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2.xml" ContentType="application/vnd.openxmlformats-officedocument.presentationml.tags+xml"/>
  <Override PartName="/ppt/notesSlides/notesSlide53.xml" ContentType="application/vnd.openxmlformats-officedocument.presentationml.notesSlide+xml"/>
  <Override PartName="/ppt/tags/tag3.xml" ContentType="application/vnd.openxmlformats-officedocument.presentationml.tags+xml"/>
  <Override PartName="/ppt/notesSlides/notesSlide54.xml" ContentType="application/vnd.openxmlformats-officedocument.presentationml.notesSlide+xml"/>
  <Override PartName="/ppt/tags/tag4.xml" ContentType="application/vnd.openxmlformats-officedocument.presentationml.tags+xml"/>
  <Override PartName="/ppt/notesSlides/notesSlide55.xml" ContentType="application/vnd.openxmlformats-officedocument.presentationml.notesSlide+xml"/>
  <Override PartName="/ppt/tags/tag5.xml" ContentType="application/vnd.openxmlformats-officedocument.presentationml.tags+xml"/>
  <Override PartName="/ppt/notesSlides/notesSlide56.xml" ContentType="application/vnd.openxmlformats-officedocument.presentationml.notesSlide+xml"/>
  <Override PartName="/ppt/tags/tag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779" r:id="rId2"/>
    <p:sldMasterId id="2147483764" r:id="rId3"/>
  </p:sldMasterIdLst>
  <p:notesMasterIdLst>
    <p:notesMasterId r:id="rId120"/>
  </p:notesMasterIdLst>
  <p:handoutMasterIdLst>
    <p:handoutMasterId r:id="rId121"/>
  </p:handoutMasterIdLst>
  <p:sldIdLst>
    <p:sldId id="1177" r:id="rId4"/>
    <p:sldId id="1144" r:id="rId5"/>
    <p:sldId id="1145" r:id="rId6"/>
    <p:sldId id="1178" r:id="rId7"/>
    <p:sldId id="1206" r:id="rId8"/>
    <p:sldId id="1146" r:id="rId9"/>
    <p:sldId id="1147" r:id="rId10"/>
    <p:sldId id="1148" r:id="rId11"/>
    <p:sldId id="1150" r:id="rId12"/>
    <p:sldId id="1153" r:id="rId13"/>
    <p:sldId id="1154" r:id="rId14"/>
    <p:sldId id="1155" r:id="rId15"/>
    <p:sldId id="1283" r:id="rId16"/>
    <p:sldId id="1284" r:id="rId17"/>
    <p:sldId id="1285" r:id="rId18"/>
    <p:sldId id="1286" r:id="rId19"/>
    <p:sldId id="1287" r:id="rId20"/>
    <p:sldId id="1288" r:id="rId21"/>
    <p:sldId id="1289" r:id="rId22"/>
    <p:sldId id="1156" r:id="rId23"/>
    <p:sldId id="1157" r:id="rId24"/>
    <p:sldId id="1197" r:id="rId25"/>
    <p:sldId id="1264" r:id="rId26"/>
    <p:sldId id="1261" r:id="rId27"/>
    <p:sldId id="1262" r:id="rId28"/>
    <p:sldId id="1163" r:id="rId29"/>
    <p:sldId id="1164" r:id="rId30"/>
    <p:sldId id="1165" r:id="rId31"/>
    <p:sldId id="1199" r:id="rId32"/>
    <p:sldId id="1204" r:id="rId33"/>
    <p:sldId id="1203" r:id="rId34"/>
    <p:sldId id="1200" r:id="rId35"/>
    <p:sldId id="1201" r:id="rId36"/>
    <p:sldId id="1168" r:id="rId37"/>
    <p:sldId id="1276" r:id="rId38"/>
    <p:sldId id="1280" r:id="rId39"/>
    <p:sldId id="1281" r:id="rId40"/>
    <p:sldId id="1169" r:id="rId41"/>
    <p:sldId id="1282" r:id="rId42"/>
    <p:sldId id="1171" r:id="rId43"/>
    <p:sldId id="1172" r:id="rId44"/>
    <p:sldId id="1273" r:id="rId45"/>
    <p:sldId id="1173" r:id="rId46"/>
    <p:sldId id="1272" r:id="rId47"/>
    <p:sldId id="1205" r:id="rId48"/>
    <p:sldId id="1290" r:id="rId49"/>
    <p:sldId id="1292" r:id="rId50"/>
    <p:sldId id="1293" r:id="rId51"/>
    <p:sldId id="1294" r:id="rId52"/>
    <p:sldId id="1295" r:id="rId53"/>
    <p:sldId id="1296" r:id="rId54"/>
    <p:sldId id="1299" r:id="rId55"/>
    <p:sldId id="1300" r:id="rId56"/>
    <p:sldId id="1301" r:id="rId57"/>
    <p:sldId id="1302" r:id="rId58"/>
    <p:sldId id="1303" r:id="rId59"/>
    <p:sldId id="1209" r:id="rId60"/>
    <p:sldId id="1208" r:id="rId61"/>
    <p:sldId id="1291" r:id="rId62"/>
    <p:sldId id="1219" r:id="rId63"/>
    <p:sldId id="1220" r:id="rId64"/>
    <p:sldId id="1179" r:id="rId65"/>
    <p:sldId id="1180" r:id="rId66"/>
    <p:sldId id="1223" r:id="rId67"/>
    <p:sldId id="1207" r:id="rId68"/>
    <p:sldId id="1265" r:id="rId69"/>
    <p:sldId id="1211" r:id="rId70"/>
    <p:sldId id="1266" r:id="rId71"/>
    <p:sldId id="1212" r:id="rId72"/>
    <p:sldId id="1215" r:id="rId73"/>
    <p:sldId id="1267" r:id="rId74"/>
    <p:sldId id="1216" r:id="rId75"/>
    <p:sldId id="1268" r:id="rId76"/>
    <p:sldId id="1217" r:id="rId77"/>
    <p:sldId id="1269" r:id="rId78"/>
    <p:sldId id="1218" r:id="rId79"/>
    <p:sldId id="1270" r:id="rId80"/>
    <p:sldId id="1213" r:id="rId81"/>
    <p:sldId id="1271" r:id="rId82"/>
    <p:sldId id="1221" r:id="rId83"/>
    <p:sldId id="1222" r:id="rId84"/>
    <p:sldId id="1214" r:id="rId85"/>
    <p:sldId id="1224" r:id="rId86"/>
    <p:sldId id="1230" r:id="rId87"/>
    <p:sldId id="1228" r:id="rId88"/>
    <p:sldId id="1182" r:id="rId89"/>
    <p:sldId id="1229" r:id="rId90"/>
    <p:sldId id="1227" r:id="rId91"/>
    <p:sldId id="1274" r:id="rId92"/>
    <p:sldId id="1263" r:id="rId93"/>
    <p:sldId id="1275" r:id="rId94"/>
    <p:sldId id="1305" r:id="rId95"/>
    <p:sldId id="1306" r:id="rId96"/>
    <p:sldId id="1226" r:id="rId97"/>
    <p:sldId id="1234" r:id="rId98"/>
    <p:sldId id="1235" r:id="rId99"/>
    <p:sldId id="1236" r:id="rId100"/>
    <p:sldId id="1237" r:id="rId101"/>
    <p:sldId id="1241" r:id="rId102"/>
    <p:sldId id="1242" r:id="rId103"/>
    <p:sldId id="1243" r:id="rId104"/>
    <p:sldId id="1247" r:id="rId105"/>
    <p:sldId id="1249" r:id="rId106"/>
    <p:sldId id="1250" r:id="rId107"/>
    <p:sldId id="1251" r:id="rId108"/>
    <p:sldId id="1252" r:id="rId109"/>
    <p:sldId id="1253" r:id="rId110"/>
    <p:sldId id="1254" r:id="rId111"/>
    <p:sldId id="1255" r:id="rId112"/>
    <p:sldId id="1256" r:id="rId113"/>
    <p:sldId id="1258" r:id="rId114"/>
    <p:sldId id="1259" r:id="rId115"/>
    <p:sldId id="1260" r:id="rId116"/>
    <p:sldId id="1175" r:id="rId117"/>
    <p:sldId id="1198" r:id="rId118"/>
    <p:sldId id="1136" r:id="rId119"/>
  </p:sldIdLst>
  <p:sldSz cx="9144000" cy="6858000" type="screen4x3"/>
  <p:notesSz cx="7077075" cy="9028113"/>
  <p:kinsoku lang="ja-JP" invalStChars="、。，．・：；？！゛゜ヽヾゝゞ々ー’”）〕］｝〉》」』】°‰′″℃￠％ぁぃぅぇぉっゃゅょゎァィゥェォッャュョヮヵヶ!%),.:;?]}｡｣､･ｧｨｩｪｫｬｭｮｯｰﾞﾟ" invalEndChars="‘“（〔［｛〈《「『【￥＄$([\{｢￡"/>
  <p:defaultTextStyle>
    <a:defPPr>
      <a:defRPr lang="es-ES_tradnl"/>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FF0000"/>
    <a:srgbClr val="0000CC"/>
    <a:srgbClr val="006600"/>
    <a:srgbClr val="990033"/>
    <a:srgbClr val="00FFFF"/>
    <a:srgbClr val="800080"/>
    <a:srgbClr val="002060"/>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82616" autoAdjust="0"/>
  </p:normalViewPr>
  <p:slideViewPr>
    <p:cSldViewPr>
      <p:cViewPr>
        <p:scale>
          <a:sx n="51" d="100"/>
          <a:sy n="51" d="100"/>
        </p:scale>
        <p:origin x="-1692" y="-7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5131"/>
    </p:cViewPr>
  </p:sorterViewPr>
  <p:notesViewPr>
    <p:cSldViewPr>
      <p:cViewPr varScale="1">
        <p:scale>
          <a:sx n="39" d="100"/>
          <a:sy n="39" d="100"/>
        </p:scale>
        <p:origin x="-2314" y="-62"/>
      </p:cViewPr>
      <p:guideLst>
        <p:guide orient="horz" pos="2844"/>
        <p:guide pos="222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número de diapositiva"/>
          <p:cNvSpPr>
            <a:spLocks noGrp="1"/>
          </p:cNvSpPr>
          <p:nvPr>
            <p:ph type="sldNum" sz="quarter" idx="3"/>
          </p:nvPr>
        </p:nvSpPr>
        <p:spPr>
          <a:xfrm>
            <a:off x="6480307" y="8545595"/>
            <a:ext cx="596768" cy="451087"/>
          </a:xfrm>
          <a:prstGeom prst="rect">
            <a:avLst/>
          </a:prstGeom>
        </p:spPr>
        <p:txBody>
          <a:bodyPr vert="horz" lIns="91440" tIns="45720" rIns="91440" bIns="45720" rtlCol="0" anchor="b"/>
          <a:lstStyle>
            <a:lvl1pPr algn="r">
              <a:defRPr sz="1200"/>
            </a:lvl1pPr>
          </a:lstStyle>
          <a:p>
            <a:fld id="{3B9ACBE7-680C-426E-8072-49AABB06D4F0}" type="slidenum">
              <a:rPr lang="es-ES" smtClean="0"/>
              <a:pPr/>
              <a:t>‹Nº›</a:t>
            </a:fld>
            <a:endParaRPr lang="es-ES"/>
          </a:p>
        </p:txBody>
      </p:sp>
    </p:spTree>
    <p:extLst>
      <p:ext uri="{BB962C8B-B14F-4D97-AF65-F5344CB8AC3E}">
        <p14:creationId xmlns:p14="http://schemas.microsoft.com/office/powerpoint/2010/main" val="2790561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42767" y="4289310"/>
            <a:ext cx="5191542" cy="4061376"/>
          </a:xfrm>
          <a:prstGeom prst="rect">
            <a:avLst/>
          </a:prstGeom>
          <a:noFill/>
          <a:ln w="12700">
            <a:noFill/>
            <a:miter lim="800000"/>
            <a:headEnd/>
            <a:tailEnd/>
          </a:ln>
          <a:effectLst/>
        </p:spPr>
        <p:txBody>
          <a:bodyPr vert="horz" wrap="square" lIns="90997" tIns="44700" rIns="90997" bIns="44700" numCol="1" anchor="t" anchorCtr="0" compatLnSpc="1">
            <a:prstTxWarp prst="textNoShape">
              <a:avLst/>
            </a:prstTxWarp>
          </a:bodyPr>
          <a:lstStyle/>
          <a:p>
            <a:pPr lvl="1"/>
            <a:endParaRPr lang="es-ES" noProof="0" smtClean="0"/>
          </a:p>
        </p:txBody>
      </p:sp>
      <p:sp>
        <p:nvSpPr>
          <p:cNvPr id="71683" name="Rectangle 3"/>
          <p:cNvSpPr>
            <a:spLocks noGrp="1" noRot="1" noChangeAspect="1" noChangeArrowheads="1" noTextEdit="1"/>
          </p:cNvSpPr>
          <p:nvPr>
            <p:ph type="sldImg" idx="2"/>
          </p:nvPr>
        </p:nvSpPr>
        <p:spPr bwMode="auto">
          <a:xfrm>
            <a:off x="1292225" y="684213"/>
            <a:ext cx="4492625" cy="3370262"/>
          </a:xfrm>
          <a:prstGeom prst="rect">
            <a:avLst/>
          </a:prstGeom>
          <a:noFill/>
          <a:ln w="12700">
            <a:solidFill>
              <a:schemeClr val="tx1"/>
            </a:solidFill>
            <a:miter lim="800000"/>
            <a:headEnd/>
            <a:tailEnd/>
          </a:ln>
        </p:spPr>
      </p:sp>
      <p:sp>
        <p:nvSpPr>
          <p:cNvPr id="2052" name="Line 4"/>
          <p:cNvSpPr>
            <a:spLocks noChangeShapeType="1"/>
          </p:cNvSpPr>
          <p:nvPr/>
        </p:nvSpPr>
        <p:spPr bwMode="auto">
          <a:xfrm>
            <a:off x="1959879" y="4297280"/>
            <a:ext cx="0" cy="4048624"/>
          </a:xfrm>
          <a:prstGeom prst="line">
            <a:avLst/>
          </a:prstGeom>
          <a:noFill/>
          <a:ln w="12700">
            <a:solidFill>
              <a:srgbClr val="0000CC"/>
            </a:solidFill>
            <a:round/>
            <a:headEnd/>
            <a:tailEnd/>
          </a:ln>
          <a:effectLst/>
        </p:spPr>
        <p:txBody>
          <a:bodyPr/>
          <a:lstStyle/>
          <a:p>
            <a:pPr>
              <a:defRPr/>
            </a:pPr>
            <a:endParaRPr lang="es-MX"/>
          </a:p>
        </p:txBody>
      </p:sp>
    </p:spTree>
    <p:extLst>
      <p:ext uri="{BB962C8B-B14F-4D97-AF65-F5344CB8AC3E}">
        <p14:creationId xmlns:p14="http://schemas.microsoft.com/office/powerpoint/2010/main" val="403033373"/>
      </p:ext>
    </p:extLst>
  </p:cSld>
  <p:clrMap bg1="lt1" tx1="dk1" bg2="lt2" tx2="dk2" accent1="accent1" accent2="accent2" accent3="accent3" accent4="accent4" accent5="accent5" accent6="accent6" hlink="hlink" folHlink="folHlink"/>
  <p:notesStyle>
    <a:lvl1pPr marL="342900" indent="-342900" algn="l" defTabSz="762000" rtl="0" eaLnBrk="0" fontAlgn="base" hangingPunct="0">
      <a:spcBef>
        <a:spcPct val="30000"/>
      </a:spcBef>
      <a:spcAft>
        <a:spcPct val="0"/>
      </a:spcAft>
      <a:defRPr sz="1200" kern="1200">
        <a:solidFill>
          <a:schemeClr val="tx1"/>
        </a:solidFill>
        <a:latin typeface="Arial"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Arial" charset="0"/>
        <a:ea typeface="+mn-ea"/>
        <a:cs typeface="+mn-cs"/>
      </a:defRPr>
    </a:lvl2pPr>
    <a:lvl3pPr marL="1143000" indent="-228600" algn="l" defTabSz="762000" rtl="0" eaLnBrk="0" fontAlgn="base" hangingPunct="0">
      <a:spcBef>
        <a:spcPct val="30000"/>
      </a:spcBef>
      <a:spcAft>
        <a:spcPct val="0"/>
      </a:spcAft>
      <a:defRPr sz="1200" kern="1200">
        <a:solidFill>
          <a:schemeClr val="tx1"/>
        </a:solidFill>
        <a:latin typeface="Arial" charset="0"/>
        <a:ea typeface="+mn-ea"/>
        <a:cs typeface="+mn-cs"/>
      </a:defRPr>
    </a:lvl3pPr>
    <a:lvl4pPr marL="1600200" indent="-228600" algn="l" defTabSz="762000"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defTabSz="762000"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492544" y="4288663"/>
            <a:ext cx="6100089" cy="4061725"/>
          </a:xfrm>
          <a:ln/>
        </p:spPr>
        <p:txBody>
          <a:bodyPr>
            <a:normAutofit lnSpcReduction="10000"/>
          </a:bodyPr>
          <a:lstStyle/>
          <a:p>
            <a:pPr algn="just">
              <a:buFont typeface="Arial" pitchFamily="34" charset="0"/>
              <a:buChar char="•"/>
              <a:defRPr/>
            </a:pPr>
            <a:r>
              <a:rPr lang="es-MX" sz="2000" dirty="0" smtClean="0"/>
              <a:t>Proyectamos el video de</a:t>
            </a:r>
          </a:p>
          <a:p>
            <a:pPr algn="just">
              <a:buFont typeface="Arial" pitchFamily="34" charset="0"/>
              <a:buChar char="•"/>
              <a:defRPr/>
            </a:pPr>
            <a:endParaRPr lang="es-MX" sz="900" dirty="0" smtClean="0"/>
          </a:p>
          <a:p>
            <a:pPr algn="just">
              <a:buFont typeface="Arial" pitchFamily="34" charset="0"/>
              <a:buChar char="•"/>
              <a:defRPr/>
            </a:pPr>
            <a:r>
              <a:rPr lang="es-MX" sz="2000" dirty="0" smtClean="0"/>
              <a:t>LA LECCION DE LA VACA</a:t>
            </a:r>
          </a:p>
          <a:p>
            <a:pPr algn="just">
              <a:buFont typeface="Arial" pitchFamily="34" charset="0"/>
              <a:buChar char="•"/>
              <a:defRPr/>
            </a:pPr>
            <a:endParaRPr lang="es-MX" sz="1000" dirty="0" smtClean="0"/>
          </a:p>
          <a:p>
            <a:pPr algn="just">
              <a:buFont typeface="Arial" pitchFamily="34" charset="0"/>
              <a:buChar char="•"/>
              <a:defRPr/>
            </a:pPr>
            <a:r>
              <a:rPr lang="es-MX" sz="2000" dirty="0" smtClean="0"/>
              <a:t>Al terminar le pedimos a los participantes que  comenten en voz alta QUÉ MENSAJE TE DEJA ESTE VIDEO.</a:t>
            </a:r>
          </a:p>
          <a:p>
            <a:pPr algn="just">
              <a:buFont typeface="Arial" pitchFamily="34" charset="0"/>
              <a:buChar char="•"/>
              <a:defRPr/>
            </a:pPr>
            <a:endParaRPr lang="es-MX" sz="1100" dirty="0" smtClean="0"/>
          </a:p>
          <a:p>
            <a:pPr algn="just">
              <a:buFont typeface="Arial" pitchFamily="34" charset="0"/>
              <a:buChar char="•"/>
              <a:defRPr/>
            </a:pPr>
            <a:r>
              <a:rPr lang="es-MX" sz="2000" dirty="0" smtClean="0"/>
              <a:t>Reforzamos la idea de que a veces nos aferramos a lo que tenemos y eso es precisamente lo que a veces nos impide avanzar o crecer. </a:t>
            </a:r>
          </a:p>
          <a:p>
            <a:pPr algn="just">
              <a:buFont typeface="Arial" pitchFamily="34" charset="0"/>
              <a:buChar char="•"/>
              <a:defRPr/>
            </a:pPr>
            <a:endParaRPr lang="es-MX" sz="2000" dirty="0" smtClean="0"/>
          </a:p>
          <a:p>
            <a:pPr algn="just">
              <a:defRPr/>
            </a:pPr>
            <a:r>
              <a:rPr lang="es-MX" sz="2000" dirty="0" smtClean="0"/>
              <a:t>TIEMPO :                12    Minuto</a:t>
            </a:r>
          </a:p>
          <a:p>
            <a:pPr algn="just">
              <a:defRPr/>
            </a:pPr>
            <a:r>
              <a:rPr lang="es-MX" sz="2000" dirty="0" smtClean="0"/>
              <a:t>ACUMULADO        20    Minutos</a:t>
            </a:r>
          </a:p>
          <a:p>
            <a:pPr algn="just">
              <a:defRPr/>
            </a:pPr>
            <a:r>
              <a:rPr lang="es-MX" sz="2000" dirty="0" smtClean="0"/>
              <a:t>ACUM MODULO   3:35  Hrs</a:t>
            </a:r>
          </a:p>
          <a:p>
            <a:pPr algn="just">
              <a:buFont typeface="Arial" pitchFamily="34" charset="0"/>
              <a:buChar char="•"/>
              <a:defRPr/>
            </a:pPr>
            <a:endParaRPr lang="en-US" sz="2000" dirty="0" smtClean="0"/>
          </a:p>
        </p:txBody>
      </p:sp>
      <p:sp>
        <p:nvSpPr>
          <p:cNvPr id="50180"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ADAD9679-9497-4835-B420-35F2D1949B91}" type="slidenum">
              <a:rPr lang="es-ES" altLang="es-MX"/>
              <a:pPr/>
              <a:t>20</a:t>
            </a:fld>
            <a:endParaRPr lang="es-ES" altLang="es-MX"/>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p:spPr>
        <p:txBody>
          <a:bodyPr/>
          <a:lstStyle/>
          <a:p>
            <a:pPr algn="just">
              <a:buFontTx/>
              <a:buChar char="•"/>
            </a:pPr>
            <a:r>
              <a:rPr lang="es-MX" altLang="es-MX" sz="2000" smtClean="0"/>
              <a:t> Hacemos esta pregunta al grupo, pero lo hacemos en forma retórica, o sea que no necesariamente escucharemos la respuesta, la intención  es hacerlos reflexionar.</a:t>
            </a:r>
          </a:p>
          <a:p>
            <a:pPr algn="just">
              <a:buFontTx/>
              <a:buChar char="•"/>
            </a:pPr>
            <a:endParaRPr lang="es-MX" altLang="es-MX" sz="2000" smtClean="0"/>
          </a:p>
          <a:p>
            <a:pPr algn="just">
              <a:buFontTx/>
              <a:buChar char="•"/>
            </a:pPr>
            <a:endParaRPr lang="es-MX" altLang="es-MX" sz="2000" smtClean="0"/>
          </a:p>
          <a:p>
            <a:pPr algn="just">
              <a:buFontTx/>
              <a:buChar char="•"/>
            </a:pPr>
            <a:endParaRPr lang="es-MX" altLang="es-MX" sz="2000" smtClean="0"/>
          </a:p>
          <a:p>
            <a:pPr algn="just">
              <a:buFontTx/>
              <a:buChar char="•"/>
            </a:pPr>
            <a:endParaRPr lang="es-MX" altLang="es-MX" sz="2000" smtClean="0"/>
          </a:p>
          <a:p>
            <a:pPr algn="just">
              <a:buFontTx/>
              <a:buChar char="•"/>
            </a:pPr>
            <a:endParaRPr lang="es-MX" altLang="es-MX" sz="2000" smtClean="0"/>
          </a:p>
          <a:p>
            <a:pPr algn="just"/>
            <a:r>
              <a:rPr lang="es-MX" altLang="es-MX" sz="2000" smtClean="0"/>
              <a:t>TIEMPO :                1      Minuto</a:t>
            </a:r>
          </a:p>
          <a:p>
            <a:pPr algn="just"/>
            <a:r>
              <a:rPr lang="es-MX" altLang="es-MX" sz="2000" smtClean="0"/>
              <a:t>ACUMULADO        21    Minutos</a:t>
            </a:r>
          </a:p>
          <a:p>
            <a:pPr algn="just"/>
            <a:r>
              <a:rPr lang="es-MX" altLang="es-MX" sz="2000" smtClean="0"/>
              <a:t>ACUM MODULO   3:36  Hrs</a:t>
            </a:r>
          </a:p>
          <a:p>
            <a:pPr algn="just">
              <a:buFontTx/>
              <a:buChar char="•"/>
            </a:pPr>
            <a:endParaRPr lang="en-US" altLang="es-MX" sz="2000" smtClean="0"/>
          </a:p>
        </p:txBody>
      </p:sp>
      <p:sp>
        <p:nvSpPr>
          <p:cNvPr id="51204"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D0BD138A-DB7F-4A29-8FB0-5EFC63C0D238}" type="slidenum">
              <a:rPr lang="es-ES" altLang="es-MX"/>
              <a:pPr/>
              <a:t>21</a:t>
            </a:fld>
            <a:endParaRPr lang="es-ES" altLang="es-MX"/>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08705" y="8575140"/>
            <a:ext cx="3066732" cy="451406"/>
          </a:xfrm>
          <a:prstGeom prst="rect">
            <a:avLst/>
          </a:prstGeom>
          <a:ln/>
        </p:spPr>
        <p:txBody>
          <a:bodyPr/>
          <a:lstStyle/>
          <a:p>
            <a:fld id="{E1659DD2-B95A-45EF-BC92-344D498CA510}" type="slidenum">
              <a:rPr lang="es-ES_tradnl"/>
              <a:pPr/>
              <a:t>22</a:t>
            </a:fld>
            <a:endParaRPr lang="es-ES_tradnl"/>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xfrm>
            <a:off x="565454" y="4229999"/>
            <a:ext cx="5790629" cy="4061725"/>
          </a:xfrm>
          <a:ln/>
        </p:spPr>
        <p:txBody>
          <a:bodyPr>
            <a:normAutofit fontScale="92500" lnSpcReduction="10000"/>
          </a:bodyPr>
          <a:lstStyle/>
          <a:p>
            <a:pPr algn="just">
              <a:buFont typeface="Arial" pitchFamily="34" charset="0"/>
              <a:buChar char="•"/>
              <a:defRPr/>
            </a:pPr>
            <a:r>
              <a:rPr lang="es-MX" sz="2000" dirty="0" smtClean="0"/>
              <a:t> Hacemos esta pregunta al grupo en forma abierta y escuchamos sus opiniones.</a:t>
            </a:r>
          </a:p>
          <a:p>
            <a:pPr algn="just">
              <a:buFont typeface="Arial" pitchFamily="34" charset="0"/>
              <a:buChar char="•"/>
              <a:defRPr/>
            </a:pPr>
            <a:endParaRPr lang="es-MX" sz="2000" dirty="0" smtClean="0"/>
          </a:p>
          <a:p>
            <a:pPr algn="just">
              <a:buFont typeface="Arial" pitchFamily="34" charset="0"/>
              <a:buChar char="•"/>
              <a:defRPr/>
            </a:pPr>
            <a:r>
              <a:rPr lang="es-MX" sz="2000" dirty="0" smtClean="0"/>
              <a:t> Les pedimos que comenten sobre cambios  que hayan experimentado recientemente y si les fue fácil aceptarlos</a:t>
            </a:r>
          </a:p>
          <a:p>
            <a:pPr algn="just">
              <a:buFont typeface="Arial" pitchFamily="34" charset="0"/>
              <a:buChar char="•"/>
              <a:defRPr/>
            </a:pPr>
            <a:endParaRPr lang="es-MX" sz="2000" dirty="0" smtClean="0"/>
          </a:p>
          <a:p>
            <a:pPr algn="just">
              <a:buFont typeface="Arial" pitchFamily="34" charset="0"/>
              <a:buChar char="•"/>
              <a:defRPr/>
            </a:pPr>
            <a:r>
              <a:rPr lang="es-MX" sz="2000" dirty="0" smtClean="0"/>
              <a:t> Comentamos que realmente NO es fácil, aun y cuando sea para mejorar, precisamente por esa resistencia natural que las personas tenemos a los cambios.</a:t>
            </a:r>
          </a:p>
          <a:p>
            <a:pPr algn="just">
              <a:buFont typeface="Arial" pitchFamily="34" charset="0"/>
              <a:buChar char="•"/>
              <a:defRPr/>
            </a:pPr>
            <a:endParaRPr lang="es-MX" sz="2000" dirty="0" smtClean="0"/>
          </a:p>
          <a:p>
            <a:pPr algn="just">
              <a:defRPr/>
            </a:pPr>
            <a:r>
              <a:rPr lang="es-MX" sz="2000" dirty="0" smtClean="0"/>
              <a:t>TIEMPO :                 1              Minuto</a:t>
            </a:r>
          </a:p>
          <a:p>
            <a:pPr algn="just">
              <a:defRPr/>
            </a:pPr>
            <a:r>
              <a:rPr lang="es-MX" sz="2000" dirty="0" smtClean="0"/>
              <a:t>ACUMULADO         41           Minutos</a:t>
            </a:r>
          </a:p>
          <a:p>
            <a:pPr algn="just">
              <a:defRPr/>
            </a:pPr>
            <a:r>
              <a:rPr lang="es-MX" sz="2000" dirty="0" smtClean="0"/>
              <a:t>ACUM MODULO   3:56     Hrs</a:t>
            </a:r>
          </a:p>
          <a:p>
            <a:pPr algn="just">
              <a:buFont typeface="Arial" pitchFamily="34" charset="0"/>
              <a:buChar char="•"/>
              <a:defRPr/>
            </a:pPr>
            <a:endParaRPr lang="en-US" sz="2000" dirty="0" smtClean="0"/>
          </a:p>
        </p:txBody>
      </p:sp>
      <p:sp>
        <p:nvSpPr>
          <p:cNvPr id="57348"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3B1F209D-820D-4C91-B0DD-F4DF1FF4521A}" type="slidenum">
              <a:rPr lang="es-ES" altLang="es-MX"/>
              <a:pPr/>
              <a:t>26</a:t>
            </a:fld>
            <a:endParaRPr lang="es-ES" altLang="es-MX"/>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639984" y="4288663"/>
            <a:ext cx="5797110" cy="4061725"/>
          </a:xfrm>
          <a:noFill/>
        </p:spPr>
        <p:txBody>
          <a:bodyPr/>
          <a:lstStyle/>
          <a:p>
            <a:pPr algn="just">
              <a:buFontTx/>
              <a:buChar char="•"/>
            </a:pPr>
            <a:r>
              <a:rPr lang="es-MX" altLang="es-MX" sz="2000" smtClean="0"/>
              <a:t> Proyectamos esta imagen y les entregamos una copia a cada participante.</a:t>
            </a:r>
          </a:p>
          <a:p>
            <a:pPr algn="just">
              <a:buFontTx/>
              <a:buChar char="•"/>
            </a:pPr>
            <a:r>
              <a:rPr lang="es-MX" altLang="es-MX" sz="2000" smtClean="0"/>
              <a:t> Les preguntamos ¿que es lo que ven?, seguramente responderán CABEZAS DE LOBOS.</a:t>
            </a:r>
          </a:p>
          <a:p>
            <a:pPr algn="just">
              <a:buFontTx/>
              <a:buChar char="•"/>
            </a:pPr>
            <a:r>
              <a:rPr lang="es-MX" altLang="es-MX" sz="2000" smtClean="0"/>
              <a:t> Les decimos que ahí hay una imagen en tercera dimensión, explicamos que para verla es necesario colocar la hoja a unos 15 cms. De distancia de nuestros ojos.</a:t>
            </a:r>
          </a:p>
          <a:p>
            <a:pPr algn="just">
              <a:buFontTx/>
              <a:buChar char="•"/>
            </a:pPr>
            <a:endParaRPr lang="es-MX" altLang="es-MX" sz="2000" smtClean="0"/>
          </a:p>
          <a:p>
            <a:pPr algn="just"/>
            <a:r>
              <a:rPr lang="es-MX" altLang="es-MX" sz="2000" smtClean="0"/>
              <a:t>TIEMPO :                1         Minuto</a:t>
            </a:r>
          </a:p>
          <a:p>
            <a:pPr algn="just"/>
            <a:r>
              <a:rPr lang="es-MX" altLang="es-MX" sz="2000" smtClean="0"/>
              <a:t>ACUMULADO        42       Minutos</a:t>
            </a:r>
          </a:p>
          <a:p>
            <a:pPr algn="just"/>
            <a:r>
              <a:rPr lang="es-MX" altLang="es-MX" sz="2000" smtClean="0"/>
              <a:t>ACUM MODULO   3:57  Hrs</a:t>
            </a:r>
          </a:p>
          <a:p>
            <a:pPr algn="just">
              <a:buFontTx/>
              <a:buChar char="•"/>
            </a:pPr>
            <a:endParaRPr lang="en-US" altLang="es-MX" sz="2000" smtClean="0"/>
          </a:p>
        </p:txBody>
      </p:sp>
      <p:sp>
        <p:nvSpPr>
          <p:cNvPr id="58372"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C7C98CBA-3A58-4C73-8CD8-B24EAB3FA7EE}" type="slidenum">
              <a:rPr lang="es-ES" altLang="es-MX"/>
              <a:pPr/>
              <a:t>27</a:t>
            </a:fld>
            <a:endParaRPr lang="es-ES" altLang="es-MX"/>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pPr algn="just">
              <a:buFontTx/>
              <a:buChar char="•"/>
            </a:pPr>
            <a:r>
              <a:rPr lang="es-MX" altLang="es-MX" sz="2000" smtClean="0"/>
              <a:t> esta es otra imagen ESTEREOGRAMA.</a:t>
            </a:r>
          </a:p>
          <a:p>
            <a:pPr algn="just">
              <a:buFontTx/>
              <a:buChar char="•"/>
            </a:pPr>
            <a:endParaRPr lang="es-MX" altLang="es-MX" sz="2000" smtClean="0"/>
          </a:p>
          <a:p>
            <a:pPr algn="just">
              <a:buFontTx/>
              <a:buChar char="•"/>
            </a:pPr>
            <a:r>
              <a:rPr lang="es-MX" altLang="es-MX" sz="2000" smtClean="0"/>
              <a:t> La idea de mostrar los estereogramas es mencionar que lo mismo ocurre con  los cambios en las organizaciones :  algunos pueden ver el fondo, las razones de los cambios, pero otros solo se quedan con la apariencia de la superficie sin  lograr comprender las razones de fondo que se tienen para los cambios.</a:t>
            </a:r>
          </a:p>
          <a:p>
            <a:pPr algn="just">
              <a:buFontTx/>
              <a:buChar char="•"/>
            </a:pPr>
            <a:endParaRPr lang="es-MX" altLang="es-MX" sz="2000" smtClean="0"/>
          </a:p>
          <a:p>
            <a:pPr algn="just"/>
            <a:r>
              <a:rPr lang="es-MX" altLang="es-MX" sz="2000" smtClean="0"/>
              <a:t>TIEMPO :                1         Minuto</a:t>
            </a:r>
          </a:p>
          <a:p>
            <a:pPr algn="just"/>
            <a:r>
              <a:rPr lang="es-MX" altLang="es-MX" sz="2000" smtClean="0"/>
              <a:t>ACUMULADO        43       Minutos</a:t>
            </a:r>
          </a:p>
          <a:p>
            <a:pPr algn="just"/>
            <a:r>
              <a:rPr lang="es-MX" altLang="es-MX" sz="2000" smtClean="0"/>
              <a:t>ACUM MODULO   3:58   Hrs</a:t>
            </a:r>
          </a:p>
          <a:p>
            <a:pPr algn="just">
              <a:buFontTx/>
              <a:buChar char="•"/>
            </a:pPr>
            <a:endParaRPr lang="en-US" altLang="es-MX" sz="2000" smtClean="0"/>
          </a:p>
        </p:txBody>
      </p:sp>
      <p:sp>
        <p:nvSpPr>
          <p:cNvPr id="59396"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6A30C5DC-028D-488F-88E6-499BA0FD7450}" type="slidenum">
              <a:rPr lang="es-ES" altLang="es-MX"/>
              <a:pPr/>
              <a:t>28</a:t>
            </a:fld>
            <a:endParaRPr lang="es-ES" altLang="es-MX"/>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xfrm>
            <a:off x="4008705" y="8575140"/>
            <a:ext cx="3066732" cy="451406"/>
          </a:xfrm>
          <a:prstGeom prst="rect">
            <a:avLst/>
          </a:prstGeom>
          <a:noFill/>
        </p:spPr>
        <p:txBody>
          <a:bodyPr/>
          <a:lstStyle/>
          <a:p>
            <a:fld id="{A08C31AE-B1BD-4709-8648-94936EDECCB0}" type="slidenum">
              <a:rPr lang="es-MX"/>
              <a:pPr/>
              <a:t>29</a:t>
            </a:fld>
            <a:endParaRPr lang="es-MX"/>
          </a:p>
        </p:txBody>
      </p:sp>
      <p:sp>
        <p:nvSpPr>
          <p:cNvPr id="193539" name="Rectangle 2"/>
          <p:cNvSpPr>
            <a:spLocks noGrp="1" noRot="1" noChangeAspect="1" noChangeArrowheads="1" noTextEdit="1"/>
          </p:cNvSpPr>
          <p:nvPr>
            <p:ph type="sldImg"/>
          </p:nvPr>
        </p:nvSpPr>
        <p:spPr>
          <a:xfrm>
            <a:off x="1292225" y="685800"/>
            <a:ext cx="4495800" cy="3371850"/>
          </a:xfrm>
          <a:ln/>
        </p:spPr>
      </p:sp>
      <p:sp>
        <p:nvSpPr>
          <p:cNvPr id="193540" name="Rectangle 3"/>
          <p:cNvSpPr>
            <a:spLocks noGrp="1" noChangeArrowheads="1"/>
          </p:cNvSpPr>
          <p:nvPr>
            <p:ph type="body" idx="1"/>
          </p:nvPr>
        </p:nvSpPr>
        <p:spPr>
          <a:xfrm>
            <a:off x="943610" y="4290032"/>
            <a:ext cx="5189855" cy="4058982"/>
          </a:xfrm>
          <a:noFill/>
          <a:ln/>
        </p:spPr>
        <p:txBody>
          <a:bodyPr/>
          <a:lstStyle/>
          <a:p>
            <a:endParaRPr lang="es-E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xfrm>
            <a:off x="4008705" y="8575140"/>
            <a:ext cx="3066732" cy="451406"/>
          </a:xfrm>
          <a:prstGeom prst="rect">
            <a:avLst/>
          </a:prstGeom>
          <a:noFill/>
        </p:spPr>
        <p:txBody>
          <a:bodyPr/>
          <a:lstStyle/>
          <a:p>
            <a:fld id="{A08C31AE-B1BD-4709-8648-94936EDECCB0}" type="slidenum">
              <a:rPr lang="es-MX"/>
              <a:pPr/>
              <a:t>31</a:t>
            </a:fld>
            <a:endParaRPr lang="es-MX"/>
          </a:p>
        </p:txBody>
      </p:sp>
      <p:sp>
        <p:nvSpPr>
          <p:cNvPr id="193539" name="Rectangle 2"/>
          <p:cNvSpPr>
            <a:spLocks noGrp="1" noRot="1" noChangeAspect="1" noChangeArrowheads="1" noTextEdit="1"/>
          </p:cNvSpPr>
          <p:nvPr>
            <p:ph type="sldImg"/>
          </p:nvPr>
        </p:nvSpPr>
        <p:spPr>
          <a:xfrm>
            <a:off x="1292225" y="685800"/>
            <a:ext cx="4495800" cy="3371850"/>
          </a:xfrm>
          <a:ln/>
        </p:spPr>
      </p:sp>
      <p:sp>
        <p:nvSpPr>
          <p:cNvPr id="193540" name="Rectangle 3"/>
          <p:cNvSpPr>
            <a:spLocks noGrp="1" noChangeArrowheads="1"/>
          </p:cNvSpPr>
          <p:nvPr>
            <p:ph type="body" idx="1"/>
          </p:nvPr>
        </p:nvSpPr>
        <p:spPr>
          <a:xfrm>
            <a:off x="943610" y="4290032"/>
            <a:ext cx="5189855" cy="4058982"/>
          </a:xfrm>
          <a:noFill/>
          <a:ln/>
        </p:spPr>
        <p:txBody>
          <a:bodyPr/>
          <a:lstStyle/>
          <a:p>
            <a:endParaRPr lang="es-E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xfrm>
            <a:off x="4008705" y="8575140"/>
            <a:ext cx="3066732" cy="451406"/>
          </a:xfrm>
          <a:prstGeom prst="rect">
            <a:avLst/>
          </a:prstGeom>
          <a:noFill/>
        </p:spPr>
        <p:txBody>
          <a:bodyPr/>
          <a:lstStyle/>
          <a:p>
            <a:fld id="{72C112D4-600E-4712-98E0-86612C825D73}" type="slidenum">
              <a:rPr lang="es-MX"/>
              <a:pPr/>
              <a:t>33</a:t>
            </a:fld>
            <a:endParaRPr lang="es-MX"/>
          </a:p>
        </p:txBody>
      </p:sp>
      <p:sp>
        <p:nvSpPr>
          <p:cNvPr id="195587" name="Rectangle 2"/>
          <p:cNvSpPr>
            <a:spLocks noGrp="1" noRot="1" noChangeAspect="1" noChangeArrowheads="1" noTextEdit="1"/>
          </p:cNvSpPr>
          <p:nvPr>
            <p:ph type="sldImg"/>
          </p:nvPr>
        </p:nvSpPr>
        <p:spPr>
          <a:xfrm>
            <a:off x="1284288" y="677863"/>
            <a:ext cx="4510087" cy="3384550"/>
          </a:xfrm>
          <a:ln/>
        </p:spPr>
      </p:sp>
      <p:sp>
        <p:nvSpPr>
          <p:cNvPr id="195588" name="Rectangle 3"/>
          <p:cNvSpPr>
            <a:spLocks noGrp="1" noChangeArrowheads="1"/>
          </p:cNvSpPr>
          <p:nvPr>
            <p:ph type="body" idx="1"/>
          </p:nvPr>
        </p:nvSpPr>
        <p:spPr>
          <a:xfrm>
            <a:off x="707708" y="4288472"/>
            <a:ext cx="5661660" cy="4062104"/>
          </a:xfrm>
          <a:noFill/>
          <a:ln/>
        </p:spPr>
        <p:txBody>
          <a:bodyPr/>
          <a:lstStyle/>
          <a:p>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p:spPr>
        <p:txBody>
          <a:bodyPr/>
          <a:lstStyle/>
          <a:p>
            <a:pPr algn="just">
              <a:buFontTx/>
              <a:buChar char="•"/>
            </a:pPr>
            <a:r>
              <a:rPr lang="es-MX" altLang="es-MX" sz="2000" smtClean="0"/>
              <a:t> Preguntamos al grupo ¿ Qué es el Cambio? Y escuchamos sus respuestas.</a:t>
            </a:r>
          </a:p>
          <a:p>
            <a:pPr algn="just">
              <a:buFontTx/>
              <a:buChar char="•"/>
            </a:pPr>
            <a:endParaRPr lang="es-MX" altLang="es-MX" sz="2000" smtClean="0"/>
          </a:p>
          <a:p>
            <a:pPr algn="just">
              <a:buFontTx/>
              <a:buChar char="•"/>
            </a:pPr>
            <a:r>
              <a:rPr lang="es-MX" altLang="es-MX" sz="2000" smtClean="0"/>
              <a:t> proyectamos la definición.</a:t>
            </a:r>
          </a:p>
          <a:p>
            <a:pPr algn="just">
              <a:buFontTx/>
              <a:buChar char="•"/>
            </a:pPr>
            <a:endParaRPr lang="es-MX" altLang="es-MX" sz="2000" smtClean="0"/>
          </a:p>
          <a:p>
            <a:pPr algn="just">
              <a:buFontTx/>
              <a:buChar char="•"/>
            </a:pPr>
            <a:r>
              <a:rPr lang="es-MX" altLang="es-MX" sz="2000" smtClean="0"/>
              <a:t> Ahora preguntamos ¿ Por ´qué nos resistimos al los cambios? , escuchamos sus respuestas y  luego proyectamos  la respuesta. Y lo ligamos con el siguiente slide…</a:t>
            </a:r>
          </a:p>
          <a:p>
            <a:pPr algn="just">
              <a:buFontTx/>
              <a:buChar char="•"/>
            </a:pPr>
            <a:endParaRPr lang="es-MX" altLang="es-MX" sz="2000" smtClean="0"/>
          </a:p>
          <a:p>
            <a:pPr algn="just"/>
            <a:r>
              <a:rPr lang="es-MX" altLang="es-MX" sz="2000" smtClean="0"/>
              <a:t>TIEMPO :                2    Minutos</a:t>
            </a:r>
          </a:p>
          <a:p>
            <a:pPr algn="just"/>
            <a:r>
              <a:rPr lang="es-MX" altLang="es-MX" sz="2000" smtClean="0"/>
              <a:t>ACUMULADO        7    Minutos</a:t>
            </a:r>
          </a:p>
          <a:p>
            <a:pPr algn="just"/>
            <a:r>
              <a:rPr lang="es-MX" altLang="es-MX" sz="2000" smtClean="0"/>
              <a:t>ACUM MODULO   3:22  Hrs</a:t>
            </a:r>
          </a:p>
          <a:p>
            <a:pPr algn="just">
              <a:buFontTx/>
              <a:buChar char="•"/>
            </a:pPr>
            <a:endParaRPr lang="en-US" altLang="es-MX" sz="2000" smtClean="0"/>
          </a:p>
        </p:txBody>
      </p:sp>
      <p:sp>
        <p:nvSpPr>
          <p:cNvPr id="47108"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48E20A3D-8274-4322-88BB-17BA687C5525}" type="slidenum">
              <a:rPr lang="es-ES" altLang="es-MX"/>
              <a:pPr/>
              <a:t>47</a:t>
            </a:fld>
            <a:endParaRPr lang="es-ES" altLang="es-MX"/>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pPr algn="just">
              <a:buFontTx/>
              <a:buChar char="•"/>
            </a:pPr>
            <a:r>
              <a:rPr lang="es-MX" altLang="es-MX" sz="2000" smtClean="0"/>
              <a:t>Proyectamos el primer párrafo, lo leemos haciendo énfasis en que las personas caemos fácilmente en la ZONA DE CONFORT.</a:t>
            </a:r>
          </a:p>
          <a:p>
            <a:pPr algn="just">
              <a:buFontTx/>
              <a:buChar char="•"/>
            </a:pPr>
            <a:endParaRPr lang="es-MX" altLang="es-MX" sz="2000" smtClean="0"/>
          </a:p>
          <a:p>
            <a:pPr algn="just">
              <a:buFontTx/>
              <a:buChar char="•"/>
            </a:pPr>
            <a:r>
              <a:rPr lang="es-MX" altLang="es-MX" sz="2000" smtClean="0"/>
              <a:t> Luego proyectamos el segundo párrafo, lo leemos y comentamos.</a:t>
            </a:r>
          </a:p>
          <a:p>
            <a:pPr algn="just">
              <a:buFontTx/>
              <a:buChar char="•"/>
            </a:pPr>
            <a:endParaRPr lang="es-MX" altLang="es-MX" sz="2000" smtClean="0"/>
          </a:p>
          <a:p>
            <a:pPr algn="just">
              <a:buFontTx/>
              <a:buChar char="•"/>
            </a:pPr>
            <a:endParaRPr lang="es-MX" altLang="es-MX" sz="2000" smtClean="0"/>
          </a:p>
          <a:p>
            <a:pPr algn="just">
              <a:buFontTx/>
              <a:buChar char="•"/>
            </a:pPr>
            <a:endParaRPr lang="es-MX" altLang="es-MX" sz="2000" smtClean="0"/>
          </a:p>
          <a:p>
            <a:pPr algn="just"/>
            <a:r>
              <a:rPr lang="es-MX" altLang="es-MX" sz="2000" smtClean="0"/>
              <a:t>TIEMPO :                1    Minuto</a:t>
            </a:r>
          </a:p>
          <a:p>
            <a:pPr algn="just"/>
            <a:r>
              <a:rPr lang="es-MX" altLang="es-MX" sz="2000" smtClean="0"/>
              <a:t>ACUMULADO        8    Minutos</a:t>
            </a:r>
          </a:p>
          <a:p>
            <a:pPr algn="just"/>
            <a:r>
              <a:rPr lang="es-MX" altLang="es-MX" sz="2000" smtClean="0"/>
              <a:t>ACUM MODULO   3:23  Hrs</a:t>
            </a:r>
          </a:p>
          <a:p>
            <a:pPr algn="just">
              <a:buFontTx/>
              <a:buChar char="•"/>
            </a:pPr>
            <a:endParaRPr lang="en-US" altLang="es-MX" sz="2000" smtClean="0"/>
          </a:p>
        </p:txBody>
      </p:sp>
      <p:sp>
        <p:nvSpPr>
          <p:cNvPr id="48132" name="Slide Number Placeholder 3"/>
          <p:cNvSpPr>
            <a:spLocks noGrp="1"/>
          </p:cNvSpPr>
          <p:nvPr>
            <p:ph type="sldNum" sz="quarter" idx="4294967295"/>
          </p:nvPr>
        </p:nvSpPr>
        <p:spPr bwMode="auto">
          <a:xfrm>
            <a:off x="4008399" y="8495505"/>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1BC46FCB-D62F-4C80-9F9D-0E367943C280}" type="slidenum">
              <a:rPr lang="es-ES" altLang="es-MX"/>
              <a:pPr/>
              <a:t>48</a:t>
            </a:fld>
            <a:endParaRPr lang="es-ES" altLang="es-MX"/>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293813" y="684213"/>
            <a:ext cx="4492625" cy="3370262"/>
          </a:xfrm>
          <a:ln/>
        </p:spPr>
      </p:sp>
      <p:sp>
        <p:nvSpPr>
          <p:cNvPr id="178179" name="Rectangle 3"/>
          <p:cNvSpPr>
            <a:spLocks noGrp="1" noChangeArrowheads="1"/>
          </p:cNvSpPr>
          <p:nvPr>
            <p:ph type="body" idx="1"/>
          </p:nvPr>
        </p:nvSpPr>
        <p:spPr>
          <a:ln/>
        </p:spPr>
        <p:txBody>
          <a:bodyPr>
            <a:normAutofit lnSpcReduction="10000"/>
          </a:bodyPr>
          <a:lstStyle/>
          <a:p>
            <a:pPr algn="just">
              <a:buFont typeface="Arial" pitchFamily="34" charset="0"/>
              <a:buChar char="•"/>
              <a:defRPr/>
            </a:pPr>
            <a:r>
              <a:rPr lang="es-MX" sz="2000" dirty="0" smtClean="0"/>
              <a:t>  Leemos este concepto, mencionando que el símbolo chino que representa el cambio es la combinación de Oportunidad y Peligro.</a:t>
            </a:r>
          </a:p>
          <a:p>
            <a:pPr algn="just">
              <a:buFont typeface="Arial" pitchFamily="34" charset="0"/>
              <a:buChar char="•"/>
              <a:defRPr/>
            </a:pPr>
            <a:endParaRPr lang="es-MX" sz="1100" dirty="0" smtClean="0"/>
          </a:p>
          <a:p>
            <a:pPr algn="just">
              <a:buFont typeface="Arial" pitchFamily="34" charset="0"/>
              <a:buChar char="•"/>
              <a:defRPr/>
            </a:pPr>
            <a:r>
              <a:rPr lang="es-MX" sz="2000" dirty="0" smtClean="0"/>
              <a:t> Se lee cada uno de los párrafos y se comentan.</a:t>
            </a:r>
          </a:p>
          <a:p>
            <a:pPr algn="just">
              <a:buFont typeface="Arial" pitchFamily="34" charset="0"/>
              <a:buChar char="•"/>
              <a:defRPr/>
            </a:pPr>
            <a:endParaRPr lang="es-MX" sz="1100" dirty="0" smtClean="0"/>
          </a:p>
          <a:p>
            <a:pPr algn="just">
              <a:buFont typeface="Arial" pitchFamily="34" charset="0"/>
              <a:buChar char="•"/>
              <a:defRPr/>
            </a:pPr>
            <a:r>
              <a:rPr lang="es-MX" sz="2000" dirty="0" smtClean="0"/>
              <a:t> Cerramos  los comentarios mencionando que para ellos este nuevo rol lo ´pueden ver en un sentido o en otro. La decisión es de cada quien.</a:t>
            </a:r>
          </a:p>
          <a:p>
            <a:pPr algn="just">
              <a:buFont typeface="Arial" pitchFamily="34" charset="0"/>
              <a:buChar char="•"/>
              <a:defRPr/>
            </a:pPr>
            <a:endParaRPr lang="es-MX" sz="2000" dirty="0" smtClean="0"/>
          </a:p>
          <a:p>
            <a:pPr algn="just">
              <a:defRPr/>
            </a:pPr>
            <a:r>
              <a:rPr lang="es-MX" sz="2000" dirty="0" smtClean="0"/>
              <a:t>TIEMPO :                2       Minutos</a:t>
            </a:r>
          </a:p>
          <a:p>
            <a:pPr algn="just">
              <a:defRPr/>
            </a:pPr>
            <a:r>
              <a:rPr lang="es-MX" sz="2000" dirty="0" smtClean="0"/>
              <a:t>ACUMULADO        23     Minutos</a:t>
            </a:r>
          </a:p>
          <a:p>
            <a:pPr algn="just">
              <a:defRPr/>
            </a:pPr>
            <a:r>
              <a:rPr lang="es-MX" sz="2000" dirty="0" smtClean="0"/>
              <a:t>ACUM MODULO   3:38  Hrs</a:t>
            </a:r>
          </a:p>
          <a:p>
            <a:pPr algn="just">
              <a:buFont typeface="Arial" pitchFamily="34" charset="0"/>
              <a:buChar char="•"/>
              <a:defRPr/>
            </a:pPr>
            <a:endParaRPr lang="en-US" sz="2000" dirty="0" smtClean="0"/>
          </a:p>
        </p:txBody>
      </p:sp>
      <p:sp>
        <p:nvSpPr>
          <p:cNvPr id="52228"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953AB743-A31B-4DF9-8089-3A04B51333EC}" type="slidenum">
              <a:rPr lang="es-ES" altLang="es-MX"/>
              <a:pPr/>
              <a:t>49</a:t>
            </a:fld>
            <a:endParaRPr lang="es-ES" altLang="es-MX"/>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xfrm>
            <a:off x="492544" y="4288663"/>
            <a:ext cx="6100089" cy="4061725"/>
          </a:xfrm>
          <a:ln/>
        </p:spPr>
        <p:txBody>
          <a:bodyPr>
            <a:normAutofit lnSpcReduction="10000"/>
          </a:bodyPr>
          <a:lstStyle/>
          <a:p>
            <a:pPr algn="just">
              <a:buFont typeface="Arial" pitchFamily="34" charset="0"/>
              <a:buChar char="•"/>
              <a:defRPr/>
            </a:pPr>
            <a:r>
              <a:rPr lang="es-MX" sz="2000" dirty="0" smtClean="0"/>
              <a:t>Proyectamos el video de</a:t>
            </a:r>
          </a:p>
          <a:p>
            <a:pPr algn="just">
              <a:buFont typeface="Arial" pitchFamily="34" charset="0"/>
              <a:buChar char="•"/>
              <a:defRPr/>
            </a:pPr>
            <a:endParaRPr lang="es-MX" sz="900" dirty="0" smtClean="0"/>
          </a:p>
          <a:p>
            <a:pPr algn="just">
              <a:buFont typeface="Arial" pitchFamily="34" charset="0"/>
              <a:buChar char="•"/>
              <a:defRPr/>
            </a:pPr>
            <a:r>
              <a:rPr lang="es-MX" sz="2000" dirty="0" smtClean="0"/>
              <a:t>LA LECCION DE LA VACA</a:t>
            </a:r>
          </a:p>
          <a:p>
            <a:pPr algn="just">
              <a:buFont typeface="Arial" pitchFamily="34" charset="0"/>
              <a:buChar char="•"/>
              <a:defRPr/>
            </a:pPr>
            <a:endParaRPr lang="es-MX" sz="1000" dirty="0" smtClean="0"/>
          </a:p>
          <a:p>
            <a:pPr algn="just">
              <a:buFont typeface="Arial" pitchFamily="34" charset="0"/>
              <a:buChar char="•"/>
              <a:defRPr/>
            </a:pPr>
            <a:r>
              <a:rPr lang="es-MX" sz="2000" dirty="0" smtClean="0"/>
              <a:t>Al terminar le pedimos a los participantes que  comenten en voz alta QUÉ MENSAJE TE DEJA ESTE VIDEO.</a:t>
            </a:r>
          </a:p>
          <a:p>
            <a:pPr algn="just">
              <a:buFont typeface="Arial" pitchFamily="34" charset="0"/>
              <a:buChar char="•"/>
              <a:defRPr/>
            </a:pPr>
            <a:endParaRPr lang="es-MX" sz="1100" dirty="0" smtClean="0"/>
          </a:p>
          <a:p>
            <a:pPr algn="just">
              <a:buFont typeface="Arial" pitchFamily="34" charset="0"/>
              <a:buChar char="•"/>
              <a:defRPr/>
            </a:pPr>
            <a:r>
              <a:rPr lang="es-MX" sz="2000" dirty="0" smtClean="0"/>
              <a:t>Reforzamos la idea de que a veces nos aferramos a lo que tenemos y eso es precisamente lo que a veces nos impide avanzar o crecer. </a:t>
            </a:r>
          </a:p>
          <a:p>
            <a:pPr algn="just">
              <a:buFont typeface="Arial" pitchFamily="34" charset="0"/>
              <a:buChar char="•"/>
              <a:defRPr/>
            </a:pPr>
            <a:endParaRPr lang="es-MX" sz="2000" dirty="0" smtClean="0"/>
          </a:p>
          <a:p>
            <a:pPr algn="just">
              <a:defRPr/>
            </a:pPr>
            <a:r>
              <a:rPr lang="es-MX" sz="2000" dirty="0" smtClean="0"/>
              <a:t>TIEMPO :                12    Minuto</a:t>
            </a:r>
          </a:p>
          <a:p>
            <a:pPr algn="just">
              <a:defRPr/>
            </a:pPr>
            <a:r>
              <a:rPr lang="es-MX" sz="2000" dirty="0" smtClean="0"/>
              <a:t>ACUMULADO        20    Minutos</a:t>
            </a:r>
          </a:p>
          <a:p>
            <a:pPr algn="just">
              <a:defRPr/>
            </a:pPr>
            <a:r>
              <a:rPr lang="es-MX" sz="2000" dirty="0" smtClean="0"/>
              <a:t>ACUM MODULO   3:35  Hrs</a:t>
            </a:r>
          </a:p>
          <a:p>
            <a:pPr algn="just">
              <a:buFont typeface="Arial" pitchFamily="34" charset="0"/>
              <a:buChar char="•"/>
              <a:defRPr/>
            </a:pPr>
            <a:endParaRPr lang="en-US" sz="2000" dirty="0" smtClean="0"/>
          </a:p>
        </p:txBody>
      </p:sp>
      <p:sp>
        <p:nvSpPr>
          <p:cNvPr id="50180"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ADAD9679-9497-4835-B420-35F2D1949B91}" type="slidenum">
              <a:rPr lang="es-ES" altLang="es-MX"/>
              <a:pPr/>
              <a:t>50</a:t>
            </a:fld>
            <a:endParaRPr lang="es-ES" altLang="es-MX"/>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xfrm>
            <a:off x="565454" y="4229999"/>
            <a:ext cx="5790629" cy="4061725"/>
          </a:xfrm>
          <a:ln/>
        </p:spPr>
        <p:txBody>
          <a:bodyPr>
            <a:normAutofit fontScale="92500" lnSpcReduction="10000"/>
          </a:bodyPr>
          <a:lstStyle/>
          <a:p>
            <a:pPr algn="just">
              <a:buFont typeface="Arial" pitchFamily="34" charset="0"/>
              <a:buChar char="•"/>
              <a:defRPr/>
            </a:pPr>
            <a:r>
              <a:rPr lang="es-MX" sz="2000" dirty="0" smtClean="0"/>
              <a:t> Hacemos esta pregunta al grupo en forma abierta y escuchamos sus opiniones.</a:t>
            </a:r>
          </a:p>
          <a:p>
            <a:pPr algn="just">
              <a:buFont typeface="Arial" pitchFamily="34" charset="0"/>
              <a:buChar char="•"/>
              <a:defRPr/>
            </a:pPr>
            <a:endParaRPr lang="es-MX" sz="2000" dirty="0" smtClean="0"/>
          </a:p>
          <a:p>
            <a:pPr algn="just">
              <a:buFont typeface="Arial" pitchFamily="34" charset="0"/>
              <a:buChar char="•"/>
              <a:defRPr/>
            </a:pPr>
            <a:r>
              <a:rPr lang="es-MX" sz="2000" dirty="0" smtClean="0"/>
              <a:t> Les pedimos que comenten sobre cambios  que hayan experimentado recientemente y si les fue fácil aceptarlos</a:t>
            </a:r>
          </a:p>
          <a:p>
            <a:pPr algn="just">
              <a:buFont typeface="Arial" pitchFamily="34" charset="0"/>
              <a:buChar char="•"/>
              <a:defRPr/>
            </a:pPr>
            <a:endParaRPr lang="es-MX" sz="2000" dirty="0" smtClean="0"/>
          </a:p>
          <a:p>
            <a:pPr algn="just">
              <a:buFont typeface="Arial" pitchFamily="34" charset="0"/>
              <a:buChar char="•"/>
              <a:defRPr/>
            </a:pPr>
            <a:r>
              <a:rPr lang="es-MX" sz="2000" dirty="0" smtClean="0"/>
              <a:t> Comentamos que realmente NO es fácil, aun y cuando sea para mejorar, precisamente por esa resistencia natural que las personas tenemos a los cambios.</a:t>
            </a:r>
          </a:p>
          <a:p>
            <a:pPr algn="just">
              <a:buFont typeface="Arial" pitchFamily="34" charset="0"/>
              <a:buChar char="•"/>
              <a:defRPr/>
            </a:pPr>
            <a:endParaRPr lang="es-MX" sz="2000" dirty="0" smtClean="0"/>
          </a:p>
          <a:p>
            <a:pPr algn="just">
              <a:defRPr/>
            </a:pPr>
            <a:r>
              <a:rPr lang="es-MX" sz="2000" dirty="0" smtClean="0"/>
              <a:t>TIEMPO :                 1              Minuto</a:t>
            </a:r>
          </a:p>
          <a:p>
            <a:pPr algn="just">
              <a:defRPr/>
            </a:pPr>
            <a:r>
              <a:rPr lang="es-MX" sz="2000" dirty="0" smtClean="0"/>
              <a:t>ACUMULADO         41           Minutos</a:t>
            </a:r>
          </a:p>
          <a:p>
            <a:pPr algn="just">
              <a:defRPr/>
            </a:pPr>
            <a:r>
              <a:rPr lang="es-MX" sz="2000" dirty="0" smtClean="0"/>
              <a:t>ACUM MODULO   3:56     Hrs</a:t>
            </a:r>
          </a:p>
          <a:p>
            <a:pPr algn="just">
              <a:buFont typeface="Arial" pitchFamily="34" charset="0"/>
              <a:buChar char="•"/>
              <a:defRPr/>
            </a:pPr>
            <a:endParaRPr lang="en-US" sz="2000" dirty="0" smtClean="0"/>
          </a:p>
        </p:txBody>
      </p:sp>
      <p:sp>
        <p:nvSpPr>
          <p:cNvPr id="57348"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3B1F209D-820D-4C91-B0DD-F4DF1FF4521A}" type="slidenum">
              <a:rPr lang="es-ES" altLang="es-MX"/>
              <a:pPr/>
              <a:t>52</a:t>
            </a:fld>
            <a:endParaRPr lang="es-ES" altLang="es-MX"/>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639984" y="4288663"/>
            <a:ext cx="5797110" cy="4061725"/>
          </a:xfrm>
          <a:noFill/>
        </p:spPr>
        <p:txBody>
          <a:bodyPr/>
          <a:lstStyle/>
          <a:p>
            <a:pPr algn="just">
              <a:buFontTx/>
              <a:buChar char="•"/>
            </a:pPr>
            <a:r>
              <a:rPr lang="es-MX" altLang="es-MX" sz="2000" smtClean="0"/>
              <a:t> Proyectamos esta imagen y les entregamos una copia a cada participante.</a:t>
            </a:r>
          </a:p>
          <a:p>
            <a:pPr algn="just">
              <a:buFontTx/>
              <a:buChar char="•"/>
            </a:pPr>
            <a:r>
              <a:rPr lang="es-MX" altLang="es-MX" sz="2000" smtClean="0"/>
              <a:t> Les preguntamos ¿que es lo que ven?, seguramente responderán CABEZAS DE LOBOS.</a:t>
            </a:r>
          </a:p>
          <a:p>
            <a:pPr algn="just">
              <a:buFontTx/>
              <a:buChar char="•"/>
            </a:pPr>
            <a:r>
              <a:rPr lang="es-MX" altLang="es-MX" sz="2000" smtClean="0"/>
              <a:t> Les decimos que ahí hay una imagen en tercera dimensión, explicamos que para verla es necesario colocar la hoja a unos 15 cms. De distancia de nuestros ojos.</a:t>
            </a:r>
          </a:p>
          <a:p>
            <a:pPr algn="just">
              <a:buFontTx/>
              <a:buChar char="•"/>
            </a:pPr>
            <a:endParaRPr lang="es-MX" altLang="es-MX" sz="2000" smtClean="0"/>
          </a:p>
          <a:p>
            <a:pPr algn="just"/>
            <a:r>
              <a:rPr lang="es-MX" altLang="es-MX" sz="2000" smtClean="0"/>
              <a:t>TIEMPO :                1         Minuto</a:t>
            </a:r>
          </a:p>
          <a:p>
            <a:pPr algn="just"/>
            <a:r>
              <a:rPr lang="es-MX" altLang="es-MX" sz="2000" smtClean="0"/>
              <a:t>ACUMULADO        42       Minutos</a:t>
            </a:r>
          </a:p>
          <a:p>
            <a:pPr algn="just"/>
            <a:r>
              <a:rPr lang="es-MX" altLang="es-MX" sz="2000" smtClean="0"/>
              <a:t>ACUM MODULO   3:57  Hrs</a:t>
            </a:r>
          </a:p>
          <a:p>
            <a:pPr algn="just">
              <a:buFontTx/>
              <a:buChar char="•"/>
            </a:pPr>
            <a:endParaRPr lang="en-US" altLang="es-MX" sz="2000" smtClean="0"/>
          </a:p>
        </p:txBody>
      </p:sp>
      <p:sp>
        <p:nvSpPr>
          <p:cNvPr id="58372"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C7C98CBA-3A58-4C73-8CD8-B24EAB3FA7EE}" type="slidenum">
              <a:rPr lang="es-ES" altLang="es-MX"/>
              <a:pPr/>
              <a:t>53</a:t>
            </a:fld>
            <a:endParaRPr lang="es-ES" altLang="es-MX"/>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pPr algn="just">
              <a:buFontTx/>
              <a:buChar char="•"/>
            </a:pPr>
            <a:r>
              <a:rPr lang="es-MX" altLang="es-MX" sz="2000" smtClean="0"/>
              <a:t> esta es otra imagen ESTEREOGRAMA.</a:t>
            </a:r>
          </a:p>
          <a:p>
            <a:pPr algn="just">
              <a:buFontTx/>
              <a:buChar char="•"/>
            </a:pPr>
            <a:endParaRPr lang="es-MX" altLang="es-MX" sz="2000" smtClean="0"/>
          </a:p>
          <a:p>
            <a:pPr algn="just">
              <a:buFontTx/>
              <a:buChar char="•"/>
            </a:pPr>
            <a:r>
              <a:rPr lang="es-MX" altLang="es-MX" sz="2000" smtClean="0"/>
              <a:t> La idea de mostrar los estereogramas es mencionar que lo mismo ocurre con  los cambios en las organizaciones :  algunos pueden ver el fondo, las razones de los cambios, pero otros solo se quedan con la apariencia de la superficie sin  lograr comprender las razones de fondo que se tienen para los cambios.</a:t>
            </a:r>
          </a:p>
          <a:p>
            <a:pPr algn="just">
              <a:buFontTx/>
              <a:buChar char="•"/>
            </a:pPr>
            <a:endParaRPr lang="es-MX" altLang="es-MX" sz="2000" smtClean="0"/>
          </a:p>
          <a:p>
            <a:pPr algn="just"/>
            <a:r>
              <a:rPr lang="es-MX" altLang="es-MX" sz="2000" smtClean="0"/>
              <a:t>TIEMPO :                1         Minuto</a:t>
            </a:r>
          </a:p>
          <a:p>
            <a:pPr algn="just"/>
            <a:r>
              <a:rPr lang="es-MX" altLang="es-MX" sz="2000" smtClean="0"/>
              <a:t>ACUMULADO        43       Minutos</a:t>
            </a:r>
          </a:p>
          <a:p>
            <a:pPr algn="just"/>
            <a:r>
              <a:rPr lang="es-MX" altLang="es-MX" sz="2000" smtClean="0"/>
              <a:t>ACUM MODULO   3:58   Hrs</a:t>
            </a:r>
          </a:p>
          <a:p>
            <a:pPr algn="just">
              <a:buFontTx/>
              <a:buChar char="•"/>
            </a:pPr>
            <a:endParaRPr lang="en-US" altLang="es-MX" sz="2000" smtClean="0"/>
          </a:p>
        </p:txBody>
      </p:sp>
      <p:sp>
        <p:nvSpPr>
          <p:cNvPr id="59396"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6A30C5DC-028D-488F-88E6-499BA0FD7450}" type="slidenum">
              <a:rPr lang="es-ES" altLang="es-MX"/>
              <a:pPr/>
              <a:t>54</a:t>
            </a:fld>
            <a:endParaRPr lang="es-ES" altLang="es-MX"/>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xfrm>
            <a:off x="4008705" y="8575140"/>
            <a:ext cx="3066732" cy="451406"/>
          </a:xfrm>
          <a:prstGeom prst="rect">
            <a:avLst/>
          </a:prstGeom>
          <a:noFill/>
        </p:spPr>
        <p:txBody>
          <a:bodyPr/>
          <a:lstStyle/>
          <a:p>
            <a:fld id="{A08C31AE-B1BD-4709-8648-94936EDECCB0}" type="slidenum">
              <a:rPr lang="es-MX"/>
              <a:pPr/>
              <a:t>55</a:t>
            </a:fld>
            <a:endParaRPr lang="es-MX"/>
          </a:p>
        </p:txBody>
      </p:sp>
      <p:sp>
        <p:nvSpPr>
          <p:cNvPr id="193539" name="Rectangle 2"/>
          <p:cNvSpPr>
            <a:spLocks noGrp="1" noRot="1" noChangeAspect="1" noChangeArrowheads="1" noTextEdit="1"/>
          </p:cNvSpPr>
          <p:nvPr>
            <p:ph type="sldImg"/>
          </p:nvPr>
        </p:nvSpPr>
        <p:spPr>
          <a:xfrm>
            <a:off x="1292225" y="685800"/>
            <a:ext cx="4495800" cy="3371850"/>
          </a:xfrm>
          <a:ln/>
        </p:spPr>
      </p:sp>
      <p:sp>
        <p:nvSpPr>
          <p:cNvPr id="193540" name="Rectangle 3"/>
          <p:cNvSpPr>
            <a:spLocks noGrp="1" noChangeArrowheads="1"/>
          </p:cNvSpPr>
          <p:nvPr>
            <p:ph type="body" idx="1"/>
          </p:nvPr>
        </p:nvSpPr>
        <p:spPr>
          <a:xfrm>
            <a:off x="943610" y="4290032"/>
            <a:ext cx="5189855" cy="4058982"/>
          </a:xfrm>
          <a:noFill/>
          <a:ln/>
        </p:spPr>
        <p:txBody>
          <a:bodyPr/>
          <a:lstStyle/>
          <a:p>
            <a:endParaRPr lang="es-E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293813" y="684213"/>
            <a:ext cx="4491037" cy="3368675"/>
          </a:xfrm>
          <a:ln/>
        </p:spPr>
      </p:sp>
      <p:sp>
        <p:nvSpPr>
          <p:cNvPr id="46083" name="Rectangle 3"/>
          <p:cNvSpPr>
            <a:spLocks noGrp="1" noChangeArrowheads="1"/>
          </p:cNvSpPr>
          <p:nvPr>
            <p:ph type="body" idx="1"/>
          </p:nvPr>
        </p:nvSpPr>
        <p:spPr>
          <a:noFill/>
        </p:spPr>
        <p:txBody>
          <a:bodyPr/>
          <a:lstStyle/>
          <a:p>
            <a:pPr algn="just">
              <a:buFontTx/>
              <a:buChar char="•"/>
            </a:pPr>
            <a:r>
              <a:rPr lang="es-MX" altLang="es-MX" sz="2000" smtClean="0"/>
              <a:t> Leemos este texto e insistimos que para mantenerse vigente y competitivas las empresas requieren de empleados y personal que se mantenga actualizado y renovándose constantemente.</a:t>
            </a:r>
          </a:p>
          <a:p>
            <a:pPr algn="just">
              <a:buFontTx/>
              <a:buChar char="•"/>
            </a:pPr>
            <a:endParaRPr lang="es-MX" altLang="es-MX" sz="2000" smtClean="0"/>
          </a:p>
          <a:p>
            <a:pPr algn="just">
              <a:buFontTx/>
              <a:buChar char="•"/>
            </a:pPr>
            <a:endParaRPr lang="es-MX" altLang="es-MX" sz="2000" smtClean="0"/>
          </a:p>
          <a:p>
            <a:pPr algn="just">
              <a:buFontTx/>
              <a:buChar char="•"/>
            </a:pPr>
            <a:endParaRPr lang="es-MX" altLang="es-MX" sz="2000" smtClean="0"/>
          </a:p>
          <a:p>
            <a:pPr algn="just">
              <a:buFontTx/>
              <a:buChar char="•"/>
            </a:pPr>
            <a:endParaRPr lang="es-MX" altLang="es-MX" sz="2000" smtClean="0"/>
          </a:p>
          <a:p>
            <a:pPr algn="just"/>
            <a:r>
              <a:rPr lang="es-MX" altLang="es-MX" sz="2000" smtClean="0"/>
              <a:t>TIEMPO :                1    Minuto</a:t>
            </a:r>
          </a:p>
          <a:p>
            <a:pPr algn="just"/>
            <a:r>
              <a:rPr lang="es-MX" altLang="es-MX" sz="2000" smtClean="0"/>
              <a:t>ACUMULADO        5    Minutos</a:t>
            </a:r>
          </a:p>
          <a:p>
            <a:pPr algn="just"/>
            <a:r>
              <a:rPr lang="es-MX" altLang="es-MX" sz="2000" smtClean="0"/>
              <a:t>ACUM MODULO   3:20  Hrs</a:t>
            </a:r>
          </a:p>
          <a:p>
            <a:pPr algn="just">
              <a:buFontTx/>
              <a:buChar char="•"/>
            </a:pPr>
            <a:endParaRPr lang="en-US" altLang="es-MX" sz="2000" smtClean="0"/>
          </a:p>
        </p:txBody>
      </p:sp>
      <p:sp>
        <p:nvSpPr>
          <p:cNvPr id="46084"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77E24017-1EC0-47E8-BD17-1B271F93F24E}" type="slidenum">
              <a:rPr lang="es-ES" altLang="es-MX"/>
              <a:pPr/>
              <a:t>58</a:t>
            </a:fld>
            <a:endParaRPr lang="es-ES" altLang="es-MX"/>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2766C20A-EA14-4B61-818A-E4E30FFE1690}" type="slidenum">
              <a:rPr lang="es-ES"/>
              <a:pPr/>
              <a:t>95</a:t>
            </a:fld>
            <a:endParaRPr lang="es-ES"/>
          </a:p>
        </p:txBody>
      </p:sp>
      <p:sp>
        <p:nvSpPr>
          <p:cNvPr id="109571" name="Rectangle 2"/>
          <p:cNvSpPr>
            <a:spLocks noGrp="1" noRot="1" noChangeAspect="1" noChangeArrowheads="1" noTextEdit="1"/>
          </p:cNvSpPr>
          <p:nvPr>
            <p:ph type="sldImg"/>
          </p:nvPr>
        </p:nvSpPr>
        <p:spPr>
          <a:xfrm>
            <a:off x="1293813" y="684213"/>
            <a:ext cx="4491037" cy="3370262"/>
          </a:xfrm>
          <a:ln/>
        </p:spPr>
      </p:sp>
      <p:sp>
        <p:nvSpPr>
          <p:cNvPr id="109572" name="Rectangle 3"/>
          <p:cNvSpPr>
            <a:spLocks noGrp="1" noChangeArrowheads="1"/>
          </p:cNvSpPr>
          <p:nvPr>
            <p:ph type="body" idx="1"/>
          </p:nvPr>
        </p:nvSpPr>
        <p:spPr>
          <a:xfrm>
            <a:off x="941185" y="4289310"/>
            <a:ext cx="5194706" cy="4061376"/>
          </a:xfrm>
          <a:noFill/>
          <a:ln w="9525"/>
        </p:spPr>
        <p:txBody>
          <a:bodyPr/>
          <a:lstStyle/>
          <a:p>
            <a:pPr eaLnBrk="1" hangingPunct="1"/>
            <a:r>
              <a:rPr lang="es-MX" smtClean="0"/>
              <a:t>		 </a:t>
            </a:r>
            <a:r>
              <a:rPr lang="es-ES_tradnl" b="1" smtClean="0"/>
              <a:t>TIEMPO :     					ACUMULADO :</a:t>
            </a:r>
            <a:endParaRPr lang="es-ES" b="1"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A7119C5C-5B82-44D4-B2A5-A0D2B1D65FDC}" type="slidenum">
              <a:rPr lang="es-ES"/>
              <a:pPr/>
              <a:t>96</a:t>
            </a:fld>
            <a:endParaRPr lang="es-ES"/>
          </a:p>
        </p:txBody>
      </p:sp>
      <p:sp>
        <p:nvSpPr>
          <p:cNvPr id="110595" name="Rectangle 2"/>
          <p:cNvSpPr>
            <a:spLocks noGrp="1" noRot="1" noChangeAspect="1" noChangeArrowheads="1" noTextEdit="1"/>
          </p:cNvSpPr>
          <p:nvPr>
            <p:ph type="sldImg"/>
          </p:nvPr>
        </p:nvSpPr>
        <p:spPr>
          <a:xfrm>
            <a:off x="1281113" y="676275"/>
            <a:ext cx="4514850" cy="3386138"/>
          </a:xfrm>
          <a:ln/>
        </p:spPr>
      </p:sp>
      <p:sp>
        <p:nvSpPr>
          <p:cNvPr id="110596"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303AB98A-9056-4C75-B952-7D2844AC154E}" type="slidenum">
              <a:rPr lang="es-ES"/>
              <a:pPr/>
              <a:t>97</a:t>
            </a:fld>
            <a:endParaRPr lang="es-ES"/>
          </a:p>
        </p:txBody>
      </p:sp>
      <p:sp>
        <p:nvSpPr>
          <p:cNvPr id="111619" name="Rectangle 2"/>
          <p:cNvSpPr>
            <a:spLocks noGrp="1" noRot="1" noChangeAspect="1" noChangeArrowheads="1" noTextEdit="1"/>
          </p:cNvSpPr>
          <p:nvPr>
            <p:ph type="sldImg"/>
          </p:nvPr>
        </p:nvSpPr>
        <p:spPr>
          <a:xfrm>
            <a:off x="1293813" y="684213"/>
            <a:ext cx="4491037" cy="3370262"/>
          </a:xfrm>
          <a:ln/>
        </p:spPr>
      </p:sp>
      <p:sp>
        <p:nvSpPr>
          <p:cNvPr id="111620" name="Rectangle 3"/>
          <p:cNvSpPr>
            <a:spLocks noGrp="1" noChangeArrowheads="1"/>
          </p:cNvSpPr>
          <p:nvPr>
            <p:ph type="body" idx="1"/>
          </p:nvPr>
        </p:nvSpPr>
        <p:spPr>
          <a:xfrm>
            <a:off x="941185" y="4289310"/>
            <a:ext cx="5194706" cy="4061376"/>
          </a:xfrm>
          <a:noFill/>
          <a:ln w="9525"/>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DD6D33A3-ABEB-43CA-B50C-C4764DBF3CD9}" type="slidenum">
              <a:rPr lang="es-ES"/>
              <a:pPr/>
              <a:t>98</a:t>
            </a:fld>
            <a:endParaRPr lang="es-ES"/>
          </a:p>
        </p:txBody>
      </p:sp>
      <p:sp>
        <p:nvSpPr>
          <p:cNvPr id="113667" name="Rectangle 2"/>
          <p:cNvSpPr>
            <a:spLocks noGrp="1" noRot="1" noChangeAspect="1" noChangeArrowheads="1" noTextEdit="1"/>
          </p:cNvSpPr>
          <p:nvPr>
            <p:ph type="sldImg"/>
          </p:nvPr>
        </p:nvSpPr>
        <p:spPr>
          <a:xfrm>
            <a:off x="1293813" y="684213"/>
            <a:ext cx="4491037" cy="3370262"/>
          </a:xfrm>
          <a:ln/>
        </p:spPr>
      </p:sp>
      <p:sp>
        <p:nvSpPr>
          <p:cNvPr id="113668" name="Rectangle 3"/>
          <p:cNvSpPr>
            <a:spLocks noGrp="1" noChangeArrowheads="1"/>
          </p:cNvSpPr>
          <p:nvPr>
            <p:ph type="body" idx="1"/>
          </p:nvPr>
        </p:nvSpPr>
        <p:spPr>
          <a:xfrm>
            <a:off x="941185" y="4289310"/>
            <a:ext cx="5194706" cy="4061376"/>
          </a:xfrm>
          <a:noFill/>
          <a:ln w="9525"/>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E9F55442-852F-4C4F-9639-2AFAF171D752}" type="slidenum">
              <a:rPr lang="es-ES"/>
              <a:pPr/>
              <a:t>99</a:t>
            </a:fld>
            <a:endParaRPr lang="es-ES"/>
          </a:p>
        </p:txBody>
      </p:sp>
      <p:sp>
        <p:nvSpPr>
          <p:cNvPr id="114691" name="Rectangle 2"/>
          <p:cNvSpPr>
            <a:spLocks noGrp="1" noRot="1" noChangeAspect="1" noChangeArrowheads="1" noTextEdit="1"/>
          </p:cNvSpPr>
          <p:nvPr>
            <p:ph type="sldImg"/>
          </p:nvPr>
        </p:nvSpPr>
        <p:spPr>
          <a:xfrm>
            <a:off x="1293813" y="684213"/>
            <a:ext cx="4491037" cy="3370262"/>
          </a:xfrm>
          <a:ln/>
        </p:spPr>
      </p:sp>
      <p:sp>
        <p:nvSpPr>
          <p:cNvPr id="114692" name="Rectangle 3"/>
          <p:cNvSpPr>
            <a:spLocks noGrp="1" noChangeArrowheads="1"/>
          </p:cNvSpPr>
          <p:nvPr>
            <p:ph type="body" idx="1"/>
          </p:nvPr>
        </p:nvSpPr>
        <p:spPr>
          <a:xfrm>
            <a:off x="941185" y="4289310"/>
            <a:ext cx="5194706" cy="4061376"/>
          </a:xfrm>
          <a:noFill/>
          <a:ln w="9525"/>
        </p:spPr>
        <p:txBody>
          <a:bodyPr/>
          <a:lstStyle/>
          <a:p>
            <a:pPr eaLnBrk="1" hangingPunct="1"/>
            <a:r>
              <a:rPr lang="es-MX" smtClean="0"/>
              <a:t>		 </a:t>
            </a:r>
            <a:r>
              <a:rPr lang="es-ES_tradnl" b="1" smtClean="0"/>
              <a:t>TIEMPO :     					ACUMULADO :</a:t>
            </a:r>
            <a:endParaRPr lang="es-ES" b="1"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8D56519E-CF51-4309-A31D-E85506B734D0}" type="slidenum">
              <a:rPr lang="es-ES"/>
              <a:pPr/>
              <a:t>100</a:t>
            </a:fld>
            <a:endParaRPr lang="es-ES"/>
          </a:p>
        </p:txBody>
      </p:sp>
      <p:sp>
        <p:nvSpPr>
          <p:cNvPr id="115715" name="Rectangle 2"/>
          <p:cNvSpPr>
            <a:spLocks noGrp="1" noRot="1" noChangeAspect="1" noChangeArrowheads="1" noTextEdit="1"/>
          </p:cNvSpPr>
          <p:nvPr>
            <p:ph type="sldImg"/>
          </p:nvPr>
        </p:nvSpPr>
        <p:spPr>
          <a:xfrm>
            <a:off x="1284288" y="677863"/>
            <a:ext cx="4510087" cy="3384550"/>
          </a:xfrm>
          <a:ln/>
        </p:spPr>
      </p:sp>
      <p:sp>
        <p:nvSpPr>
          <p:cNvPr id="115716" name="Rectangle 3"/>
          <p:cNvSpPr>
            <a:spLocks noGrp="1" noChangeArrowheads="1"/>
          </p:cNvSpPr>
          <p:nvPr>
            <p:ph type="body" idx="1"/>
          </p:nvPr>
        </p:nvSpPr>
        <p:spPr>
          <a:xfrm>
            <a:off x="707075" y="4287716"/>
            <a:ext cx="5662925" cy="4062970"/>
          </a:xfrm>
          <a:noFill/>
          <a:ln w="9525"/>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4C04C5D6-E120-45BE-A81F-5781DEA7872B}" type="slidenum">
              <a:rPr lang="es-ES"/>
              <a:pPr/>
              <a:t>101</a:t>
            </a:fld>
            <a:endParaRPr lang="es-ES"/>
          </a:p>
        </p:txBody>
      </p:sp>
      <p:sp>
        <p:nvSpPr>
          <p:cNvPr id="116739" name="Rectangle 2"/>
          <p:cNvSpPr>
            <a:spLocks noGrp="1" noRot="1" noChangeAspect="1" noChangeArrowheads="1" noTextEdit="1"/>
          </p:cNvSpPr>
          <p:nvPr>
            <p:ph type="sldImg"/>
          </p:nvPr>
        </p:nvSpPr>
        <p:spPr>
          <a:xfrm>
            <a:off x="1293813" y="684213"/>
            <a:ext cx="4491037" cy="3370262"/>
          </a:xfrm>
          <a:ln/>
        </p:spPr>
      </p:sp>
      <p:sp>
        <p:nvSpPr>
          <p:cNvPr id="116740" name="Rectangle 3"/>
          <p:cNvSpPr>
            <a:spLocks noGrp="1" noChangeArrowheads="1"/>
          </p:cNvSpPr>
          <p:nvPr>
            <p:ph type="body" idx="1"/>
          </p:nvPr>
        </p:nvSpPr>
        <p:spPr>
          <a:xfrm>
            <a:off x="941185" y="4289310"/>
            <a:ext cx="5194706" cy="4061376"/>
          </a:xfrm>
          <a:noFill/>
          <a:ln w="9525"/>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D6D71113-ACFE-4676-BCAE-8A5388554A28}" type="slidenum">
              <a:rPr lang="es-ES"/>
              <a:pPr/>
              <a:t>102</a:t>
            </a:fld>
            <a:endParaRPr lang="es-ES"/>
          </a:p>
        </p:txBody>
      </p:sp>
      <p:sp>
        <p:nvSpPr>
          <p:cNvPr id="117763" name="Rectangle 2"/>
          <p:cNvSpPr>
            <a:spLocks noGrp="1" noRot="1" noChangeAspect="1" noChangeArrowheads="1" noTextEdit="1"/>
          </p:cNvSpPr>
          <p:nvPr>
            <p:ph type="sldImg"/>
          </p:nvPr>
        </p:nvSpPr>
        <p:spPr>
          <a:xfrm>
            <a:off x="1281113" y="676275"/>
            <a:ext cx="4514850" cy="3386138"/>
          </a:xfrm>
          <a:ln/>
        </p:spPr>
      </p:sp>
      <p:sp>
        <p:nvSpPr>
          <p:cNvPr id="117764"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AFDE83B8-003D-458A-9282-F5C8176E5E47}" type="slidenum">
              <a:rPr lang="es-ES"/>
              <a:pPr/>
              <a:t>103</a:t>
            </a:fld>
            <a:endParaRPr lang="es-ES"/>
          </a:p>
        </p:txBody>
      </p:sp>
      <p:sp>
        <p:nvSpPr>
          <p:cNvPr id="96259" name="Rectangle 2"/>
          <p:cNvSpPr>
            <a:spLocks noGrp="1" noRot="1" noChangeAspect="1" noChangeArrowheads="1" noTextEdit="1"/>
          </p:cNvSpPr>
          <p:nvPr>
            <p:ph type="sldImg"/>
          </p:nvPr>
        </p:nvSpPr>
        <p:spPr>
          <a:xfrm>
            <a:off x="1293813" y="684213"/>
            <a:ext cx="4491037" cy="3370262"/>
          </a:xfrm>
          <a:ln/>
        </p:spPr>
      </p:sp>
      <p:sp>
        <p:nvSpPr>
          <p:cNvPr id="96260" name="AutoShape 3"/>
          <p:cNvSpPr>
            <a:spLocks noChangeArrowheads="1"/>
          </p:cNvSpPr>
          <p:nvPr/>
        </p:nvSpPr>
        <p:spPr bwMode="auto">
          <a:xfrm>
            <a:off x="694421" y="4786623"/>
            <a:ext cx="934857" cy="940428"/>
          </a:xfrm>
          <a:prstGeom prst="foldedCorner">
            <a:avLst>
              <a:gd name="adj" fmla="val 12500"/>
            </a:avLst>
          </a:prstGeom>
          <a:noFill/>
          <a:ln w="9525">
            <a:solidFill>
              <a:schemeClr val="tx1"/>
            </a:solidFill>
            <a:round/>
            <a:headEnd/>
            <a:tailEnd/>
          </a:ln>
        </p:spPr>
        <p:txBody>
          <a:bodyPr lIns="91411" tIns="45707" rIns="91411" bIns="45707" anchor="ctr"/>
          <a:lstStyle/>
          <a:p>
            <a:pPr>
              <a:spcBef>
                <a:spcPct val="50000"/>
              </a:spcBef>
            </a:pPr>
            <a:r>
              <a:rPr lang="es-ES_tradnl" sz="1000"/>
              <a:t>GP  Pág 42</a:t>
            </a:r>
          </a:p>
          <a:p>
            <a:pPr>
              <a:spcBef>
                <a:spcPct val="50000"/>
              </a:spcBef>
            </a:pPr>
            <a:r>
              <a:rPr lang="es-ES_tradnl" sz="1000"/>
              <a:t>Llenar espacios en blanco</a:t>
            </a:r>
            <a:endParaRPr lang="en-US" sz="1000"/>
          </a:p>
        </p:txBody>
      </p:sp>
      <p:sp>
        <p:nvSpPr>
          <p:cNvPr id="96261" name="Text Box 4"/>
          <p:cNvSpPr txBox="1">
            <a:spLocks noChangeArrowheads="1"/>
          </p:cNvSpPr>
          <p:nvPr/>
        </p:nvSpPr>
        <p:spPr bwMode="auto">
          <a:xfrm>
            <a:off x="901639" y="4282935"/>
            <a:ext cx="5586998" cy="309226"/>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                  </a:t>
            </a:r>
            <a:r>
              <a:rPr lang="es-ES_tradnl" sz="1200"/>
              <a:t>Dar un click, aparece el título LENGUAJE</a:t>
            </a:r>
            <a:endParaRPr lang="en-US" sz="1200"/>
          </a:p>
        </p:txBody>
      </p:sp>
      <p:sp>
        <p:nvSpPr>
          <p:cNvPr id="96262" name="Text Box 5"/>
          <p:cNvSpPr txBox="1">
            <a:spLocks noChangeArrowheads="1"/>
          </p:cNvSpPr>
          <p:nvPr/>
        </p:nvSpPr>
        <p:spPr bwMode="auto">
          <a:xfrm>
            <a:off x="1966207" y="4861537"/>
            <a:ext cx="4576213" cy="459057"/>
          </a:xfrm>
          <a:prstGeom prst="rect">
            <a:avLst/>
          </a:prstGeom>
          <a:noFill/>
          <a:ln w="12700">
            <a:noFill/>
            <a:miter lim="800000"/>
            <a:headEnd/>
            <a:tailEnd/>
          </a:ln>
        </p:spPr>
        <p:txBody>
          <a:bodyPr>
            <a:spAutoFit/>
          </a:bodyPr>
          <a:lstStyle/>
          <a:p>
            <a:pPr algn="r">
              <a:spcBef>
                <a:spcPct val="30000"/>
              </a:spcBef>
              <a:buFontTx/>
              <a:buChar char="•"/>
            </a:pPr>
            <a:r>
              <a:rPr lang="es-MX" sz="1200"/>
              <a:t>  Pedimos que nos vayan siguiendo en su Guía del Participante  en la página # 42 y que vayan llenando los espacios en blanco.</a:t>
            </a:r>
            <a:endParaRPr lang="es-ES" sz="1200"/>
          </a:p>
        </p:txBody>
      </p:sp>
      <p:sp>
        <p:nvSpPr>
          <p:cNvPr id="96263" name="Rectangle 6"/>
          <p:cNvSpPr>
            <a:spLocks noChangeArrowheads="1"/>
          </p:cNvSpPr>
          <p:nvPr/>
        </p:nvSpPr>
        <p:spPr bwMode="auto">
          <a:xfrm>
            <a:off x="960167" y="5703141"/>
            <a:ext cx="5545871" cy="2725649"/>
          </a:xfrm>
          <a:prstGeom prst="rect">
            <a:avLst/>
          </a:prstGeom>
          <a:noFill/>
          <a:ln w="12700">
            <a:noFill/>
            <a:miter lim="800000"/>
            <a:headEnd/>
            <a:tailEnd/>
          </a:ln>
        </p:spPr>
        <p:txBody>
          <a:bodyPr lIns="90997" tIns="44700" rIns="90997" bIns="44700"/>
          <a:lstStyle/>
          <a:p>
            <a:pPr>
              <a:spcBef>
                <a:spcPct val="30000"/>
              </a:spcBef>
            </a:pPr>
            <a:endParaRPr lang="es-ES_tradnl" sz="1200"/>
          </a:p>
          <a:p>
            <a:pPr>
              <a:spcBef>
                <a:spcPct val="30000"/>
              </a:spcBef>
            </a:pPr>
            <a:endParaRPr lang="es-ES_tradnl" sz="1200"/>
          </a:p>
          <a:p>
            <a:pPr>
              <a:spcBef>
                <a:spcPct val="30000"/>
              </a:spcBef>
            </a:pPr>
            <a:endParaRPr lang="es-ES_tradnl" sz="1200"/>
          </a:p>
          <a:p>
            <a:pPr>
              <a:spcBef>
                <a:spcPct val="30000"/>
              </a:spcBef>
            </a:pPr>
            <a:r>
              <a:rPr lang="es-ES_tradnl" sz="1200"/>
              <a:t>	              Vamos haciendo aparecer cada punto y lo vamos 	  	              comentando uno por uno.</a:t>
            </a:r>
          </a:p>
          <a:p>
            <a:pPr>
              <a:spcBef>
                <a:spcPct val="30000"/>
              </a:spcBef>
            </a:pPr>
            <a:endParaRPr lang="es-ES_tradnl" sz="1200"/>
          </a:p>
          <a:p>
            <a:pPr>
              <a:spcBef>
                <a:spcPct val="30000"/>
              </a:spcBef>
            </a:pPr>
            <a:r>
              <a:rPr lang="es-ES_tradnl" sz="1200"/>
              <a:t>	              Enfatizar que lo mas apropiado es utilizar el lenguaje de 	    	             acuerdo al nivel de los participantes, sin caer en exceso de 	             familiaridad.</a:t>
            </a:r>
          </a:p>
          <a:p>
            <a:pPr>
              <a:spcBef>
                <a:spcPct val="30000"/>
              </a:spcBef>
            </a:pPr>
            <a:endParaRPr lang="es-ES" sz="1200"/>
          </a:p>
        </p:txBody>
      </p:sp>
      <p:sp>
        <p:nvSpPr>
          <p:cNvPr id="96264" name="Text Box 7"/>
          <p:cNvSpPr txBox="1">
            <a:spLocks noChangeArrowheads="1"/>
          </p:cNvSpPr>
          <p:nvPr/>
        </p:nvSpPr>
        <p:spPr bwMode="auto">
          <a:xfrm>
            <a:off x="904803" y="5883258"/>
            <a:ext cx="5586998" cy="494123"/>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                  </a:t>
            </a:r>
            <a:r>
              <a:rPr lang="es-ES_tradnl" sz="1200"/>
              <a:t>Vamos dando un click para que aparezcan uno por uno los 	           4 puntos a comentar</a:t>
            </a:r>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5D75F0DB-3582-46BE-A13D-DE8965C0CE86}" type="slidenum">
              <a:rPr lang="es-ES"/>
              <a:pPr/>
              <a:t>104</a:t>
            </a:fld>
            <a:endParaRPr lang="es-ES"/>
          </a:p>
        </p:txBody>
      </p:sp>
      <p:sp>
        <p:nvSpPr>
          <p:cNvPr id="97283" name="Rectangle 2"/>
          <p:cNvSpPr>
            <a:spLocks noGrp="1" noRot="1" noChangeAspect="1" noChangeArrowheads="1" noTextEdit="1"/>
          </p:cNvSpPr>
          <p:nvPr>
            <p:ph type="sldImg"/>
          </p:nvPr>
        </p:nvSpPr>
        <p:spPr>
          <a:xfrm>
            <a:off x="1284288" y="677863"/>
            <a:ext cx="4510087" cy="3384550"/>
          </a:xfrm>
          <a:ln/>
        </p:spPr>
      </p:sp>
      <p:sp>
        <p:nvSpPr>
          <p:cNvPr id="97284" name="Rectangle 3"/>
          <p:cNvSpPr>
            <a:spLocks noGrp="1" noChangeArrowheads="1"/>
          </p:cNvSpPr>
          <p:nvPr>
            <p:ph type="body" idx="1"/>
          </p:nvPr>
        </p:nvSpPr>
        <p:spPr>
          <a:xfrm>
            <a:off x="707075" y="4633603"/>
            <a:ext cx="5662925" cy="4740397"/>
          </a:xfrm>
          <a:noFill/>
          <a:ln w="9525"/>
        </p:spPr>
        <p:txBody>
          <a:bodyPr/>
          <a:lstStyle/>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lvl="3" eaLnBrk="1" hangingPunct="1">
              <a:buFontTx/>
              <a:buChar char="•"/>
            </a:pPr>
            <a:r>
              <a:rPr lang="es-ES_tradnl" sz="300" b="1" smtClean="0"/>
              <a:t>    </a:t>
            </a:r>
          </a:p>
          <a:p>
            <a:pPr eaLnBrk="1" hangingPunct="1"/>
            <a:endParaRPr lang="es-ES_tradnl" sz="300" b="1" smtClean="0"/>
          </a:p>
          <a:p>
            <a:pPr lvl="3" eaLnBrk="1" hangingPunct="1">
              <a:buFontTx/>
              <a:buChar char="•"/>
            </a:pPr>
            <a:r>
              <a:rPr lang="es-MX" sz="1000" i="1" smtClean="0"/>
              <a:t> Dar dos clicks para que aparezcan las dos frases, se leen y se comentan, se refuerzan con los siguientes comentarios :</a:t>
            </a:r>
          </a:p>
          <a:p>
            <a:pPr lvl="3" eaLnBrk="1" hangingPunct="1">
              <a:buFontTx/>
              <a:buChar char="•"/>
            </a:pPr>
            <a:r>
              <a:rPr lang="es-MX" sz="1000" smtClean="0"/>
              <a:t>  La intencionalidad del mensaje no está en las palabras  sino en el TONO DE VOZ.</a:t>
            </a:r>
          </a:p>
          <a:p>
            <a:pPr eaLnBrk="1" hangingPunct="1"/>
            <a:r>
              <a:rPr lang="es-MX" sz="1000" smtClean="0"/>
              <a:t>		“No me dolió lo que me dijiste sino CÓMO me lo dijiste”, 			esta afirmación es muy válida, puesto que el verdadero 			significado del mensaje esta en Cómo se dice más que en el Qué se 		dice.</a:t>
            </a:r>
          </a:p>
          <a:p>
            <a:pPr eaLnBrk="1" hangingPunct="1"/>
            <a:r>
              <a:rPr lang="es-MX" sz="1000" smtClean="0"/>
              <a:t>		</a:t>
            </a:r>
            <a:r>
              <a:rPr lang="es-MX" sz="1000" i="1" smtClean="0"/>
              <a:t>Da un ejemplo diciendo una frase en la que utilices distintos tonos de 		voz. Puedes aplicar uno propio.</a:t>
            </a:r>
          </a:p>
          <a:p>
            <a:pPr eaLnBrk="1" hangingPunct="1"/>
            <a:r>
              <a:rPr lang="es-MX" sz="1000" i="1" smtClean="0"/>
              <a:t>		Ejemplo: Chiste de los esposos:</a:t>
            </a:r>
          </a:p>
          <a:p>
            <a:pPr lvl="3" eaLnBrk="1" hangingPunct="1">
              <a:buFontTx/>
              <a:buChar char="•"/>
            </a:pPr>
            <a:r>
              <a:rPr lang="es-MX" sz="1000" smtClean="0"/>
              <a:t>  Recién casado el marido pregunta a su mujer: ¿Cómo amaneciste 		Gorda?- </a:t>
            </a:r>
            <a:r>
              <a:rPr lang="es-MX" sz="1000" i="1" smtClean="0"/>
              <a:t>con voz dulce.</a:t>
            </a:r>
          </a:p>
          <a:p>
            <a:pPr eaLnBrk="1" hangingPunct="1"/>
            <a:r>
              <a:rPr lang="es-MX" sz="1000" smtClean="0"/>
              <a:t>		A los 5 años de casados: Cómo amaneciste GORDA !!  - </a:t>
            </a:r>
            <a:r>
              <a:rPr lang="es-MX" sz="1000" i="1" smtClean="0"/>
              <a:t>Haciendo 			énfasis en el adjetivo.</a:t>
            </a:r>
          </a:p>
          <a:p>
            <a:pPr eaLnBrk="1" hangingPunct="1"/>
            <a:r>
              <a:rPr lang="es-MX" sz="1000" smtClean="0"/>
              <a:t>		A los 25 años de casados: Cómo!!! ¿amaneciste gorda? …</a:t>
            </a:r>
          </a:p>
          <a:p>
            <a:pPr eaLnBrk="1" hangingPunct="1"/>
            <a:r>
              <a:rPr lang="es-MX" sz="1000" smtClean="0"/>
              <a:t>		si nos fijamos son EXACTAMENTE LAS MISMAS TRES PALABRAS, 		pero al cambiar el TONO cambia la INTENCIONALIDADA del mensaje</a:t>
            </a:r>
          </a:p>
          <a:p>
            <a:pPr eaLnBrk="1" hangingPunct="1"/>
            <a:endParaRPr lang="es-MX" sz="100" smtClean="0"/>
          </a:p>
          <a:p>
            <a:pPr eaLnBrk="1" hangingPunct="1"/>
            <a:r>
              <a:rPr lang="es-MX" sz="1000" smtClean="0"/>
              <a:t>		</a:t>
            </a:r>
            <a:endParaRPr lang="es-MX" sz="1000" i="1" smtClean="0"/>
          </a:p>
          <a:p>
            <a:pPr lvl="3" eaLnBrk="1" hangingPunct="1">
              <a:buFontTx/>
              <a:buChar char="•"/>
            </a:pPr>
            <a:endParaRPr lang="es-ES" sz="1000" b="1" smtClean="0"/>
          </a:p>
        </p:txBody>
      </p:sp>
      <p:sp>
        <p:nvSpPr>
          <p:cNvPr id="97285" name="Line 4"/>
          <p:cNvSpPr>
            <a:spLocks noChangeShapeType="1"/>
          </p:cNvSpPr>
          <p:nvPr/>
        </p:nvSpPr>
        <p:spPr bwMode="auto">
          <a:xfrm>
            <a:off x="1600805" y="5841815"/>
            <a:ext cx="0" cy="838416"/>
          </a:xfrm>
          <a:prstGeom prst="line">
            <a:avLst/>
          </a:prstGeom>
          <a:noFill/>
          <a:ln w="57150">
            <a:solidFill>
              <a:schemeClr val="tx1"/>
            </a:solidFill>
            <a:round/>
            <a:headEnd/>
            <a:tailEnd/>
          </a:ln>
        </p:spPr>
        <p:txBody>
          <a:bodyPr/>
          <a:lstStyle/>
          <a:p>
            <a:endParaRPr lang="es-ES"/>
          </a:p>
        </p:txBody>
      </p:sp>
      <p:sp>
        <p:nvSpPr>
          <p:cNvPr id="97286" name="AutoShape 5"/>
          <p:cNvSpPr>
            <a:spLocks noChangeArrowheads="1"/>
          </p:cNvSpPr>
          <p:nvPr/>
        </p:nvSpPr>
        <p:spPr bwMode="auto">
          <a:xfrm>
            <a:off x="694420" y="4608100"/>
            <a:ext cx="816221" cy="750748"/>
          </a:xfrm>
          <a:prstGeom prst="foldedCorner">
            <a:avLst>
              <a:gd name="adj" fmla="val 12500"/>
            </a:avLst>
          </a:prstGeom>
          <a:noFill/>
          <a:ln w="9525">
            <a:solidFill>
              <a:schemeClr val="tx1"/>
            </a:solidFill>
            <a:round/>
            <a:headEnd/>
            <a:tailEnd/>
          </a:ln>
        </p:spPr>
        <p:txBody>
          <a:bodyPr lIns="91411" tIns="45707" rIns="91411" bIns="45707" anchor="ctr"/>
          <a:lstStyle/>
          <a:p>
            <a:pPr>
              <a:spcBef>
                <a:spcPct val="50000"/>
              </a:spcBef>
            </a:pPr>
            <a:r>
              <a:rPr lang="es-ES_tradnl" sz="900"/>
              <a:t>GP  Pág 47</a:t>
            </a:r>
          </a:p>
          <a:p>
            <a:pPr>
              <a:spcBef>
                <a:spcPct val="50000"/>
              </a:spcBef>
            </a:pPr>
            <a:r>
              <a:rPr lang="es-ES_tradnl" sz="900"/>
              <a:t>Llenar espacios en blanco</a:t>
            </a:r>
            <a:endParaRPr lang="en-US" sz="900"/>
          </a:p>
        </p:txBody>
      </p:sp>
      <p:sp>
        <p:nvSpPr>
          <p:cNvPr id="97287" name="Text Box 6"/>
          <p:cNvSpPr txBox="1">
            <a:spLocks noChangeArrowheads="1"/>
          </p:cNvSpPr>
          <p:nvPr/>
        </p:nvSpPr>
        <p:spPr bwMode="auto">
          <a:xfrm>
            <a:off x="901639" y="4249461"/>
            <a:ext cx="5586998" cy="306038"/>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                  </a:t>
            </a:r>
            <a:r>
              <a:rPr lang="es-ES_tradnl" sz="1200"/>
              <a:t>Dar un click, aparece el título TONO</a:t>
            </a:r>
            <a:endParaRPr lang="en-US" sz="1200"/>
          </a:p>
        </p:txBody>
      </p:sp>
      <p:sp>
        <p:nvSpPr>
          <p:cNvPr id="97288" name="Text Box 7"/>
          <p:cNvSpPr txBox="1">
            <a:spLocks noChangeArrowheads="1"/>
          </p:cNvSpPr>
          <p:nvPr/>
        </p:nvSpPr>
        <p:spPr bwMode="auto">
          <a:xfrm>
            <a:off x="1955133" y="4660700"/>
            <a:ext cx="4576214" cy="463839"/>
          </a:xfrm>
          <a:prstGeom prst="rect">
            <a:avLst/>
          </a:prstGeom>
          <a:noFill/>
          <a:ln w="12700">
            <a:noFill/>
            <a:miter lim="800000"/>
            <a:headEnd/>
            <a:tailEnd/>
          </a:ln>
        </p:spPr>
        <p:txBody>
          <a:bodyPr>
            <a:spAutoFit/>
          </a:bodyPr>
          <a:lstStyle/>
          <a:p>
            <a:pPr algn="r">
              <a:spcBef>
                <a:spcPct val="30000"/>
              </a:spcBef>
              <a:buFontTx/>
              <a:buChar char="•"/>
            </a:pPr>
            <a:r>
              <a:rPr lang="es-MX" sz="1200"/>
              <a:t>  Pedimos que nos vayan siguiendo en su Guía del Participante  en la página # 47 y que vayan llenando los espacios en blanco.</a:t>
            </a:r>
            <a:endParaRPr lang="es-ES" sz="1200"/>
          </a:p>
        </p:txBody>
      </p:sp>
      <p:sp>
        <p:nvSpPr>
          <p:cNvPr id="97289" name="Line 8"/>
          <p:cNvSpPr>
            <a:spLocks noChangeShapeType="1"/>
          </p:cNvSpPr>
          <p:nvPr/>
        </p:nvSpPr>
        <p:spPr bwMode="auto">
          <a:xfrm>
            <a:off x="1616623" y="7364033"/>
            <a:ext cx="0" cy="1147641"/>
          </a:xfrm>
          <a:prstGeom prst="line">
            <a:avLst/>
          </a:prstGeom>
          <a:noFill/>
          <a:ln w="57150">
            <a:solidFill>
              <a:schemeClr val="tx1"/>
            </a:solidFill>
            <a:round/>
            <a:headEnd/>
            <a:tailEnd/>
          </a:ln>
        </p:spPr>
        <p:txBody>
          <a:bodyPr/>
          <a:lstStyle/>
          <a:p>
            <a:endParaRPr lang="es-ES"/>
          </a:p>
        </p:txBody>
      </p:sp>
      <p:sp>
        <p:nvSpPr>
          <p:cNvPr id="97290" name="Text Box 9"/>
          <p:cNvSpPr txBox="1">
            <a:spLocks noChangeArrowheads="1"/>
          </p:cNvSpPr>
          <p:nvPr/>
        </p:nvSpPr>
        <p:spPr bwMode="auto">
          <a:xfrm>
            <a:off x="877912" y="5371600"/>
            <a:ext cx="718148" cy="307632"/>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a:t>
            </a:r>
            <a:endParaRPr lang="en-US"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FA9BA4CD-E611-47F1-A6AF-D0680E7AEE82}" type="slidenum">
              <a:rPr lang="es-ES"/>
              <a:pPr/>
              <a:t>105</a:t>
            </a:fld>
            <a:endParaRPr lang="es-ES"/>
          </a:p>
        </p:txBody>
      </p:sp>
      <p:sp>
        <p:nvSpPr>
          <p:cNvPr id="140291" name="Rectangle 2"/>
          <p:cNvSpPr>
            <a:spLocks noGrp="1" noRot="1" noChangeAspect="1" noChangeArrowheads="1" noTextEdit="1"/>
          </p:cNvSpPr>
          <p:nvPr>
            <p:ph type="sldImg"/>
          </p:nvPr>
        </p:nvSpPr>
        <p:spPr>
          <a:xfrm>
            <a:off x="1284288" y="677863"/>
            <a:ext cx="4510087" cy="3384550"/>
          </a:xfrm>
          <a:ln/>
        </p:spPr>
      </p:sp>
      <p:sp>
        <p:nvSpPr>
          <p:cNvPr id="140292" name="Rectangle 3"/>
          <p:cNvSpPr>
            <a:spLocks noGrp="1" noChangeArrowheads="1"/>
          </p:cNvSpPr>
          <p:nvPr>
            <p:ph type="body" idx="1"/>
          </p:nvPr>
        </p:nvSpPr>
        <p:spPr>
          <a:xfrm>
            <a:off x="707075" y="4633603"/>
            <a:ext cx="5662925" cy="4740397"/>
          </a:xfrm>
          <a:noFill/>
          <a:ln w="9525"/>
        </p:spPr>
        <p:txBody>
          <a:bodyPr/>
          <a:lstStyle/>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eaLnBrk="1" hangingPunct="1"/>
            <a:endParaRPr lang="es-ES_tradnl" sz="300" b="1" smtClean="0"/>
          </a:p>
          <a:p>
            <a:pPr lvl="3" eaLnBrk="1" hangingPunct="1">
              <a:buFontTx/>
              <a:buChar char="•"/>
            </a:pPr>
            <a:r>
              <a:rPr lang="es-ES_tradnl" sz="300" b="1" smtClean="0"/>
              <a:t>    </a:t>
            </a:r>
          </a:p>
          <a:p>
            <a:pPr eaLnBrk="1" hangingPunct="1"/>
            <a:endParaRPr lang="es-ES_tradnl" sz="300" b="1" smtClean="0"/>
          </a:p>
          <a:p>
            <a:pPr lvl="3" eaLnBrk="1" hangingPunct="1">
              <a:buFontTx/>
              <a:buChar char="•"/>
            </a:pPr>
            <a:r>
              <a:rPr lang="es-MX" sz="1000" i="1" smtClean="0"/>
              <a:t> Dar dos clicks para que aparezcan las dos frases, se leen y se comentan, se refuerzan con los siguientes comentarios :</a:t>
            </a:r>
          </a:p>
          <a:p>
            <a:pPr lvl="3" eaLnBrk="1" hangingPunct="1">
              <a:buFontTx/>
              <a:buChar char="•"/>
            </a:pPr>
            <a:r>
              <a:rPr lang="es-MX" sz="1000" smtClean="0"/>
              <a:t>  La intencionalidad del mensaje no está en las palabras  sino en el TONO DE VOZ.</a:t>
            </a:r>
          </a:p>
          <a:p>
            <a:pPr eaLnBrk="1" hangingPunct="1"/>
            <a:r>
              <a:rPr lang="es-MX" sz="1000" smtClean="0"/>
              <a:t>		“No me dolió lo que me dijiste sino CÓMO me lo dijiste”, 			esta afirmación es muy válida, puesto que el verdadero 			significado del mensaje esta en Cómo se dice más que en el Qué se 		dice.</a:t>
            </a:r>
          </a:p>
          <a:p>
            <a:pPr eaLnBrk="1" hangingPunct="1"/>
            <a:r>
              <a:rPr lang="es-MX" sz="1000" smtClean="0"/>
              <a:t>		</a:t>
            </a:r>
            <a:r>
              <a:rPr lang="es-MX" sz="1000" i="1" smtClean="0"/>
              <a:t>Da un ejemplo diciendo una frase en la que utilices distintos tonos de 		voz. Puedes aplicar uno propio.</a:t>
            </a:r>
          </a:p>
          <a:p>
            <a:pPr eaLnBrk="1" hangingPunct="1"/>
            <a:r>
              <a:rPr lang="es-MX" sz="1000" i="1" smtClean="0"/>
              <a:t>		Ejemplo: Chiste de los esposos:</a:t>
            </a:r>
          </a:p>
          <a:p>
            <a:pPr lvl="3" eaLnBrk="1" hangingPunct="1">
              <a:buFontTx/>
              <a:buChar char="•"/>
            </a:pPr>
            <a:r>
              <a:rPr lang="es-MX" sz="1000" smtClean="0"/>
              <a:t>  Recién casado el marido pregunta a su mujer: ¿Cómo amaneciste 		Gorda?- </a:t>
            </a:r>
            <a:r>
              <a:rPr lang="es-MX" sz="1000" i="1" smtClean="0"/>
              <a:t>con voz dulce.</a:t>
            </a:r>
          </a:p>
          <a:p>
            <a:pPr eaLnBrk="1" hangingPunct="1"/>
            <a:r>
              <a:rPr lang="es-MX" sz="1000" smtClean="0"/>
              <a:t>		A los 5 años de casados: Cómo amaneciste GORDA !!  - </a:t>
            </a:r>
            <a:r>
              <a:rPr lang="es-MX" sz="1000" i="1" smtClean="0"/>
              <a:t>Haciendo 			énfasis en el adjetivo.</a:t>
            </a:r>
          </a:p>
          <a:p>
            <a:pPr eaLnBrk="1" hangingPunct="1"/>
            <a:r>
              <a:rPr lang="es-MX" sz="1000" smtClean="0"/>
              <a:t>		A los 25 años de casados: Cómo!!! ¿amaneciste gorda? …</a:t>
            </a:r>
          </a:p>
          <a:p>
            <a:pPr eaLnBrk="1" hangingPunct="1"/>
            <a:r>
              <a:rPr lang="es-MX" sz="1000" smtClean="0"/>
              <a:t>		si nos fijamos son EXACTAMENTE LAS MISMAS TRES PALABRAS, 		pero al cambiar el TONO cambia la INTENCIONALIDADA del mensaje</a:t>
            </a:r>
          </a:p>
          <a:p>
            <a:pPr eaLnBrk="1" hangingPunct="1"/>
            <a:endParaRPr lang="es-MX" sz="100" smtClean="0"/>
          </a:p>
          <a:p>
            <a:pPr eaLnBrk="1" hangingPunct="1"/>
            <a:r>
              <a:rPr lang="es-MX" sz="1000" smtClean="0"/>
              <a:t>		</a:t>
            </a:r>
            <a:endParaRPr lang="es-MX" sz="1000" i="1" smtClean="0"/>
          </a:p>
          <a:p>
            <a:pPr lvl="3" eaLnBrk="1" hangingPunct="1">
              <a:buFontTx/>
              <a:buChar char="•"/>
            </a:pPr>
            <a:endParaRPr lang="es-ES" sz="1000" b="1" smtClean="0"/>
          </a:p>
        </p:txBody>
      </p:sp>
      <p:sp>
        <p:nvSpPr>
          <p:cNvPr id="140293" name="Line 4"/>
          <p:cNvSpPr>
            <a:spLocks noChangeShapeType="1"/>
          </p:cNvSpPr>
          <p:nvPr/>
        </p:nvSpPr>
        <p:spPr bwMode="auto">
          <a:xfrm>
            <a:off x="1600805" y="5841815"/>
            <a:ext cx="0" cy="838416"/>
          </a:xfrm>
          <a:prstGeom prst="line">
            <a:avLst/>
          </a:prstGeom>
          <a:noFill/>
          <a:ln w="57150">
            <a:solidFill>
              <a:schemeClr val="tx1"/>
            </a:solidFill>
            <a:round/>
            <a:headEnd/>
            <a:tailEnd/>
          </a:ln>
        </p:spPr>
        <p:txBody>
          <a:bodyPr/>
          <a:lstStyle/>
          <a:p>
            <a:endParaRPr lang="es-MX"/>
          </a:p>
        </p:txBody>
      </p:sp>
      <p:sp>
        <p:nvSpPr>
          <p:cNvPr id="140294" name="AutoShape 5"/>
          <p:cNvSpPr>
            <a:spLocks noChangeArrowheads="1"/>
          </p:cNvSpPr>
          <p:nvPr/>
        </p:nvSpPr>
        <p:spPr bwMode="auto">
          <a:xfrm>
            <a:off x="694420" y="4608100"/>
            <a:ext cx="816221" cy="750748"/>
          </a:xfrm>
          <a:prstGeom prst="foldedCorner">
            <a:avLst>
              <a:gd name="adj" fmla="val 12500"/>
            </a:avLst>
          </a:prstGeom>
          <a:noFill/>
          <a:ln w="9525">
            <a:solidFill>
              <a:schemeClr val="tx1"/>
            </a:solidFill>
            <a:round/>
            <a:headEnd/>
            <a:tailEnd/>
          </a:ln>
        </p:spPr>
        <p:txBody>
          <a:bodyPr lIns="91411" tIns="45707" rIns="91411" bIns="45707" anchor="ctr"/>
          <a:lstStyle/>
          <a:p>
            <a:pPr>
              <a:spcBef>
                <a:spcPct val="50000"/>
              </a:spcBef>
            </a:pPr>
            <a:r>
              <a:rPr lang="es-ES_tradnl" sz="900"/>
              <a:t>GP  Pág 47</a:t>
            </a:r>
          </a:p>
          <a:p>
            <a:pPr>
              <a:spcBef>
                <a:spcPct val="50000"/>
              </a:spcBef>
            </a:pPr>
            <a:r>
              <a:rPr lang="es-ES_tradnl" sz="900"/>
              <a:t>Llenar espacios en blanco</a:t>
            </a:r>
            <a:endParaRPr lang="en-US" sz="900"/>
          </a:p>
        </p:txBody>
      </p:sp>
      <p:sp>
        <p:nvSpPr>
          <p:cNvPr id="140295" name="Text Box 6"/>
          <p:cNvSpPr txBox="1">
            <a:spLocks noChangeArrowheads="1"/>
          </p:cNvSpPr>
          <p:nvPr/>
        </p:nvSpPr>
        <p:spPr bwMode="auto">
          <a:xfrm>
            <a:off x="901639" y="4249461"/>
            <a:ext cx="5586998" cy="306038"/>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                  </a:t>
            </a:r>
            <a:r>
              <a:rPr lang="es-ES_tradnl" sz="1200"/>
              <a:t>Dar un click, aparece el título TONO</a:t>
            </a:r>
            <a:endParaRPr lang="en-US" sz="1200"/>
          </a:p>
        </p:txBody>
      </p:sp>
      <p:sp>
        <p:nvSpPr>
          <p:cNvPr id="140296" name="Text Box 7"/>
          <p:cNvSpPr txBox="1">
            <a:spLocks noChangeArrowheads="1"/>
          </p:cNvSpPr>
          <p:nvPr/>
        </p:nvSpPr>
        <p:spPr bwMode="auto">
          <a:xfrm>
            <a:off x="1955133" y="4660700"/>
            <a:ext cx="4576214" cy="463839"/>
          </a:xfrm>
          <a:prstGeom prst="rect">
            <a:avLst/>
          </a:prstGeom>
          <a:noFill/>
          <a:ln w="12700">
            <a:noFill/>
            <a:miter lim="800000"/>
            <a:headEnd/>
            <a:tailEnd/>
          </a:ln>
        </p:spPr>
        <p:txBody>
          <a:bodyPr>
            <a:spAutoFit/>
          </a:bodyPr>
          <a:lstStyle/>
          <a:p>
            <a:pPr algn="r">
              <a:spcBef>
                <a:spcPct val="30000"/>
              </a:spcBef>
              <a:buFontTx/>
              <a:buChar char="•"/>
            </a:pPr>
            <a:r>
              <a:rPr lang="es-MX" sz="1200"/>
              <a:t>  Pedimos que nos vayan siguiendo en su Guía del Participante  en la página # 47 y que vayan llenando los espacios en blanco.</a:t>
            </a:r>
            <a:endParaRPr lang="es-ES" sz="1200"/>
          </a:p>
        </p:txBody>
      </p:sp>
      <p:sp>
        <p:nvSpPr>
          <p:cNvPr id="140297" name="Line 8"/>
          <p:cNvSpPr>
            <a:spLocks noChangeShapeType="1"/>
          </p:cNvSpPr>
          <p:nvPr/>
        </p:nvSpPr>
        <p:spPr bwMode="auto">
          <a:xfrm>
            <a:off x="1616623" y="7364033"/>
            <a:ext cx="0" cy="1147641"/>
          </a:xfrm>
          <a:prstGeom prst="line">
            <a:avLst/>
          </a:prstGeom>
          <a:noFill/>
          <a:ln w="57150">
            <a:solidFill>
              <a:schemeClr val="tx1"/>
            </a:solidFill>
            <a:round/>
            <a:headEnd/>
            <a:tailEnd/>
          </a:ln>
        </p:spPr>
        <p:txBody>
          <a:bodyPr/>
          <a:lstStyle/>
          <a:p>
            <a:endParaRPr lang="es-MX"/>
          </a:p>
        </p:txBody>
      </p:sp>
      <p:sp>
        <p:nvSpPr>
          <p:cNvPr id="140298" name="Text Box 9"/>
          <p:cNvSpPr txBox="1">
            <a:spLocks noChangeArrowheads="1"/>
          </p:cNvSpPr>
          <p:nvPr/>
        </p:nvSpPr>
        <p:spPr bwMode="auto">
          <a:xfrm>
            <a:off x="877912" y="5371600"/>
            <a:ext cx="718148" cy="307632"/>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a:t>
            </a:r>
            <a:endParaRPr lang="en-US"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BA83775F-A2A7-4B8F-8385-D45EED0AE5F0}" type="slidenum">
              <a:rPr lang="es-ES"/>
              <a:pPr/>
              <a:t>106</a:t>
            </a:fld>
            <a:endParaRPr lang="es-ES"/>
          </a:p>
        </p:txBody>
      </p:sp>
      <p:sp>
        <p:nvSpPr>
          <p:cNvPr id="141315" name="Rectangle 2"/>
          <p:cNvSpPr>
            <a:spLocks noGrp="1" noRot="1" noChangeAspect="1" noChangeArrowheads="1" noTextEdit="1"/>
          </p:cNvSpPr>
          <p:nvPr>
            <p:ph type="sldImg"/>
          </p:nvPr>
        </p:nvSpPr>
        <p:spPr>
          <a:xfrm>
            <a:off x="1284288" y="677863"/>
            <a:ext cx="4510087" cy="3384550"/>
          </a:xfrm>
          <a:ln/>
        </p:spPr>
      </p:sp>
      <p:sp>
        <p:nvSpPr>
          <p:cNvPr id="141316" name="Rectangle 3"/>
          <p:cNvSpPr>
            <a:spLocks noGrp="1" noChangeArrowheads="1"/>
          </p:cNvSpPr>
          <p:nvPr>
            <p:ph type="body" idx="1"/>
          </p:nvPr>
        </p:nvSpPr>
        <p:spPr>
          <a:xfrm>
            <a:off x="707075" y="4287716"/>
            <a:ext cx="5662925" cy="4062970"/>
          </a:xfrm>
          <a:noFill/>
          <a:ln w="9525"/>
        </p:spPr>
        <p:txBody>
          <a:bodyPr/>
          <a:lstStyle/>
          <a:p>
            <a:pPr eaLnBrk="1" hangingPunct="1"/>
            <a:endParaRPr lang="es-ES_tradnl" b="1" smtClean="0"/>
          </a:p>
          <a:p>
            <a:pPr eaLnBrk="1" hangingPunct="1"/>
            <a:endParaRPr lang="es-ES_tradnl" b="1" smtClean="0"/>
          </a:p>
          <a:p>
            <a:pPr eaLnBrk="1" hangingPunct="1"/>
            <a:endParaRPr lang="es-ES_tradnl" b="1" smtClean="0"/>
          </a:p>
          <a:p>
            <a:pPr eaLnBrk="1" hangingPunct="1"/>
            <a:r>
              <a:rPr lang="es-ES_tradnl" b="1" smtClean="0"/>
              <a:t>		</a:t>
            </a:r>
          </a:p>
          <a:p>
            <a:pPr eaLnBrk="1" hangingPunct="1"/>
            <a:r>
              <a:rPr lang="es-ES_tradnl" b="1" smtClean="0"/>
              <a:t>		</a:t>
            </a:r>
            <a:r>
              <a:rPr lang="es-ES_tradnl" smtClean="0"/>
              <a:t>Es común que atropellemos las palabras, y nuestra 			dicción no sea clara, porque no pronunciamos todas y 			cada una de las </a:t>
            </a:r>
            <a:r>
              <a:rPr lang="es-ES_tradnl" b="1" smtClean="0"/>
              <a:t>silabas</a:t>
            </a:r>
            <a:r>
              <a:rPr lang="es-ES_tradnl" smtClean="0"/>
              <a:t> de cada palabra, esa es la 			clave para una dicción clara .</a:t>
            </a:r>
          </a:p>
          <a:p>
            <a:pPr eaLnBrk="1" hangingPunct="1"/>
            <a:endParaRPr lang="es-ES_tradnl" smtClean="0"/>
          </a:p>
          <a:p>
            <a:pPr lvl="4" eaLnBrk="1" hangingPunct="1"/>
            <a:r>
              <a:rPr lang="es-MX" i="1" smtClean="0"/>
              <a:t>Pedimos que llenen los espacios en blanco con las palabras correspondientes según se van comentando puntos referidos. Pág # 47</a:t>
            </a:r>
            <a:endParaRPr lang="es-ES" i="1" smtClean="0"/>
          </a:p>
          <a:p>
            <a:pPr eaLnBrk="1" hangingPunct="1"/>
            <a:endParaRPr lang="es-ES" i="1" smtClean="0"/>
          </a:p>
        </p:txBody>
      </p:sp>
      <p:sp>
        <p:nvSpPr>
          <p:cNvPr id="141317" name="Line 4"/>
          <p:cNvSpPr>
            <a:spLocks noChangeShapeType="1"/>
          </p:cNvSpPr>
          <p:nvPr/>
        </p:nvSpPr>
        <p:spPr bwMode="auto">
          <a:xfrm>
            <a:off x="1600805" y="5237709"/>
            <a:ext cx="0" cy="795380"/>
          </a:xfrm>
          <a:prstGeom prst="line">
            <a:avLst/>
          </a:prstGeom>
          <a:noFill/>
          <a:ln w="57150">
            <a:solidFill>
              <a:schemeClr val="tx1"/>
            </a:solidFill>
            <a:round/>
            <a:headEnd/>
            <a:tailEnd/>
          </a:ln>
        </p:spPr>
        <p:txBody>
          <a:bodyPr/>
          <a:lstStyle/>
          <a:p>
            <a:endParaRPr lang="es-MX"/>
          </a:p>
        </p:txBody>
      </p:sp>
      <p:sp>
        <p:nvSpPr>
          <p:cNvPr id="141318" name="AutoShape 5"/>
          <p:cNvSpPr>
            <a:spLocks noChangeArrowheads="1"/>
          </p:cNvSpPr>
          <p:nvPr/>
        </p:nvSpPr>
        <p:spPr bwMode="auto">
          <a:xfrm>
            <a:off x="811475" y="6321593"/>
            <a:ext cx="934857" cy="940428"/>
          </a:xfrm>
          <a:prstGeom prst="foldedCorner">
            <a:avLst>
              <a:gd name="adj" fmla="val 12500"/>
            </a:avLst>
          </a:prstGeom>
          <a:noFill/>
          <a:ln w="9525">
            <a:solidFill>
              <a:schemeClr val="tx1"/>
            </a:solidFill>
            <a:round/>
            <a:headEnd/>
            <a:tailEnd/>
          </a:ln>
        </p:spPr>
        <p:txBody>
          <a:bodyPr lIns="91411" tIns="45707" rIns="91411" bIns="45707" anchor="ctr"/>
          <a:lstStyle/>
          <a:p>
            <a:pPr>
              <a:spcBef>
                <a:spcPct val="50000"/>
              </a:spcBef>
            </a:pPr>
            <a:r>
              <a:rPr lang="es-ES_tradnl" sz="1000"/>
              <a:t>GP  Pág 47</a:t>
            </a:r>
          </a:p>
          <a:p>
            <a:pPr>
              <a:spcBef>
                <a:spcPct val="50000"/>
              </a:spcBef>
            </a:pPr>
            <a:r>
              <a:rPr lang="es-ES_tradnl" sz="1000"/>
              <a:t>Llenar espacios en blanco</a:t>
            </a:r>
            <a:endParaRPr lang="en-US" sz="1000"/>
          </a:p>
        </p:txBody>
      </p:sp>
      <p:sp>
        <p:nvSpPr>
          <p:cNvPr id="141319" name="Text Box 6"/>
          <p:cNvSpPr txBox="1">
            <a:spLocks noChangeArrowheads="1"/>
          </p:cNvSpPr>
          <p:nvPr/>
        </p:nvSpPr>
        <p:spPr bwMode="auto">
          <a:xfrm>
            <a:off x="901639" y="4249461"/>
            <a:ext cx="5586998" cy="773065"/>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                  </a:t>
            </a:r>
            <a:r>
              <a:rPr lang="es-ES_tradnl" sz="1200"/>
              <a:t>Dar un click, aparece el título DICCION</a:t>
            </a:r>
          </a:p>
          <a:p>
            <a:pPr>
              <a:spcBef>
                <a:spcPct val="50000"/>
              </a:spcBef>
            </a:pPr>
            <a:r>
              <a:rPr lang="es-ES_tradnl" sz="1200"/>
              <a:t>	           Otro click para que aparezca el texto, lo leemos y 	           comentamos lo siguiente :</a:t>
            </a:r>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9677F900-AE00-4106-BE07-D2017CBEC347}" type="slidenum">
              <a:rPr lang="es-ES"/>
              <a:pPr/>
              <a:t>107</a:t>
            </a:fld>
            <a:endParaRPr lang="es-ES"/>
          </a:p>
        </p:txBody>
      </p:sp>
      <p:sp>
        <p:nvSpPr>
          <p:cNvPr id="142339" name="Rectangle 2"/>
          <p:cNvSpPr>
            <a:spLocks noGrp="1" noRot="1" noChangeAspect="1" noChangeArrowheads="1" noTextEdit="1"/>
          </p:cNvSpPr>
          <p:nvPr>
            <p:ph type="sldImg"/>
          </p:nvPr>
        </p:nvSpPr>
        <p:spPr>
          <a:xfrm>
            <a:off x="1284288" y="677863"/>
            <a:ext cx="4510087" cy="3384550"/>
          </a:xfrm>
          <a:ln/>
        </p:spPr>
      </p:sp>
      <p:sp>
        <p:nvSpPr>
          <p:cNvPr id="142340" name="Rectangle 3"/>
          <p:cNvSpPr>
            <a:spLocks noGrp="1" noChangeArrowheads="1"/>
          </p:cNvSpPr>
          <p:nvPr>
            <p:ph type="body" idx="1"/>
          </p:nvPr>
        </p:nvSpPr>
        <p:spPr>
          <a:xfrm>
            <a:off x="707075" y="4399292"/>
            <a:ext cx="5662925" cy="4062970"/>
          </a:xfrm>
          <a:noFill/>
          <a:ln w="9525"/>
        </p:spPr>
        <p:txBody>
          <a:bodyPr/>
          <a:lstStyle/>
          <a:p>
            <a:pPr eaLnBrk="1" hangingPunct="1"/>
            <a:endParaRPr lang="es-ES_tradnl" b="1" smtClean="0"/>
          </a:p>
          <a:p>
            <a:pPr eaLnBrk="1" hangingPunct="1"/>
            <a:endParaRPr lang="es-ES_tradnl" b="1" smtClean="0"/>
          </a:p>
          <a:p>
            <a:pPr eaLnBrk="1" hangingPunct="1"/>
            <a:endParaRPr lang="es-ES_tradnl" b="1" smtClean="0"/>
          </a:p>
          <a:p>
            <a:pPr lvl="3" eaLnBrk="1" hangingPunct="1">
              <a:buFontTx/>
              <a:buChar char="•"/>
            </a:pPr>
            <a:r>
              <a:rPr lang="es-ES_tradnl" smtClean="0"/>
              <a:t>  Dos pueden ser lo errores en cuanto al ritmo de la 		voz: acelerarse al hablar, de tal forma que </a:t>
            </a:r>
            <a:r>
              <a:rPr lang="es-ES_tradnl" b="1" smtClean="0"/>
              <a:t>no se 		entienda</a:t>
            </a:r>
            <a:r>
              <a:rPr lang="es-ES_tradnl" smtClean="0"/>
              <a:t> lo que se está diciendo; y </a:t>
            </a:r>
            <a:r>
              <a:rPr lang="es-ES_tradnl" b="1" smtClean="0"/>
              <a:t>hablar l-e-n-t-o,</a:t>
            </a:r>
            <a:r>
              <a:rPr lang="es-ES_tradnl" smtClean="0"/>
              <a:t> 		arrastrando las palabras, de forma tal que la 			exposición se vuelve cansada y tediosa.</a:t>
            </a:r>
          </a:p>
          <a:p>
            <a:pPr eaLnBrk="1" hangingPunct="1"/>
            <a:endParaRPr lang="es-ES_tradnl" smtClean="0"/>
          </a:p>
          <a:p>
            <a:pPr eaLnBrk="1" hangingPunct="1"/>
            <a:r>
              <a:rPr lang="es-ES_tradnl" smtClean="0"/>
              <a:t>		Aquí podríamos aplicar el dicho popular : “ Ni tanto 			que queme al santo, ni tanto que no lo alumbre “</a:t>
            </a:r>
          </a:p>
          <a:p>
            <a:pPr eaLnBrk="1" hangingPunct="1"/>
            <a:endParaRPr lang="es-ES_tradnl" smtClean="0"/>
          </a:p>
          <a:p>
            <a:pPr lvl="4" eaLnBrk="1" hangingPunct="1"/>
            <a:r>
              <a:rPr lang="es-MX" i="1" smtClean="0"/>
              <a:t>Pedimos que llenen los espacios en blanco con las palabras correspondientes según se van comentando puntos referidos, pág. # 47</a:t>
            </a:r>
            <a:endParaRPr lang="es-ES" i="1" smtClean="0"/>
          </a:p>
          <a:p>
            <a:pPr eaLnBrk="1" hangingPunct="1"/>
            <a:endParaRPr lang="es-ES" i="1" smtClean="0"/>
          </a:p>
        </p:txBody>
      </p:sp>
      <p:sp>
        <p:nvSpPr>
          <p:cNvPr id="142341" name="Line 4"/>
          <p:cNvSpPr>
            <a:spLocks noChangeShapeType="1"/>
          </p:cNvSpPr>
          <p:nvPr/>
        </p:nvSpPr>
        <p:spPr bwMode="auto">
          <a:xfrm>
            <a:off x="1600805" y="5204236"/>
            <a:ext cx="0" cy="1590759"/>
          </a:xfrm>
          <a:prstGeom prst="line">
            <a:avLst/>
          </a:prstGeom>
          <a:noFill/>
          <a:ln w="57150">
            <a:solidFill>
              <a:schemeClr val="tx1"/>
            </a:solidFill>
            <a:round/>
            <a:headEnd/>
            <a:tailEnd/>
          </a:ln>
        </p:spPr>
        <p:txBody>
          <a:bodyPr/>
          <a:lstStyle/>
          <a:p>
            <a:endParaRPr lang="es-MX"/>
          </a:p>
        </p:txBody>
      </p:sp>
      <p:sp>
        <p:nvSpPr>
          <p:cNvPr id="142342" name="AutoShape 5"/>
          <p:cNvSpPr>
            <a:spLocks noChangeArrowheads="1"/>
          </p:cNvSpPr>
          <p:nvPr/>
        </p:nvSpPr>
        <p:spPr bwMode="auto">
          <a:xfrm>
            <a:off x="811475" y="7083499"/>
            <a:ext cx="934857" cy="940428"/>
          </a:xfrm>
          <a:prstGeom prst="foldedCorner">
            <a:avLst>
              <a:gd name="adj" fmla="val 12500"/>
            </a:avLst>
          </a:prstGeom>
          <a:noFill/>
          <a:ln w="9525">
            <a:solidFill>
              <a:schemeClr val="tx1"/>
            </a:solidFill>
            <a:round/>
            <a:headEnd/>
            <a:tailEnd/>
          </a:ln>
        </p:spPr>
        <p:txBody>
          <a:bodyPr lIns="91411" tIns="45707" rIns="91411" bIns="45707" anchor="ctr"/>
          <a:lstStyle/>
          <a:p>
            <a:pPr>
              <a:spcBef>
                <a:spcPct val="50000"/>
              </a:spcBef>
            </a:pPr>
            <a:r>
              <a:rPr lang="es-ES_tradnl" sz="1000"/>
              <a:t>GP  Pág 47</a:t>
            </a:r>
          </a:p>
          <a:p>
            <a:pPr>
              <a:spcBef>
                <a:spcPct val="50000"/>
              </a:spcBef>
            </a:pPr>
            <a:r>
              <a:rPr lang="es-ES_tradnl" sz="1000"/>
              <a:t>Llenar espacios en blanco</a:t>
            </a:r>
            <a:endParaRPr lang="en-US" sz="1000"/>
          </a:p>
        </p:txBody>
      </p:sp>
      <p:sp>
        <p:nvSpPr>
          <p:cNvPr id="142343" name="Text Box 6"/>
          <p:cNvSpPr txBox="1">
            <a:spLocks noChangeArrowheads="1"/>
          </p:cNvSpPr>
          <p:nvPr/>
        </p:nvSpPr>
        <p:spPr bwMode="auto">
          <a:xfrm>
            <a:off x="901639" y="4249461"/>
            <a:ext cx="5586998" cy="773065"/>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                  </a:t>
            </a:r>
            <a:r>
              <a:rPr lang="es-ES_tradnl" sz="1200"/>
              <a:t>Dar un click, aparece el título RITMO</a:t>
            </a:r>
          </a:p>
          <a:p>
            <a:pPr>
              <a:spcBef>
                <a:spcPct val="50000"/>
              </a:spcBef>
            </a:pPr>
            <a:r>
              <a:rPr lang="es-ES_tradnl" sz="1200"/>
              <a:t>	           Otro click para que aparezca el texto, lo leemos y 	           comentamos lo siguiente :</a:t>
            </a:r>
            <a:endParaRPr 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777EEB8E-40C4-4463-BBBB-D0162E49ABFB}" type="slidenum">
              <a:rPr lang="es-ES"/>
              <a:pPr/>
              <a:t>108</a:t>
            </a:fld>
            <a:endParaRPr lang="es-ES"/>
          </a:p>
        </p:txBody>
      </p:sp>
      <p:sp>
        <p:nvSpPr>
          <p:cNvPr id="143363" name="Rectangle 2"/>
          <p:cNvSpPr>
            <a:spLocks noGrp="1" noRot="1" noChangeAspect="1" noChangeArrowheads="1" noTextEdit="1"/>
          </p:cNvSpPr>
          <p:nvPr>
            <p:ph type="sldImg"/>
          </p:nvPr>
        </p:nvSpPr>
        <p:spPr>
          <a:xfrm>
            <a:off x="1284288" y="677863"/>
            <a:ext cx="4510087" cy="3384550"/>
          </a:xfrm>
          <a:ln/>
        </p:spPr>
      </p:sp>
      <p:sp>
        <p:nvSpPr>
          <p:cNvPr id="143364" name="Rectangle 3"/>
          <p:cNvSpPr>
            <a:spLocks noGrp="1" noChangeArrowheads="1"/>
          </p:cNvSpPr>
          <p:nvPr>
            <p:ph type="body" idx="1"/>
          </p:nvPr>
        </p:nvSpPr>
        <p:spPr>
          <a:xfrm>
            <a:off x="707075" y="4287716"/>
            <a:ext cx="5662925" cy="4062970"/>
          </a:xfrm>
          <a:noFill/>
          <a:ln w="9525"/>
        </p:spPr>
        <p:txBody>
          <a:bodyPr/>
          <a:lstStyle/>
          <a:p>
            <a:pPr eaLnBrk="1" hangingPunct="1"/>
            <a:endParaRPr lang="es-ES_tradnl" b="1" smtClean="0"/>
          </a:p>
          <a:p>
            <a:pPr eaLnBrk="1" hangingPunct="1"/>
            <a:endParaRPr lang="es-ES_tradnl" b="1" smtClean="0"/>
          </a:p>
          <a:p>
            <a:pPr eaLnBrk="1" hangingPunct="1"/>
            <a:endParaRPr lang="es-ES_tradnl" b="1" smtClean="0"/>
          </a:p>
          <a:p>
            <a:pPr eaLnBrk="1" hangingPunct="1"/>
            <a:endParaRPr lang="es-ES_tradnl" b="1" smtClean="0"/>
          </a:p>
          <a:p>
            <a:pPr eaLnBrk="1" hangingPunct="1"/>
            <a:r>
              <a:rPr lang="es-ES_tradnl" b="1" smtClean="0"/>
              <a:t>		</a:t>
            </a:r>
            <a:endParaRPr lang="es-ES_tradnl" smtClean="0"/>
          </a:p>
          <a:p>
            <a:pPr lvl="4" eaLnBrk="1" hangingPunct="1"/>
            <a:r>
              <a:rPr lang="es-MX" i="1" smtClean="0"/>
              <a:t>Pedimos que llenen los espacios en blanco con las palabras correspondientes según se van comentando puntos referidos, PÁG. # 47</a:t>
            </a:r>
            <a:endParaRPr lang="es-ES" i="1" smtClean="0"/>
          </a:p>
          <a:p>
            <a:pPr eaLnBrk="1" hangingPunct="1"/>
            <a:endParaRPr lang="es-ES" i="1" smtClean="0"/>
          </a:p>
        </p:txBody>
      </p:sp>
      <p:sp>
        <p:nvSpPr>
          <p:cNvPr id="143365" name="AutoShape 4"/>
          <p:cNvSpPr>
            <a:spLocks noChangeArrowheads="1"/>
          </p:cNvSpPr>
          <p:nvPr/>
        </p:nvSpPr>
        <p:spPr bwMode="auto">
          <a:xfrm>
            <a:off x="811475" y="5526214"/>
            <a:ext cx="934857" cy="940428"/>
          </a:xfrm>
          <a:prstGeom prst="foldedCorner">
            <a:avLst>
              <a:gd name="adj" fmla="val 12500"/>
            </a:avLst>
          </a:prstGeom>
          <a:noFill/>
          <a:ln w="9525">
            <a:solidFill>
              <a:schemeClr val="tx1"/>
            </a:solidFill>
            <a:round/>
            <a:headEnd/>
            <a:tailEnd/>
          </a:ln>
        </p:spPr>
        <p:txBody>
          <a:bodyPr lIns="91411" tIns="45707" rIns="91411" bIns="45707" anchor="ctr"/>
          <a:lstStyle/>
          <a:p>
            <a:pPr>
              <a:spcBef>
                <a:spcPct val="50000"/>
              </a:spcBef>
            </a:pPr>
            <a:r>
              <a:rPr lang="es-ES_tradnl" sz="1000"/>
              <a:t>GP  Pág 47</a:t>
            </a:r>
          </a:p>
          <a:p>
            <a:pPr>
              <a:spcBef>
                <a:spcPct val="50000"/>
              </a:spcBef>
            </a:pPr>
            <a:r>
              <a:rPr lang="es-ES_tradnl" sz="1000"/>
              <a:t>Llenar espacios en blanco</a:t>
            </a:r>
            <a:endParaRPr lang="en-US" sz="1000"/>
          </a:p>
        </p:txBody>
      </p:sp>
      <p:sp>
        <p:nvSpPr>
          <p:cNvPr id="143366" name="Text Box 5"/>
          <p:cNvSpPr txBox="1">
            <a:spLocks noChangeArrowheads="1"/>
          </p:cNvSpPr>
          <p:nvPr/>
        </p:nvSpPr>
        <p:spPr bwMode="auto">
          <a:xfrm>
            <a:off x="901639" y="4249461"/>
            <a:ext cx="5586998" cy="773065"/>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                  </a:t>
            </a:r>
            <a:r>
              <a:rPr lang="es-ES_tradnl" sz="1200"/>
              <a:t>Dar un click, aparece el título VOLUMEN</a:t>
            </a:r>
          </a:p>
          <a:p>
            <a:pPr>
              <a:spcBef>
                <a:spcPct val="50000"/>
              </a:spcBef>
            </a:pPr>
            <a:r>
              <a:rPr lang="es-ES_tradnl" sz="1200"/>
              <a:t>	           Otro click para que aparezca el texto, lo leemos y 	           los  comentamos  tal cual :</a:t>
            </a:r>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A055E6ED-D873-4D6B-A72A-8985A1B49D27}" type="slidenum">
              <a:rPr lang="es-ES"/>
              <a:pPr/>
              <a:t>109</a:t>
            </a:fld>
            <a:endParaRPr lang="es-ES"/>
          </a:p>
        </p:txBody>
      </p:sp>
      <p:sp>
        <p:nvSpPr>
          <p:cNvPr id="98307" name="Rectangle 2"/>
          <p:cNvSpPr>
            <a:spLocks noGrp="1" noRot="1" noChangeAspect="1" noChangeArrowheads="1" noTextEdit="1"/>
          </p:cNvSpPr>
          <p:nvPr>
            <p:ph type="sldImg"/>
          </p:nvPr>
        </p:nvSpPr>
        <p:spPr>
          <a:xfrm>
            <a:off x="1293813" y="684213"/>
            <a:ext cx="4491037" cy="3370262"/>
          </a:xfrm>
          <a:ln/>
        </p:spPr>
      </p:sp>
      <p:sp>
        <p:nvSpPr>
          <p:cNvPr id="98308" name="Rectangle 3"/>
          <p:cNvSpPr>
            <a:spLocks noGrp="1" noChangeArrowheads="1"/>
          </p:cNvSpPr>
          <p:nvPr>
            <p:ph type="body" idx="1"/>
          </p:nvPr>
        </p:nvSpPr>
        <p:spPr>
          <a:xfrm>
            <a:off x="941185" y="5036871"/>
            <a:ext cx="5194706" cy="3455676"/>
          </a:xfrm>
          <a:noFill/>
          <a:ln w="9525"/>
        </p:spPr>
        <p:txBody>
          <a:bodyPr/>
          <a:lstStyle/>
          <a:p>
            <a:pPr eaLnBrk="1" hangingPunct="1"/>
            <a:endParaRPr lang="es-ES_tradnl" b="1" smtClean="0"/>
          </a:p>
          <a:p>
            <a:pPr eaLnBrk="1" hangingPunct="1"/>
            <a:endParaRPr lang="es-ES_tradnl" b="1" smtClean="0"/>
          </a:p>
          <a:p>
            <a:pPr lvl="3" eaLnBrk="1" hangingPunct="1"/>
            <a:endParaRPr lang="es-MX" i="1" smtClean="0"/>
          </a:p>
          <a:p>
            <a:pPr lvl="3" eaLnBrk="1" hangingPunct="1"/>
            <a:endParaRPr lang="es-MX" i="1" smtClean="0"/>
          </a:p>
          <a:p>
            <a:pPr lvl="3" eaLnBrk="1" hangingPunct="1"/>
            <a:endParaRPr lang="es-MX" i="1" smtClean="0"/>
          </a:p>
          <a:p>
            <a:pPr lvl="3" eaLnBrk="1" hangingPunct="1">
              <a:buFontTx/>
              <a:buChar char="•"/>
            </a:pPr>
            <a:r>
              <a:rPr lang="es-MX" i="1" smtClean="0"/>
              <a:t>  Dar click para que vayan apareciendo cada uno de los cuatro puntos</a:t>
            </a:r>
          </a:p>
          <a:p>
            <a:pPr lvl="3" eaLnBrk="1" hangingPunct="1">
              <a:buFontTx/>
              <a:buChar char="•"/>
            </a:pPr>
            <a:r>
              <a:rPr lang="es-MX" i="1" smtClean="0"/>
              <a:t>Se comentan todos los puntos.</a:t>
            </a:r>
          </a:p>
          <a:p>
            <a:pPr lvl="3" eaLnBrk="1" hangingPunct="1"/>
            <a:r>
              <a:rPr lang="es-MX" i="1" smtClean="0"/>
              <a:t> </a:t>
            </a:r>
          </a:p>
          <a:p>
            <a:pPr lvl="3" eaLnBrk="1" hangingPunct="1">
              <a:buFontTx/>
              <a:buChar char="•"/>
            </a:pPr>
            <a:r>
              <a:rPr lang="es-MX" i="1" smtClean="0"/>
              <a:t> Enfatizar que debemos ver a las personas a l rostro a la altura de los ojos sin fijar la mirada en nadie en particular, utilizando el “barrido visual”.</a:t>
            </a:r>
          </a:p>
        </p:txBody>
      </p:sp>
      <p:sp>
        <p:nvSpPr>
          <p:cNvPr id="98309" name="AutoShape 4"/>
          <p:cNvSpPr>
            <a:spLocks noChangeArrowheads="1"/>
          </p:cNvSpPr>
          <p:nvPr/>
        </p:nvSpPr>
        <p:spPr bwMode="auto">
          <a:xfrm>
            <a:off x="824130" y="5041654"/>
            <a:ext cx="934857" cy="940428"/>
          </a:xfrm>
          <a:prstGeom prst="foldedCorner">
            <a:avLst>
              <a:gd name="adj" fmla="val 12500"/>
            </a:avLst>
          </a:prstGeom>
          <a:noFill/>
          <a:ln w="9525">
            <a:solidFill>
              <a:schemeClr val="tx1"/>
            </a:solidFill>
            <a:round/>
            <a:headEnd/>
            <a:tailEnd/>
          </a:ln>
        </p:spPr>
        <p:txBody>
          <a:bodyPr lIns="91411" tIns="45707" rIns="91411" bIns="45707" anchor="ctr"/>
          <a:lstStyle/>
          <a:p>
            <a:pPr>
              <a:spcBef>
                <a:spcPct val="50000"/>
              </a:spcBef>
            </a:pPr>
            <a:r>
              <a:rPr lang="es-ES_tradnl" sz="1000"/>
              <a:t>GP  Pág 34</a:t>
            </a:r>
          </a:p>
          <a:p>
            <a:pPr>
              <a:spcBef>
                <a:spcPct val="50000"/>
              </a:spcBef>
            </a:pPr>
            <a:r>
              <a:rPr lang="es-ES_tradnl" sz="1000"/>
              <a:t>Llenar espacios en blanco</a:t>
            </a:r>
            <a:endParaRPr lang="en-US" sz="1000"/>
          </a:p>
        </p:txBody>
      </p:sp>
      <p:sp>
        <p:nvSpPr>
          <p:cNvPr id="98310" name="Text Box 5"/>
          <p:cNvSpPr txBox="1">
            <a:spLocks noChangeArrowheads="1"/>
          </p:cNvSpPr>
          <p:nvPr/>
        </p:nvSpPr>
        <p:spPr bwMode="auto">
          <a:xfrm>
            <a:off x="1966207" y="4961956"/>
            <a:ext cx="4576213" cy="459057"/>
          </a:xfrm>
          <a:prstGeom prst="rect">
            <a:avLst/>
          </a:prstGeom>
          <a:noFill/>
          <a:ln w="12700">
            <a:noFill/>
            <a:miter lim="800000"/>
            <a:headEnd/>
            <a:tailEnd/>
          </a:ln>
        </p:spPr>
        <p:txBody>
          <a:bodyPr>
            <a:spAutoFit/>
          </a:bodyPr>
          <a:lstStyle/>
          <a:p>
            <a:pPr algn="r">
              <a:spcBef>
                <a:spcPct val="30000"/>
              </a:spcBef>
              <a:buFontTx/>
              <a:buChar char="•"/>
            </a:pPr>
            <a:r>
              <a:rPr lang="es-MX" sz="1200"/>
              <a:t>  Pedimos que nos vayan siguiendo en su Guía del Participante  en la página # 34 y que vayan llenando los espacios en blanco.</a:t>
            </a:r>
            <a:endParaRPr lang="es-ES" sz="1200"/>
          </a:p>
        </p:txBody>
      </p:sp>
      <p:sp>
        <p:nvSpPr>
          <p:cNvPr id="98311" name="Text Box 6"/>
          <p:cNvSpPr txBox="1">
            <a:spLocks noChangeArrowheads="1"/>
          </p:cNvSpPr>
          <p:nvPr/>
        </p:nvSpPr>
        <p:spPr bwMode="auto">
          <a:xfrm>
            <a:off x="162928" y="4341911"/>
            <a:ext cx="5870144" cy="309226"/>
          </a:xfrm>
          <a:prstGeom prst="rect">
            <a:avLst/>
          </a:prstGeom>
          <a:noFill/>
          <a:ln w="9525">
            <a:noFill/>
            <a:miter lim="800000"/>
            <a:headEnd/>
            <a:tailEnd/>
          </a:ln>
        </p:spPr>
        <p:txBody>
          <a:bodyPr lIns="91411" tIns="45707" rIns="91411" bIns="45707">
            <a:spAutoFit/>
          </a:bodyPr>
          <a:lstStyle/>
          <a:p>
            <a:pPr algn="r">
              <a:spcBef>
                <a:spcPct val="50000"/>
              </a:spcBef>
            </a:pPr>
            <a:r>
              <a:rPr lang="es-ES_tradnl" sz="1400"/>
              <a:t>SLIDE                  </a:t>
            </a:r>
            <a:r>
              <a:rPr lang="es-ES_tradnl" sz="1200"/>
              <a:t>Dar un click, aparece el título : CONTACTO VISUAL</a:t>
            </a:r>
            <a:endParaRPr lang="en-US" sz="1200"/>
          </a:p>
        </p:txBody>
      </p:sp>
      <p:sp>
        <p:nvSpPr>
          <p:cNvPr id="98312" name="Text Box 7"/>
          <p:cNvSpPr txBox="1">
            <a:spLocks noChangeArrowheads="1"/>
          </p:cNvSpPr>
          <p:nvPr/>
        </p:nvSpPr>
        <p:spPr bwMode="auto">
          <a:xfrm>
            <a:off x="833621" y="6197264"/>
            <a:ext cx="718148" cy="307632"/>
          </a:xfrm>
          <a:prstGeom prst="rect">
            <a:avLst/>
          </a:prstGeom>
          <a:noFill/>
          <a:ln w="9525">
            <a:noFill/>
            <a:miter lim="800000"/>
            <a:headEnd/>
            <a:tailEnd/>
          </a:ln>
        </p:spPr>
        <p:txBody>
          <a:bodyPr lIns="91411" tIns="45707" rIns="91411" bIns="45707">
            <a:spAutoFit/>
          </a:bodyPr>
          <a:lstStyle/>
          <a:p>
            <a:pPr algn="r">
              <a:spcBef>
                <a:spcPct val="50000"/>
              </a:spcBef>
            </a:pPr>
            <a:r>
              <a:rPr lang="es-ES_tradnl" sz="1400"/>
              <a:t>SLIDE</a:t>
            </a:r>
            <a:endParaRPr lang="en-US"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A055E6ED-D873-4D6B-A72A-8985A1B49D27}" type="slidenum">
              <a:rPr lang="es-ES"/>
              <a:pPr/>
              <a:t>110</a:t>
            </a:fld>
            <a:endParaRPr lang="es-ES"/>
          </a:p>
        </p:txBody>
      </p:sp>
      <p:sp>
        <p:nvSpPr>
          <p:cNvPr id="98307" name="Rectangle 2"/>
          <p:cNvSpPr>
            <a:spLocks noGrp="1" noRot="1" noChangeAspect="1" noChangeArrowheads="1" noTextEdit="1"/>
          </p:cNvSpPr>
          <p:nvPr>
            <p:ph type="sldImg"/>
          </p:nvPr>
        </p:nvSpPr>
        <p:spPr>
          <a:xfrm>
            <a:off x="1293813" y="684213"/>
            <a:ext cx="4491037" cy="3370262"/>
          </a:xfrm>
          <a:ln/>
        </p:spPr>
      </p:sp>
      <p:sp>
        <p:nvSpPr>
          <p:cNvPr id="98308" name="Rectangle 3"/>
          <p:cNvSpPr>
            <a:spLocks noGrp="1" noChangeArrowheads="1"/>
          </p:cNvSpPr>
          <p:nvPr>
            <p:ph type="body" idx="1"/>
          </p:nvPr>
        </p:nvSpPr>
        <p:spPr>
          <a:xfrm>
            <a:off x="941185" y="5036871"/>
            <a:ext cx="5194706" cy="3455676"/>
          </a:xfrm>
          <a:noFill/>
          <a:ln w="9525"/>
        </p:spPr>
        <p:txBody>
          <a:bodyPr/>
          <a:lstStyle/>
          <a:p>
            <a:pPr eaLnBrk="1" hangingPunct="1"/>
            <a:endParaRPr lang="es-ES_tradnl" b="1" smtClean="0"/>
          </a:p>
          <a:p>
            <a:pPr eaLnBrk="1" hangingPunct="1"/>
            <a:endParaRPr lang="es-ES_tradnl" b="1" smtClean="0"/>
          </a:p>
          <a:p>
            <a:pPr lvl="3" eaLnBrk="1" hangingPunct="1"/>
            <a:endParaRPr lang="es-MX" i="1" smtClean="0"/>
          </a:p>
          <a:p>
            <a:pPr lvl="3" eaLnBrk="1" hangingPunct="1"/>
            <a:endParaRPr lang="es-MX" i="1" smtClean="0"/>
          </a:p>
          <a:p>
            <a:pPr lvl="3" eaLnBrk="1" hangingPunct="1"/>
            <a:endParaRPr lang="es-MX" i="1" smtClean="0"/>
          </a:p>
          <a:p>
            <a:pPr lvl="3" eaLnBrk="1" hangingPunct="1">
              <a:buFontTx/>
              <a:buChar char="•"/>
            </a:pPr>
            <a:r>
              <a:rPr lang="es-MX" i="1" smtClean="0"/>
              <a:t>  Dar click para que vayan apareciendo cada uno de los cuatro puntos</a:t>
            </a:r>
          </a:p>
          <a:p>
            <a:pPr lvl="3" eaLnBrk="1" hangingPunct="1">
              <a:buFontTx/>
              <a:buChar char="•"/>
            </a:pPr>
            <a:r>
              <a:rPr lang="es-MX" i="1" smtClean="0"/>
              <a:t>Se comentan todos los puntos.</a:t>
            </a:r>
          </a:p>
          <a:p>
            <a:pPr lvl="3" eaLnBrk="1" hangingPunct="1"/>
            <a:r>
              <a:rPr lang="es-MX" i="1" smtClean="0"/>
              <a:t> </a:t>
            </a:r>
          </a:p>
          <a:p>
            <a:pPr lvl="3" eaLnBrk="1" hangingPunct="1">
              <a:buFontTx/>
              <a:buChar char="•"/>
            </a:pPr>
            <a:r>
              <a:rPr lang="es-MX" i="1" smtClean="0"/>
              <a:t> Enfatizar que debemos ver a las personas a l rostro a la altura de los ojos sin fijar la mirada en nadie en particular, utilizando el “barrido visual”.</a:t>
            </a:r>
          </a:p>
        </p:txBody>
      </p:sp>
      <p:sp>
        <p:nvSpPr>
          <p:cNvPr id="98309" name="AutoShape 4"/>
          <p:cNvSpPr>
            <a:spLocks noChangeArrowheads="1"/>
          </p:cNvSpPr>
          <p:nvPr/>
        </p:nvSpPr>
        <p:spPr bwMode="auto">
          <a:xfrm>
            <a:off x="824130" y="5041654"/>
            <a:ext cx="934857" cy="940428"/>
          </a:xfrm>
          <a:prstGeom prst="foldedCorner">
            <a:avLst>
              <a:gd name="adj" fmla="val 12500"/>
            </a:avLst>
          </a:prstGeom>
          <a:noFill/>
          <a:ln w="9525">
            <a:solidFill>
              <a:schemeClr val="tx1"/>
            </a:solidFill>
            <a:round/>
            <a:headEnd/>
            <a:tailEnd/>
          </a:ln>
        </p:spPr>
        <p:txBody>
          <a:bodyPr lIns="91411" tIns="45707" rIns="91411" bIns="45707" anchor="ctr"/>
          <a:lstStyle/>
          <a:p>
            <a:pPr>
              <a:spcBef>
                <a:spcPct val="50000"/>
              </a:spcBef>
            </a:pPr>
            <a:r>
              <a:rPr lang="es-ES_tradnl" sz="1000"/>
              <a:t>GP  Pág 34</a:t>
            </a:r>
          </a:p>
          <a:p>
            <a:pPr>
              <a:spcBef>
                <a:spcPct val="50000"/>
              </a:spcBef>
            </a:pPr>
            <a:r>
              <a:rPr lang="es-ES_tradnl" sz="1000"/>
              <a:t>Llenar espacios en blanco</a:t>
            </a:r>
            <a:endParaRPr lang="en-US" sz="1000"/>
          </a:p>
        </p:txBody>
      </p:sp>
      <p:sp>
        <p:nvSpPr>
          <p:cNvPr id="98310" name="Text Box 5"/>
          <p:cNvSpPr txBox="1">
            <a:spLocks noChangeArrowheads="1"/>
          </p:cNvSpPr>
          <p:nvPr/>
        </p:nvSpPr>
        <p:spPr bwMode="auto">
          <a:xfrm>
            <a:off x="1966207" y="4961956"/>
            <a:ext cx="4576213" cy="459057"/>
          </a:xfrm>
          <a:prstGeom prst="rect">
            <a:avLst/>
          </a:prstGeom>
          <a:noFill/>
          <a:ln w="12700">
            <a:noFill/>
            <a:miter lim="800000"/>
            <a:headEnd/>
            <a:tailEnd/>
          </a:ln>
        </p:spPr>
        <p:txBody>
          <a:bodyPr>
            <a:spAutoFit/>
          </a:bodyPr>
          <a:lstStyle/>
          <a:p>
            <a:pPr algn="r">
              <a:spcBef>
                <a:spcPct val="30000"/>
              </a:spcBef>
              <a:buFontTx/>
              <a:buChar char="•"/>
            </a:pPr>
            <a:r>
              <a:rPr lang="es-MX" sz="1200"/>
              <a:t>  Pedimos que nos vayan siguiendo en su Guía del Participante  en la página # 34 y que vayan llenando los espacios en blanco.</a:t>
            </a:r>
            <a:endParaRPr lang="es-ES" sz="1200"/>
          </a:p>
        </p:txBody>
      </p:sp>
      <p:sp>
        <p:nvSpPr>
          <p:cNvPr id="98311" name="Text Box 6"/>
          <p:cNvSpPr txBox="1">
            <a:spLocks noChangeArrowheads="1"/>
          </p:cNvSpPr>
          <p:nvPr/>
        </p:nvSpPr>
        <p:spPr bwMode="auto">
          <a:xfrm>
            <a:off x="162928" y="4341911"/>
            <a:ext cx="5870144" cy="309226"/>
          </a:xfrm>
          <a:prstGeom prst="rect">
            <a:avLst/>
          </a:prstGeom>
          <a:noFill/>
          <a:ln w="9525">
            <a:noFill/>
            <a:miter lim="800000"/>
            <a:headEnd/>
            <a:tailEnd/>
          </a:ln>
        </p:spPr>
        <p:txBody>
          <a:bodyPr lIns="91411" tIns="45707" rIns="91411" bIns="45707">
            <a:spAutoFit/>
          </a:bodyPr>
          <a:lstStyle/>
          <a:p>
            <a:pPr algn="r">
              <a:spcBef>
                <a:spcPct val="50000"/>
              </a:spcBef>
            </a:pPr>
            <a:r>
              <a:rPr lang="es-ES_tradnl" sz="1400"/>
              <a:t>SLIDE                  </a:t>
            </a:r>
            <a:r>
              <a:rPr lang="es-ES_tradnl" sz="1200"/>
              <a:t>Dar un click, aparece el título : CONTACTO VISUAL</a:t>
            </a:r>
            <a:endParaRPr lang="en-US" sz="1200"/>
          </a:p>
        </p:txBody>
      </p:sp>
      <p:sp>
        <p:nvSpPr>
          <p:cNvPr id="98312" name="Text Box 7"/>
          <p:cNvSpPr txBox="1">
            <a:spLocks noChangeArrowheads="1"/>
          </p:cNvSpPr>
          <p:nvPr/>
        </p:nvSpPr>
        <p:spPr bwMode="auto">
          <a:xfrm>
            <a:off x="833621" y="6197264"/>
            <a:ext cx="718148" cy="307632"/>
          </a:xfrm>
          <a:prstGeom prst="rect">
            <a:avLst/>
          </a:prstGeom>
          <a:noFill/>
          <a:ln w="9525">
            <a:noFill/>
            <a:miter lim="800000"/>
            <a:headEnd/>
            <a:tailEnd/>
          </a:ln>
        </p:spPr>
        <p:txBody>
          <a:bodyPr lIns="91411" tIns="45707" rIns="91411" bIns="45707">
            <a:spAutoFit/>
          </a:bodyPr>
          <a:lstStyle/>
          <a:p>
            <a:pPr algn="r">
              <a:spcBef>
                <a:spcPct val="50000"/>
              </a:spcBef>
            </a:pPr>
            <a:r>
              <a:rPr lang="es-ES_tradnl" sz="1400"/>
              <a:t>SLIDE</a:t>
            </a:r>
            <a:endParaRPr lang="en-US"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p:spPr>
        <p:txBody>
          <a:bodyPr/>
          <a:lstStyle/>
          <a:p>
            <a:pPr algn="just">
              <a:buFontTx/>
              <a:buChar char="•"/>
            </a:pPr>
            <a:r>
              <a:rPr lang="es-MX" altLang="es-MX" sz="2000" smtClean="0"/>
              <a:t> Preguntamos al grupo ¿ Qué es el Cambio? Y escuchamos sus respuestas.</a:t>
            </a:r>
          </a:p>
          <a:p>
            <a:pPr algn="just">
              <a:buFontTx/>
              <a:buChar char="•"/>
            </a:pPr>
            <a:endParaRPr lang="es-MX" altLang="es-MX" sz="2000" smtClean="0"/>
          </a:p>
          <a:p>
            <a:pPr algn="just">
              <a:buFontTx/>
              <a:buChar char="•"/>
            </a:pPr>
            <a:r>
              <a:rPr lang="es-MX" altLang="es-MX" sz="2000" smtClean="0"/>
              <a:t> proyectamos la definición.</a:t>
            </a:r>
          </a:p>
          <a:p>
            <a:pPr algn="just">
              <a:buFontTx/>
              <a:buChar char="•"/>
            </a:pPr>
            <a:endParaRPr lang="es-MX" altLang="es-MX" sz="2000" smtClean="0"/>
          </a:p>
          <a:p>
            <a:pPr algn="just">
              <a:buFontTx/>
              <a:buChar char="•"/>
            </a:pPr>
            <a:r>
              <a:rPr lang="es-MX" altLang="es-MX" sz="2000" smtClean="0"/>
              <a:t> Ahora preguntamos ¿ Por ´qué nos resistimos al los cambios? , escuchamos sus respuestas y  luego proyectamos  la respuesta. Y lo ligamos con el siguiente slide…</a:t>
            </a:r>
          </a:p>
          <a:p>
            <a:pPr algn="just">
              <a:buFontTx/>
              <a:buChar char="•"/>
            </a:pPr>
            <a:endParaRPr lang="es-MX" altLang="es-MX" sz="2000" smtClean="0"/>
          </a:p>
          <a:p>
            <a:pPr algn="just"/>
            <a:r>
              <a:rPr lang="es-MX" altLang="es-MX" sz="2000" smtClean="0"/>
              <a:t>TIEMPO :                2    Minutos</a:t>
            </a:r>
          </a:p>
          <a:p>
            <a:pPr algn="just"/>
            <a:r>
              <a:rPr lang="es-MX" altLang="es-MX" sz="2000" smtClean="0"/>
              <a:t>ACUMULADO        7    Minutos</a:t>
            </a:r>
          </a:p>
          <a:p>
            <a:pPr algn="just"/>
            <a:r>
              <a:rPr lang="es-MX" altLang="es-MX" sz="2000" smtClean="0"/>
              <a:t>ACUM MODULO   3:22  Hrs</a:t>
            </a:r>
          </a:p>
          <a:p>
            <a:pPr algn="just">
              <a:buFontTx/>
              <a:buChar char="•"/>
            </a:pPr>
            <a:endParaRPr lang="en-US" altLang="es-MX" sz="2000" smtClean="0"/>
          </a:p>
        </p:txBody>
      </p:sp>
      <p:sp>
        <p:nvSpPr>
          <p:cNvPr id="47108"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48E20A3D-8274-4322-88BB-17BA687C5525}" type="slidenum">
              <a:rPr lang="es-ES" altLang="es-MX"/>
              <a:pPr/>
              <a:t>10</a:t>
            </a:fld>
            <a:endParaRPr lang="es-ES" altLang="es-MX"/>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579BFFBC-3AFE-4A53-A3D9-2FA3C4EB2E43}" type="slidenum">
              <a:rPr lang="es-ES"/>
              <a:pPr/>
              <a:t>111</a:t>
            </a:fld>
            <a:endParaRPr lang="es-ES"/>
          </a:p>
        </p:txBody>
      </p:sp>
      <p:sp>
        <p:nvSpPr>
          <p:cNvPr id="100355" name="Rectangle 2"/>
          <p:cNvSpPr>
            <a:spLocks noGrp="1" noRot="1" noChangeAspect="1" noChangeArrowheads="1" noTextEdit="1"/>
          </p:cNvSpPr>
          <p:nvPr>
            <p:ph type="sldImg"/>
          </p:nvPr>
        </p:nvSpPr>
        <p:spPr>
          <a:xfrm>
            <a:off x="1293813" y="684213"/>
            <a:ext cx="4491037" cy="3370262"/>
          </a:xfrm>
          <a:ln/>
        </p:spPr>
      </p:sp>
      <p:sp>
        <p:nvSpPr>
          <p:cNvPr id="100356" name="AutoShape 3"/>
          <p:cNvSpPr>
            <a:spLocks noChangeArrowheads="1"/>
          </p:cNvSpPr>
          <p:nvPr/>
        </p:nvSpPr>
        <p:spPr bwMode="auto">
          <a:xfrm>
            <a:off x="694421" y="4786623"/>
            <a:ext cx="934857" cy="940428"/>
          </a:xfrm>
          <a:prstGeom prst="foldedCorner">
            <a:avLst>
              <a:gd name="adj" fmla="val 12500"/>
            </a:avLst>
          </a:prstGeom>
          <a:noFill/>
          <a:ln w="9525">
            <a:solidFill>
              <a:schemeClr val="tx1"/>
            </a:solidFill>
            <a:round/>
            <a:headEnd/>
            <a:tailEnd/>
          </a:ln>
        </p:spPr>
        <p:txBody>
          <a:bodyPr lIns="91411" tIns="45707" rIns="91411" bIns="45707" anchor="ctr"/>
          <a:lstStyle/>
          <a:p>
            <a:pPr>
              <a:spcBef>
                <a:spcPct val="50000"/>
              </a:spcBef>
            </a:pPr>
            <a:r>
              <a:rPr lang="es-ES_tradnl" sz="1000"/>
              <a:t>GP  Pág 39</a:t>
            </a:r>
          </a:p>
          <a:p>
            <a:pPr>
              <a:spcBef>
                <a:spcPct val="50000"/>
              </a:spcBef>
            </a:pPr>
            <a:r>
              <a:rPr lang="es-ES_tradnl" sz="1000"/>
              <a:t>Llenar espacios en blanco</a:t>
            </a:r>
            <a:endParaRPr lang="en-US" sz="1000"/>
          </a:p>
        </p:txBody>
      </p:sp>
      <p:sp>
        <p:nvSpPr>
          <p:cNvPr id="100357" name="Text Box 4"/>
          <p:cNvSpPr txBox="1">
            <a:spLocks noChangeArrowheads="1"/>
          </p:cNvSpPr>
          <p:nvPr/>
        </p:nvSpPr>
        <p:spPr bwMode="auto">
          <a:xfrm>
            <a:off x="901639" y="4282935"/>
            <a:ext cx="5586998" cy="309226"/>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                  </a:t>
            </a:r>
            <a:r>
              <a:rPr lang="es-ES_tradnl" sz="1200"/>
              <a:t>Dar un click, aparece el título ADEMANES</a:t>
            </a:r>
            <a:endParaRPr lang="en-US" sz="1200"/>
          </a:p>
        </p:txBody>
      </p:sp>
      <p:sp>
        <p:nvSpPr>
          <p:cNvPr id="100358" name="Text Box 5"/>
          <p:cNvSpPr txBox="1">
            <a:spLocks noChangeArrowheads="1"/>
          </p:cNvSpPr>
          <p:nvPr/>
        </p:nvSpPr>
        <p:spPr bwMode="auto">
          <a:xfrm>
            <a:off x="1966207" y="4861537"/>
            <a:ext cx="4576213" cy="459057"/>
          </a:xfrm>
          <a:prstGeom prst="rect">
            <a:avLst/>
          </a:prstGeom>
          <a:noFill/>
          <a:ln w="12700">
            <a:noFill/>
            <a:miter lim="800000"/>
            <a:headEnd/>
            <a:tailEnd/>
          </a:ln>
        </p:spPr>
        <p:txBody>
          <a:bodyPr>
            <a:spAutoFit/>
          </a:bodyPr>
          <a:lstStyle/>
          <a:p>
            <a:pPr algn="r">
              <a:spcBef>
                <a:spcPct val="30000"/>
              </a:spcBef>
              <a:buFontTx/>
              <a:buChar char="•"/>
            </a:pPr>
            <a:r>
              <a:rPr lang="es-MX" sz="1200"/>
              <a:t>  Pedimos que nos vayan siguiendo en su Guía del Participante  en la página # 39 y que vayan llenando los espacios en blanco.</a:t>
            </a:r>
            <a:endParaRPr lang="es-ES" sz="1200"/>
          </a:p>
        </p:txBody>
      </p:sp>
      <p:sp>
        <p:nvSpPr>
          <p:cNvPr id="100359" name="Rectangle 6"/>
          <p:cNvSpPr>
            <a:spLocks noChangeArrowheads="1"/>
          </p:cNvSpPr>
          <p:nvPr/>
        </p:nvSpPr>
        <p:spPr bwMode="auto">
          <a:xfrm>
            <a:off x="960167" y="5703141"/>
            <a:ext cx="5545871" cy="2725649"/>
          </a:xfrm>
          <a:prstGeom prst="rect">
            <a:avLst/>
          </a:prstGeom>
          <a:noFill/>
          <a:ln w="12700">
            <a:noFill/>
            <a:miter lim="800000"/>
            <a:headEnd/>
            <a:tailEnd/>
          </a:ln>
        </p:spPr>
        <p:txBody>
          <a:bodyPr lIns="90997" tIns="44700" rIns="90997" bIns="44700"/>
          <a:lstStyle/>
          <a:p>
            <a:pPr>
              <a:spcBef>
                <a:spcPct val="30000"/>
              </a:spcBef>
            </a:pPr>
            <a:endParaRPr lang="es-ES_tradnl" sz="1200"/>
          </a:p>
          <a:p>
            <a:pPr>
              <a:spcBef>
                <a:spcPct val="30000"/>
              </a:spcBef>
            </a:pPr>
            <a:endParaRPr lang="es-ES_tradnl" sz="1200"/>
          </a:p>
          <a:p>
            <a:pPr>
              <a:spcBef>
                <a:spcPct val="30000"/>
              </a:spcBef>
            </a:pPr>
            <a:endParaRPr lang="es-ES_tradnl" sz="1200"/>
          </a:p>
          <a:p>
            <a:pPr>
              <a:spcBef>
                <a:spcPct val="30000"/>
              </a:spcBef>
            </a:pPr>
            <a:r>
              <a:rPr lang="es-ES_tradnl" sz="1200"/>
              <a:t>	              Vamos haciendo aparecer cada punto y lo vamos 	  	              comentando uno por uno.</a:t>
            </a:r>
          </a:p>
          <a:p>
            <a:pPr>
              <a:spcBef>
                <a:spcPct val="30000"/>
              </a:spcBef>
            </a:pPr>
            <a:endParaRPr lang="es-ES" sz="1200"/>
          </a:p>
        </p:txBody>
      </p:sp>
      <p:sp>
        <p:nvSpPr>
          <p:cNvPr id="100360" name="Text Box 7"/>
          <p:cNvSpPr txBox="1">
            <a:spLocks noChangeArrowheads="1"/>
          </p:cNvSpPr>
          <p:nvPr/>
        </p:nvSpPr>
        <p:spPr bwMode="auto">
          <a:xfrm>
            <a:off x="904803" y="5883258"/>
            <a:ext cx="5586998" cy="494123"/>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                  </a:t>
            </a:r>
            <a:r>
              <a:rPr lang="es-ES_tradnl" sz="1200"/>
              <a:t>Vamos dando un click para que aparezcan uno por uno los 	           4 puntos a comentar</a:t>
            </a:r>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B5D55083-725C-4293-9B9C-5BF909FF34FE}" type="slidenum">
              <a:rPr lang="es-ES"/>
              <a:pPr/>
              <a:t>112</a:t>
            </a:fld>
            <a:endParaRPr lang="es-ES"/>
          </a:p>
        </p:txBody>
      </p:sp>
      <p:sp>
        <p:nvSpPr>
          <p:cNvPr id="101379" name="Rectangle 2"/>
          <p:cNvSpPr>
            <a:spLocks noGrp="1" noRot="1" noChangeAspect="1" noChangeArrowheads="1" noTextEdit="1"/>
          </p:cNvSpPr>
          <p:nvPr>
            <p:ph type="sldImg"/>
          </p:nvPr>
        </p:nvSpPr>
        <p:spPr>
          <a:xfrm>
            <a:off x="1293813" y="684213"/>
            <a:ext cx="4491037" cy="3370262"/>
          </a:xfrm>
          <a:ln/>
        </p:spPr>
      </p:sp>
      <p:sp>
        <p:nvSpPr>
          <p:cNvPr id="101380" name="AutoShape 3"/>
          <p:cNvSpPr>
            <a:spLocks noChangeArrowheads="1"/>
          </p:cNvSpPr>
          <p:nvPr/>
        </p:nvSpPr>
        <p:spPr bwMode="auto">
          <a:xfrm>
            <a:off x="694421" y="4786623"/>
            <a:ext cx="934857" cy="940428"/>
          </a:xfrm>
          <a:prstGeom prst="foldedCorner">
            <a:avLst>
              <a:gd name="adj" fmla="val 12500"/>
            </a:avLst>
          </a:prstGeom>
          <a:noFill/>
          <a:ln w="9525">
            <a:solidFill>
              <a:schemeClr val="tx1"/>
            </a:solidFill>
            <a:round/>
            <a:headEnd/>
            <a:tailEnd/>
          </a:ln>
        </p:spPr>
        <p:txBody>
          <a:bodyPr lIns="91411" tIns="45707" rIns="91411" bIns="45707" anchor="ctr"/>
          <a:lstStyle/>
          <a:p>
            <a:pPr>
              <a:spcBef>
                <a:spcPct val="50000"/>
              </a:spcBef>
            </a:pPr>
            <a:r>
              <a:rPr lang="es-ES_tradnl" sz="1000"/>
              <a:t>GP  Pág 40</a:t>
            </a:r>
          </a:p>
          <a:p>
            <a:pPr>
              <a:spcBef>
                <a:spcPct val="50000"/>
              </a:spcBef>
            </a:pPr>
            <a:r>
              <a:rPr lang="es-ES_tradnl" sz="1000"/>
              <a:t>Llenar espacios en blanco</a:t>
            </a:r>
            <a:endParaRPr lang="en-US" sz="1000"/>
          </a:p>
        </p:txBody>
      </p:sp>
      <p:sp>
        <p:nvSpPr>
          <p:cNvPr id="101381" name="Text Box 4"/>
          <p:cNvSpPr txBox="1">
            <a:spLocks noChangeArrowheads="1"/>
          </p:cNvSpPr>
          <p:nvPr/>
        </p:nvSpPr>
        <p:spPr bwMode="auto">
          <a:xfrm>
            <a:off x="901639" y="4282935"/>
            <a:ext cx="5586998" cy="309226"/>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                  </a:t>
            </a:r>
            <a:r>
              <a:rPr lang="es-ES_tradnl" sz="1200"/>
              <a:t>Dar un click, aparece el título POSTURA CORPORAL</a:t>
            </a:r>
            <a:endParaRPr lang="en-US" sz="1200"/>
          </a:p>
        </p:txBody>
      </p:sp>
      <p:sp>
        <p:nvSpPr>
          <p:cNvPr id="101382" name="Text Box 5"/>
          <p:cNvSpPr txBox="1">
            <a:spLocks noChangeArrowheads="1"/>
          </p:cNvSpPr>
          <p:nvPr/>
        </p:nvSpPr>
        <p:spPr bwMode="auto">
          <a:xfrm>
            <a:off x="1966207" y="4861537"/>
            <a:ext cx="4576213" cy="459057"/>
          </a:xfrm>
          <a:prstGeom prst="rect">
            <a:avLst/>
          </a:prstGeom>
          <a:noFill/>
          <a:ln w="12700">
            <a:noFill/>
            <a:miter lim="800000"/>
            <a:headEnd/>
            <a:tailEnd/>
          </a:ln>
        </p:spPr>
        <p:txBody>
          <a:bodyPr>
            <a:spAutoFit/>
          </a:bodyPr>
          <a:lstStyle/>
          <a:p>
            <a:pPr algn="r">
              <a:spcBef>
                <a:spcPct val="30000"/>
              </a:spcBef>
              <a:buFontTx/>
              <a:buChar char="•"/>
            </a:pPr>
            <a:r>
              <a:rPr lang="es-MX" sz="1200"/>
              <a:t>  Pedimos que nos vayan siguiendo en su Guía del Participante  en la página # 40 y que vayan llenando los espacios en blanco.</a:t>
            </a:r>
            <a:endParaRPr lang="es-ES" sz="1200"/>
          </a:p>
        </p:txBody>
      </p:sp>
      <p:sp>
        <p:nvSpPr>
          <p:cNvPr id="101383" name="Rectangle 6"/>
          <p:cNvSpPr>
            <a:spLocks noChangeArrowheads="1"/>
          </p:cNvSpPr>
          <p:nvPr/>
        </p:nvSpPr>
        <p:spPr bwMode="auto">
          <a:xfrm>
            <a:off x="960167" y="5703141"/>
            <a:ext cx="5545871" cy="2725649"/>
          </a:xfrm>
          <a:prstGeom prst="rect">
            <a:avLst/>
          </a:prstGeom>
          <a:noFill/>
          <a:ln w="12700">
            <a:noFill/>
            <a:miter lim="800000"/>
            <a:headEnd/>
            <a:tailEnd/>
          </a:ln>
        </p:spPr>
        <p:txBody>
          <a:bodyPr lIns="90997" tIns="44700" rIns="90997" bIns="44700"/>
          <a:lstStyle/>
          <a:p>
            <a:pPr>
              <a:spcBef>
                <a:spcPct val="30000"/>
              </a:spcBef>
            </a:pPr>
            <a:endParaRPr lang="es-ES_tradnl" sz="1200"/>
          </a:p>
          <a:p>
            <a:pPr>
              <a:spcBef>
                <a:spcPct val="30000"/>
              </a:spcBef>
            </a:pPr>
            <a:endParaRPr lang="es-ES_tradnl" sz="1200"/>
          </a:p>
          <a:p>
            <a:pPr>
              <a:spcBef>
                <a:spcPct val="30000"/>
              </a:spcBef>
            </a:pPr>
            <a:endParaRPr lang="es-ES_tradnl" sz="1200"/>
          </a:p>
          <a:p>
            <a:pPr>
              <a:spcBef>
                <a:spcPct val="30000"/>
              </a:spcBef>
            </a:pPr>
            <a:r>
              <a:rPr lang="es-ES_tradnl" sz="1200"/>
              <a:t>	              Vamos haciendo aparecer cada punto y lo vamos 	  	              comentando uno por uno.</a:t>
            </a:r>
          </a:p>
          <a:p>
            <a:pPr>
              <a:spcBef>
                <a:spcPct val="30000"/>
              </a:spcBef>
            </a:pPr>
            <a:endParaRPr lang="es-ES_tradnl" sz="1200"/>
          </a:p>
          <a:p>
            <a:pPr>
              <a:spcBef>
                <a:spcPct val="30000"/>
              </a:spcBef>
            </a:pPr>
            <a:r>
              <a:rPr lang="es-ES_tradnl" sz="1200"/>
              <a:t>	              Enfatizar que es bueno moverse pero no demasiado. Y que 	             es conveniente acercarse a las personas , pero no 	    	             demasiado que pueda incomodarlas o intimidarlas</a:t>
            </a:r>
          </a:p>
          <a:p>
            <a:pPr>
              <a:spcBef>
                <a:spcPct val="30000"/>
              </a:spcBef>
            </a:pPr>
            <a:endParaRPr lang="es-ES" sz="1200"/>
          </a:p>
        </p:txBody>
      </p:sp>
      <p:sp>
        <p:nvSpPr>
          <p:cNvPr id="101384" name="Text Box 7"/>
          <p:cNvSpPr txBox="1">
            <a:spLocks noChangeArrowheads="1"/>
          </p:cNvSpPr>
          <p:nvPr/>
        </p:nvSpPr>
        <p:spPr bwMode="auto">
          <a:xfrm>
            <a:off x="904803" y="5883258"/>
            <a:ext cx="5586998" cy="494123"/>
          </a:xfrm>
          <a:prstGeom prst="rect">
            <a:avLst/>
          </a:prstGeom>
          <a:noFill/>
          <a:ln w="9525">
            <a:noFill/>
            <a:miter lim="800000"/>
            <a:headEnd/>
            <a:tailEnd/>
          </a:ln>
        </p:spPr>
        <p:txBody>
          <a:bodyPr lIns="91411" tIns="45707" rIns="91411" bIns="45707">
            <a:spAutoFit/>
          </a:bodyPr>
          <a:lstStyle/>
          <a:p>
            <a:pPr>
              <a:spcBef>
                <a:spcPct val="50000"/>
              </a:spcBef>
            </a:pPr>
            <a:r>
              <a:rPr lang="es-ES_tradnl" sz="1400"/>
              <a:t>SLIDE                  </a:t>
            </a:r>
            <a:r>
              <a:rPr lang="es-ES_tradnl" sz="1200"/>
              <a:t>Vamos dando un click para que aparezcan uno por uno los 	           4 puntos a comentar</a:t>
            </a:r>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4294967295"/>
          </p:nvPr>
        </p:nvSpPr>
        <p:spPr bwMode="auto">
          <a:xfrm>
            <a:off x="4008339" y="8575433"/>
            <a:ext cx="3067155" cy="451087"/>
          </a:xfrm>
          <a:prstGeom prst="rect">
            <a:avLst/>
          </a:prstGeom>
          <a:noFill/>
          <a:ln>
            <a:miter lim="800000"/>
            <a:headEnd/>
            <a:tailEnd/>
          </a:ln>
        </p:spPr>
        <p:txBody>
          <a:bodyPr/>
          <a:lstStyle/>
          <a:p>
            <a:fld id="{C301B1EA-D46E-4767-9D21-D557D9CCB04C}" type="slidenum">
              <a:rPr lang="es-ES"/>
              <a:pPr/>
              <a:t>113</a:t>
            </a:fld>
            <a:endParaRPr lang="es-ES"/>
          </a:p>
        </p:txBody>
      </p:sp>
      <p:sp>
        <p:nvSpPr>
          <p:cNvPr id="102403" name="Rectangle 2"/>
          <p:cNvSpPr>
            <a:spLocks noGrp="1" noRot="1" noChangeAspect="1" noChangeArrowheads="1" noTextEdit="1"/>
          </p:cNvSpPr>
          <p:nvPr>
            <p:ph type="sldImg"/>
          </p:nvPr>
        </p:nvSpPr>
        <p:spPr>
          <a:xfrm>
            <a:off x="1293813" y="684213"/>
            <a:ext cx="4491037" cy="3370262"/>
          </a:xfrm>
          <a:ln/>
        </p:spPr>
      </p:sp>
      <p:sp>
        <p:nvSpPr>
          <p:cNvPr id="102404" name="AutoShape 3"/>
          <p:cNvSpPr>
            <a:spLocks noChangeArrowheads="1"/>
          </p:cNvSpPr>
          <p:nvPr/>
        </p:nvSpPr>
        <p:spPr bwMode="auto">
          <a:xfrm>
            <a:off x="811475" y="4856756"/>
            <a:ext cx="934857" cy="940428"/>
          </a:xfrm>
          <a:prstGeom prst="foldedCorner">
            <a:avLst>
              <a:gd name="adj" fmla="val 12500"/>
            </a:avLst>
          </a:prstGeom>
          <a:noFill/>
          <a:ln w="9525">
            <a:solidFill>
              <a:schemeClr val="tx1"/>
            </a:solidFill>
            <a:round/>
            <a:headEnd/>
            <a:tailEnd/>
          </a:ln>
        </p:spPr>
        <p:txBody>
          <a:bodyPr lIns="91411" tIns="45707" rIns="91411" bIns="45707" anchor="ctr"/>
          <a:lstStyle/>
          <a:p>
            <a:pPr>
              <a:spcBef>
                <a:spcPct val="50000"/>
              </a:spcBef>
            </a:pPr>
            <a:r>
              <a:rPr lang="es-ES_tradnl" sz="1000"/>
              <a:t>GP  Pág 35</a:t>
            </a:r>
          </a:p>
          <a:p>
            <a:pPr>
              <a:spcBef>
                <a:spcPct val="50000"/>
              </a:spcBef>
            </a:pPr>
            <a:r>
              <a:rPr lang="es-ES_tradnl" sz="1000"/>
              <a:t>Llenar espacios en blanco</a:t>
            </a:r>
            <a:endParaRPr lang="en-US" sz="1000"/>
          </a:p>
        </p:txBody>
      </p:sp>
      <p:sp>
        <p:nvSpPr>
          <p:cNvPr id="102405" name="Rectangle 4"/>
          <p:cNvSpPr>
            <a:spLocks noGrp="1" noChangeArrowheads="1"/>
          </p:cNvSpPr>
          <p:nvPr>
            <p:ph type="body" idx="1"/>
          </p:nvPr>
        </p:nvSpPr>
        <p:spPr>
          <a:xfrm>
            <a:off x="941185" y="5036872"/>
            <a:ext cx="5194706" cy="2478587"/>
          </a:xfrm>
          <a:noFill/>
          <a:ln w="9525"/>
        </p:spPr>
        <p:txBody>
          <a:bodyPr/>
          <a:lstStyle/>
          <a:p>
            <a:pPr eaLnBrk="1" hangingPunct="1"/>
            <a:endParaRPr lang="es-ES_tradnl" b="1" smtClean="0"/>
          </a:p>
          <a:p>
            <a:pPr eaLnBrk="1" hangingPunct="1"/>
            <a:endParaRPr lang="es-ES_tradnl" b="1" smtClean="0"/>
          </a:p>
          <a:p>
            <a:pPr lvl="3" eaLnBrk="1" hangingPunct="1"/>
            <a:endParaRPr lang="es-MX" i="1" smtClean="0"/>
          </a:p>
          <a:p>
            <a:pPr lvl="3" eaLnBrk="1" hangingPunct="1"/>
            <a:endParaRPr lang="es-MX" i="1" smtClean="0"/>
          </a:p>
          <a:p>
            <a:pPr lvl="3" eaLnBrk="1" hangingPunct="1"/>
            <a:endParaRPr lang="es-MX" i="1" smtClean="0"/>
          </a:p>
          <a:p>
            <a:pPr lvl="3" eaLnBrk="1" hangingPunct="1">
              <a:buFontTx/>
              <a:buChar char="•"/>
            </a:pPr>
            <a:r>
              <a:rPr lang="es-MX" i="1" smtClean="0"/>
              <a:t>  Dar click para que vayan apareciendo cada uno de los  tres puntos</a:t>
            </a:r>
          </a:p>
          <a:p>
            <a:pPr lvl="3" eaLnBrk="1" hangingPunct="1">
              <a:buFontTx/>
              <a:buChar char="•"/>
            </a:pPr>
            <a:r>
              <a:rPr lang="es-MX" i="1" smtClean="0"/>
              <a:t>  Se comentan cada uno.</a:t>
            </a:r>
          </a:p>
          <a:p>
            <a:pPr lvl="3" eaLnBrk="1" hangingPunct="1"/>
            <a:r>
              <a:rPr lang="es-MX" i="1" smtClean="0"/>
              <a:t> </a:t>
            </a:r>
          </a:p>
          <a:p>
            <a:pPr lvl="3" eaLnBrk="1" hangingPunct="1"/>
            <a:r>
              <a:rPr lang="es-MX" smtClean="0"/>
              <a:t> </a:t>
            </a:r>
          </a:p>
        </p:txBody>
      </p:sp>
      <p:sp>
        <p:nvSpPr>
          <p:cNvPr id="102406" name="Text Box 5"/>
          <p:cNvSpPr txBox="1">
            <a:spLocks noChangeArrowheads="1"/>
          </p:cNvSpPr>
          <p:nvPr/>
        </p:nvSpPr>
        <p:spPr bwMode="auto">
          <a:xfrm>
            <a:off x="1966207" y="4961956"/>
            <a:ext cx="4576213" cy="459057"/>
          </a:xfrm>
          <a:prstGeom prst="rect">
            <a:avLst/>
          </a:prstGeom>
          <a:noFill/>
          <a:ln w="12700">
            <a:noFill/>
            <a:miter lim="800000"/>
            <a:headEnd/>
            <a:tailEnd/>
          </a:ln>
        </p:spPr>
        <p:txBody>
          <a:bodyPr>
            <a:spAutoFit/>
          </a:bodyPr>
          <a:lstStyle/>
          <a:p>
            <a:pPr algn="r">
              <a:spcBef>
                <a:spcPct val="30000"/>
              </a:spcBef>
              <a:buFontTx/>
              <a:buChar char="•"/>
            </a:pPr>
            <a:r>
              <a:rPr lang="es-MX" sz="1200"/>
              <a:t>  Pedimos que nos vayan siguiendo en su Guía del Participante  en la página # 35 y que vayan llenando los espacios en blanco.</a:t>
            </a:r>
            <a:endParaRPr lang="es-ES" sz="1200"/>
          </a:p>
        </p:txBody>
      </p:sp>
      <p:sp>
        <p:nvSpPr>
          <p:cNvPr id="102407" name="Text Box 6"/>
          <p:cNvSpPr txBox="1">
            <a:spLocks noChangeArrowheads="1"/>
          </p:cNvSpPr>
          <p:nvPr/>
        </p:nvSpPr>
        <p:spPr bwMode="auto">
          <a:xfrm>
            <a:off x="107564" y="4341911"/>
            <a:ext cx="6154873" cy="309226"/>
          </a:xfrm>
          <a:prstGeom prst="rect">
            <a:avLst/>
          </a:prstGeom>
          <a:noFill/>
          <a:ln w="9525">
            <a:noFill/>
            <a:miter lim="800000"/>
            <a:headEnd/>
            <a:tailEnd/>
          </a:ln>
        </p:spPr>
        <p:txBody>
          <a:bodyPr lIns="91411" tIns="45707" rIns="91411" bIns="45707">
            <a:spAutoFit/>
          </a:bodyPr>
          <a:lstStyle/>
          <a:p>
            <a:pPr algn="r">
              <a:spcBef>
                <a:spcPct val="50000"/>
              </a:spcBef>
            </a:pPr>
            <a:r>
              <a:rPr lang="es-ES_tradnl" sz="1400"/>
              <a:t>SLIDE                  </a:t>
            </a:r>
            <a:r>
              <a:rPr lang="es-ES_tradnl" sz="1200"/>
              <a:t>Dar un click, aparece el título : EXPRESION FACIAL</a:t>
            </a:r>
            <a:endParaRPr lang="en-US" sz="1200"/>
          </a:p>
        </p:txBody>
      </p:sp>
      <p:sp>
        <p:nvSpPr>
          <p:cNvPr id="102408" name="Text Box 7"/>
          <p:cNvSpPr txBox="1">
            <a:spLocks noChangeArrowheads="1"/>
          </p:cNvSpPr>
          <p:nvPr/>
        </p:nvSpPr>
        <p:spPr bwMode="auto">
          <a:xfrm>
            <a:off x="833621" y="6197264"/>
            <a:ext cx="718148" cy="307632"/>
          </a:xfrm>
          <a:prstGeom prst="rect">
            <a:avLst/>
          </a:prstGeom>
          <a:noFill/>
          <a:ln w="9525">
            <a:noFill/>
            <a:miter lim="800000"/>
            <a:headEnd/>
            <a:tailEnd/>
          </a:ln>
        </p:spPr>
        <p:txBody>
          <a:bodyPr lIns="91411" tIns="45707" rIns="91411" bIns="45707">
            <a:spAutoFit/>
          </a:bodyPr>
          <a:lstStyle/>
          <a:p>
            <a:pPr algn="r">
              <a:spcBef>
                <a:spcPct val="50000"/>
              </a:spcBef>
            </a:pPr>
            <a:r>
              <a:rPr lang="es-ES_tradnl" sz="1400"/>
              <a:t>SLIDE</a:t>
            </a:r>
            <a:endParaRPr lang="en-US" sz="14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xfrm>
            <a:off x="4008705" y="8575602"/>
            <a:ext cx="3066732" cy="451037"/>
          </a:xfrm>
          <a:prstGeom prst="rect">
            <a:avLst/>
          </a:prstGeom>
          <a:noFill/>
        </p:spPr>
        <p:txBody>
          <a:bodyPr/>
          <a:lstStyle/>
          <a:p>
            <a:fld id="{94091161-0135-4179-A115-3F0E992728E0}" type="slidenum">
              <a:rPr lang="es-ES" smtClean="0"/>
              <a:pPr/>
              <a:t>116</a:t>
            </a:fld>
            <a:endParaRPr lang="es-ES" smtClean="0"/>
          </a:p>
        </p:txBody>
      </p:sp>
      <p:sp>
        <p:nvSpPr>
          <p:cNvPr id="209923" name="Rectangle 2"/>
          <p:cNvSpPr>
            <a:spLocks noGrp="1" noRot="1" noChangeAspect="1" noChangeArrowheads="1" noTextEdit="1"/>
          </p:cNvSpPr>
          <p:nvPr>
            <p:ph type="sldImg"/>
          </p:nvPr>
        </p:nvSpPr>
        <p:spPr>
          <a:xfrm>
            <a:off x="1281113" y="676275"/>
            <a:ext cx="4514850" cy="3386138"/>
          </a:xfrm>
          <a:ln/>
        </p:spPr>
      </p:sp>
      <p:sp>
        <p:nvSpPr>
          <p:cNvPr id="209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pPr algn="just">
              <a:buFontTx/>
              <a:buChar char="•"/>
            </a:pPr>
            <a:r>
              <a:rPr lang="es-MX" altLang="es-MX" sz="2000" smtClean="0"/>
              <a:t>Proyectamos el primer párrafo, lo leemos haciendo énfasis en que las personas caemos fácilmente en la ZONA DE CONFORT.</a:t>
            </a:r>
          </a:p>
          <a:p>
            <a:pPr algn="just">
              <a:buFontTx/>
              <a:buChar char="•"/>
            </a:pPr>
            <a:endParaRPr lang="es-MX" altLang="es-MX" sz="2000" smtClean="0"/>
          </a:p>
          <a:p>
            <a:pPr algn="just">
              <a:buFontTx/>
              <a:buChar char="•"/>
            </a:pPr>
            <a:r>
              <a:rPr lang="es-MX" altLang="es-MX" sz="2000" smtClean="0"/>
              <a:t> Luego proyectamos el segundo párrafo, lo leemos y comentamos.</a:t>
            </a:r>
          </a:p>
          <a:p>
            <a:pPr algn="just">
              <a:buFontTx/>
              <a:buChar char="•"/>
            </a:pPr>
            <a:endParaRPr lang="es-MX" altLang="es-MX" sz="2000" smtClean="0"/>
          </a:p>
          <a:p>
            <a:pPr algn="just">
              <a:buFontTx/>
              <a:buChar char="•"/>
            </a:pPr>
            <a:endParaRPr lang="es-MX" altLang="es-MX" sz="2000" smtClean="0"/>
          </a:p>
          <a:p>
            <a:pPr algn="just">
              <a:buFontTx/>
              <a:buChar char="•"/>
            </a:pPr>
            <a:endParaRPr lang="es-MX" altLang="es-MX" sz="2000" smtClean="0"/>
          </a:p>
          <a:p>
            <a:pPr algn="just"/>
            <a:r>
              <a:rPr lang="es-MX" altLang="es-MX" sz="2000" smtClean="0"/>
              <a:t>TIEMPO :                1    Minuto</a:t>
            </a:r>
          </a:p>
          <a:p>
            <a:pPr algn="just"/>
            <a:r>
              <a:rPr lang="es-MX" altLang="es-MX" sz="2000" smtClean="0"/>
              <a:t>ACUMULADO        8    Minutos</a:t>
            </a:r>
          </a:p>
          <a:p>
            <a:pPr algn="just"/>
            <a:r>
              <a:rPr lang="es-MX" altLang="es-MX" sz="2000" smtClean="0"/>
              <a:t>ACUM MODULO   3:23  Hrs</a:t>
            </a:r>
          </a:p>
          <a:p>
            <a:pPr algn="just">
              <a:buFontTx/>
              <a:buChar char="•"/>
            </a:pPr>
            <a:endParaRPr lang="en-US" altLang="es-MX" sz="2000" smtClean="0"/>
          </a:p>
        </p:txBody>
      </p:sp>
      <p:sp>
        <p:nvSpPr>
          <p:cNvPr id="48132" name="Slide Number Placeholder 3"/>
          <p:cNvSpPr>
            <a:spLocks noGrp="1"/>
          </p:cNvSpPr>
          <p:nvPr>
            <p:ph type="sldNum" sz="quarter" idx="4294967295"/>
          </p:nvPr>
        </p:nvSpPr>
        <p:spPr bwMode="auto">
          <a:xfrm>
            <a:off x="4008399" y="8495505"/>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1BC46FCB-D62F-4C80-9F9D-0E367943C280}" type="slidenum">
              <a:rPr lang="es-ES" altLang="es-MX"/>
              <a:pPr/>
              <a:t>11</a:t>
            </a:fld>
            <a:endParaRPr lang="es-ES" altLang="es-MX"/>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endParaRPr lang="es-ES" altLang="es-MX"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293813" y="684213"/>
            <a:ext cx="4492625" cy="3370262"/>
          </a:xfrm>
          <a:ln/>
        </p:spPr>
      </p:sp>
      <p:sp>
        <p:nvSpPr>
          <p:cNvPr id="178179" name="Rectangle 3"/>
          <p:cNvSpPr>
            <a:spLocks noGrp="1" noChangeArrowheads="1"/>
          </p:cNvSpPr>
          <p:nvPr>
            <p:ph type="body" idx="1"/>
          </p:nvPr>
        </p:nvSpPr>
        <p:spPr>
          <a:ln/>
        </p:spPr>
        <p:txBody>
          <a:bodyPr>
            <a:normAutofit lnSpcReduction="10000"/>
          </a:bodyPr>
          <a:lstStyle/>
          <a:p>
            <a:pPr algn="just">
              <a:buFont typeface="Arial" pitchFamily="34" charset="0"/>
              <a:buChar char="•"/>
              <a:defRPr/>
            </a:pPr>
            <a:r>
              <a:rPr lang="es-MX" sz="2000" dirty="0" smtClean="0"/>
              <a:t>  Leemos este concepto, mencionando que el símbolo chino que representa el cambio es la combinación de Oportunidad y Peligro.</a:t>
            </a:r>
          </a:p>
          <a:p>
            <a:pPr algn="just">
              <a:buFont typeface="Arial" pitchFamily="34" charset="0"/>
              <a:buChar char="•"/>
              <a:defRPr/>
            </a:pPr>
            <a:endParaRPr lang="es-MX" sz="1100" dirty="0" smtClean="0"/>
          </a:p>
          <a:p>
            <a:pPr algn="just">
              <a:buFont typeface="Arial" pitchFamily="34" charset="0"/>
              <a:buChar char="•"/>
              <a:defRPr/>
            </a:pPr>
            <a:r>
              <a:rPr lang="es-MX" sz="2000" dirty="0" smtClean="0"/>
              <a:t> Se lee cada uno de los párrafos y se comentan.</a:t>
            </a:r>
          </a:p>
          <a:p>
            <a:pPr algn="just">
              <a:buFont typeface="Arial" pitchFamily="34" charset="0"/>
              <a:buChar char="•"/>
              <a:defRPr/>
            </a:pPr>
            <a:endParaRPr lang="es-MX" sz="1100" dirty="0" smtClean="0"/>
          </a:p>
          <a:p>
            <a:pPr algn="just">
              <a:buFont typeface="Arial" pitchFamily="34" charset="0"/>
              <a:buChar char="•"/>
              <a:defRPr/>
            </a:pPr>
            <a:r>
              <a:rPr lang="es-MX" sz="2000" dirty="0" smtClean="0"/>
              <a:t> Cerramos  los comentarios mencionando que para ellos este nuevo rol lo ´pueden ver en un sentido o en otro. La decisión es de cada quien.</a:t>
            </a:r>
          </a:p>
          <a:p>
            <a:pPr algn="just">
              <a:buFont typeface="Arial" pitchFamily="34" charset="0"/>
              <a:buChar char="•"/>
              <a:defRPr/>
            </a:pPr>
            <a:endParaRPr lang="es-MX" sz="2000" dirty="0" smtClean="0"/>
          </a:p>
          <a:p>
            <a:pPr algn="just">
              <a:defRPr/>
            </a:pPr>
            <a:r>
              <a:rPr lang="es-MX" sz="2000" dirty="0" smtClean="0"/>
              <a:t>TIEMPO :                2       Minutos</a:t>
            </a:r>
          </a:p>
          <a:p>
            <a:pPr algn="just">
              <a:defRPr/>
            </a:pPr>
            <a:r>
              <a:rPr lang="es-MX" sz="2000" dirty="0" smtClean="0"/>
              <a:t>ACUMULADO        23     Minutos</a:t>
            </a:r>
          </a:p>
          <a:p>
            <a:pPr algn="just">
              <a:defRPr/>
            </a:pPr>
            <a:r>
              <a:rPr lang="es-MX" sz="2000" dirty="0" smtClean="0"/>
              <a:t>ACUM MODULO   3:38  Hrs</a:t>
            </a:r>
          </a:p>
          <a:p>
            <a:pPr algn="just">
              <a:buFont typeface="Arial" pitchFamily="34" charset="0"/>
              <a:buChar char="•"/>
              <a:defRPr/>
            </a:pPr>
            <a:endParaRPr lang="en-US" sz="2000" dirty="0" smtClean="0"/>
          </a:p>
        </p:txBody>
      </p:sp>
      <p:sp>
        <p:nvSpPr>
          <p:cNvPr id="52228" name="Slide Number Placeholder 3"/>
          <p:cNvSpPr>
            <a:spLocks noGrp="1"/>
          </p:cNvSpPr>
          <p:nvPr>
            <p:ph type="sldNum" sz="quarter" idx="4294967295"/>
          </p:nvPr>
        </p:nvSpPr>
        <p:spPr bwMode="auto">
          <a:xfrm>
            <a:off x="4008399" y="8575782"/>
            <a:ext cx="3067057" cy="450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5" tIns="46333" rIns="92665" bIns="46333"/>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fld id="{953AB743-A31B-4DF9-8089-3A04B51333EC}" type="slidenum">
              <a:rPr lang="es-ES" altLang="es-MX"/>
              <a:pPr/>
              <a:t>19</a:t>
            </a:fld>
            <a:endParaRPr lang="es-ES" alt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a:xfrm>
            <a:off x="685800" y="6248400"/>
            <a:ext cx="1905000" cy="457200"/>
          </a:xfrm>
          <a:prstGeom prst="rect">
            <a:avLst/>
          </a:prstGeom>
        </p:spPr>
        <p:txBody>
          <a:bodyPr/>
          <a:lstStyle>
            <a:lvl1pPr>
              <a:defRPr/>
            </a:lvl1pPr>
          </a:lstStyle>
          <a:p>
            <a:endParaRPr lang="es-ES"/>
          </a:p>
        </p:txBody>
      </p:sp>
      <p:sp>
        <p:nvSpPr>
          <p:cNvPr id="5" name="4 Marcador de pie de página"/>
          <p:cNvSpPr>
            <a:spLocks noGrp="1"/>
          </p:cNvSpPr>
          <p:nvPr>
            <p:ph type="ftr" sz="quarter" idx="11"/>
          </p:nvPr>
        </p:nvSpPr>
        <p:spPr>
          <a:xfrm>
            <a:off x="3124200" y="6248400"/>
            <a:ext cx="2895600" cy="457200"/>
          </a:xfrm>
          <a:prstGeom prst="rect">
            <a:avLst/>
          </a:prstGeom>
        </p:spPr>
        <p:txBody>
          <a:bodyPr/>
          <a:lstStyle>
            <a:lvl1pPr>
              <a:defRPr/>
            </a:lvl1pPr>
          </a:lstStyle>
          <a:p>
            <a:endParaRPr lang="es-ES"/>
          </a:p>
        </p:txBody>
      </p:sp>
      <p:sp>
        <p:nvSpPr>
          <p:cNvPr id="6" name="5 Marcador de número de diapositiva"/>
          <p:cNvSpPr>
            <a:spLocks noGrp="1"/>
          </p:cNvSpPr>
          <p:nvPr>
            <p:ph type="sldNum" sz="quarter" idx="12"/>
          </p:nvPr>
        </p:nvSpPr>
        <p:spPr>
          <a:xfrm>
            <a:off x="6553200" y="6248400"/>
            <a:ext cx="1905000" cy="457200"/>
          </a:xfrm>
          <a:prstGeom prst="rect">
            <a:avLst/>
          </a:prstGeom>
        </p:spPr>
        <p:txBody>
          <a:bodyPr/>
          <a:lstStyle>
            <a:lvl1pPr>
              <a:defRPr/>
            </a:lvl1pPr>
          </a:lstStyle>
          <a:p>
            <a:fld id="{1C10C1CC-F637-4E6C-AE7B-2EB9568589FF}" type="slidenum">
              <a:rPr lang="es-ES"/>
              <a:pPr/>
              <a:t>‹Nº›</a:t>
            </a:fld>
            <a:endParaRPr lang="es-ES"/>
          </a:p>
        </p:txBody>
      </p:sp>
    </p:spTree>
    <p:extLst>
      <p:ext uri="{BB962C8B-B14F-4D97-AF65-F5344CB8AC3E}">
        <p14:creationId xmlns:p14="http://schemas.microsoft.com/office/powerpoint/2010/main" val="2885740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0063" y="0"/>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7621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10490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10328557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s-MX"/>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270728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14046763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s-MX"/>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7555763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Tree>
    <p:extLst>
      <p:ext uri="{BB962C8B-B14F-4D97-AF65-F5344CB8AC3E}">
        <p14:creationId xmlns:p14="http://schemas.microsoft.com/office/powerpoint/2010/main" val="382373495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16914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s-MX"/>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2024479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s-MX"/>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23220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19172554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1746742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192129415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1841808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Text Box 4"/>
          <p:cNvSpPr txBox="1">
            <a:spLocks noChangeArrowheads="1"/>
          </p:cNvSpPr>
          <p:nvPr userDrawn="1"/>
        </p:nvSpPr>
        <p:spPr bwMode="auto">
          <a:xfrm>
            <a:off x="8077200" y="6553200"/>
            <a:ext cx="1066800" cy="336550"/>
          </a:xfrm>
          <a:prstGeom prst="rect">
            <a:avLst/>
          </a:prstGeom>
          <a:noFill/>
          <a:ln w="9525">
            <a:noFill/>
            <a:miter lim="800000"/>
            <a:headEnd/>
            <a:tailEnd/>
          </a:ln>
          <a:effectLst/>
        </p:spPr>
        <p:txBody>
          <a:bodyPr>
            <a:spAutoFit/>
          </a:bodyPr>
          <a:lstStyle/>
          <a:p>
            <a:pPr algn="ctr">
              <a:spcBef>
                <a:spcPct val="50000"/>
              </a:spcBef>
              <a:defRPr/>
            </a:pPr>
            <a:fld id="{B7C14518-44E5-412E-87A8-8946F764E825}" type="slidenum">
              <a:rPr lang="es-MX" sz="1600" b="1"/>
              <a:pPr algn="ctr">
                <a:spcBef>
                  <a:spcPct val="50000"/>
                </a:spcBef>
                <a:defRPr/>
              </a:pPr>
              <a:t>‹Nº›</a:t>
            </a:fld>
            <a:endParaRPr lang="es-MX" sz="1600" b="1"/>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s-MX"/>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s-MX"/>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s-MX"/>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s-MX"/>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s-MX"/>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s-MX"/>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MX"/>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s-MX"/>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s-MX"/>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lowchart: Process 7"/>
          <p:cNvSpPr/>
          <p:nvPr userDrawn="1"/>
        </p:nvSpPr>
        <p:spPr>
          <a:xfrm>
            <a:off x="1214414" y="6072206"/>
            <a:ext cx="857224" cy="357190"/>
          </a:xfrm>
          <a:prstGeom prst="flowChartProcess">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 name="Flowchart: Process 8"/>
          <p:cNvSpPr/>
          <p:nvPr userDrawn="1"/>
        </p:nvSpPr>
        <p:spPr>
          <a:xfrm>
            <a:off x="2071670" y="6072206"/>
            <a:ext cx="857224" cy="357190"/>
          </a:xfrm>
          <a:prstGeom prst="flowChartProcess">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 name="Flowchart: Process 9"/>
          <p:cNvSpPr/>
          <p:nvPr userDrawn="1"/>
        </p:nvSpPr>
        <p:spPr>
          <a:xfrm>
            <a:off x="2928926" y="6072206"/>
            <a:ext cx="857224" cy="357190"/>
          </a:xfrm>
          <a:prstGeom prst="flowChartProcess">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Flowchart: Process 10"/>
          <p:cNvSpPr/>
          <p:nvPr userDrawn="1"/>
        </p:nvSpPr>
        <p:spPr>
          <a:xfrm>
            <a:off x="3786182" y="6072206"/>
            <a:ext cx="857224" cy="357190"/>
          </a:xfrm>
          <a:prstGeom prst="flowChartProcess">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Flowchart: Process 11"/>
          <p:cNvSpPr/>
          <p:nvPr userDrawn="1"/>
        </p:nvSpPr>
        <p:spPr>
          <a:xfrm>
            <a:off x="4643438" y="6072206"/>
            <a:ext cx="857224" cy="357190"/>
          </a:xfrm>
          <a:prstGeom prst="flowChartProcess">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Flowchart: Process 12"/>
          <p:cNvSpPr/>
          <p:nvPr userDrawn="1"/>
        </p:nvSpPr>
        <p:spPr>
          <a:xfrm>
            <a:off x="5500694" y="6072206"/>
            <a:ext cx="857224" cy="357190"/>
          </a:xfrm>
          <a:prstGeom prst="flowChartProcess">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Flowchart: Process 13"/>
          <p:cNvSpPr/>
          <p:nvPr userDrawn="1"/>
        </p:nvSpPr>
        <p:spPr>
          <a:xfrm>
            <a:off x="6357950" y="6072206"/>
            <a:ext cx="857224" cy="357190"/>
          </a:xfrm>
          <a:prstGeom prst="flowChartProcess">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Flowchart: Process 14"/>
          <p:cNvSpPr/>
          <p:nvPr userDrawn="1"/>
        </p:nvSpPr>
        <p:spPr>
          <a:xfrm>
            <a:off x="7215206" y="6072206"/>
            <a:ext cx="857224" cy="357190"/>
          </a:xfrm>
          <a:prstGeom prst="flowChartProcess">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0" name="Imagen 6" descr="fondoppw.jpg"/>
          <p:cNvPicPr>
            <a:picLocks noChangeAspect="1"/>
          </p:cNvPicPr>
          <p:nvPr userDrawn="1"/>
        </p:nvPicPr>
        <p:blipFill>
          <a:blip r:embed="rId17" cstate="print"/>
          <a:srcRect l="1974" r="81250" b="74954"/>
          <a:stretch>
            <a:fillRect/>
          </a:stretch>
        </p:blipFill>
        <p:spPr bwMode="auto">
          <a:xfrm>
            <a:off x="0" y="5695950"/>
            <a:ext cx="1214438" cy="1162050"/>
          </a:xfrm>
          <a:prstGeom prst="rect">
            <a:avLst/>
          </a:prstGeom>
          <a:noFill/>
          <a:ln w="9525">
            <a:noFill/>
            <a:miter lim="800000"/>
            <a:headEnd/>
            <a:tailEnd/>
          </a:ln>
        </p:spPr>
      </p:pic>
      <p:sp>
        <p:nvSpPr>
          <p:cNvPr id="11" name="Flowchart: Process 16"/>
          <p:cNvSpPr/>
          <p:nvPr userDrawn="1"/>
        </p:nvSpPr>
        <p:spPr>
          <a:xfrm>
            <a:off x="8072462" y="6072206"/>
            <a:ext cx="857224" cy="357190"/>
          </a:xfrm>
          <a:prstGeom prst="flowChartProcess">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2" name="Round Diagonal Corner Rectangle 23"/>
          <p:cNvSpPr/>
          <p:nvPr userDrawn="1"/>
        </p:nvSpPr>
        <p:spPr>
          <a:xfrm>
            <a:off x="0" y="-24"/>
            <a:ext cx="9144000" cy="928670"/>
          </a:xfrm>
          <a:prstGeom prst="round2DiagRect">
            <a:avLst/>
          </a:prstGeom>
          <a:blipFill>
            <a:blip r:embed="rId18" cstate="prin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63"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94" r:id="rId14"/>
    <p:sldLayoutId id="2147483795" r:id="rId15"/>
  </p:sldLayoutIdLst>
  <p:transition/>
  <p:timing>
    <p:tnLst>
      <p:par>
        <p:cTn id="1" dur="indefinite" restart="never" nodeType="tmRoot"/>
      </p:par>
    </p:tnLst>
  </p:timing>
  <p:txStyles>
    <p:titleStyle>
      <a:lvl1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2pPr>
      <a:lvl3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3pPr>
      <a:lvl4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4pPr>
      <a:lvl5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5pPr>
      <a:lvl6pPr marL="4572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6pPr>
      <a:lvl7pPr marL="9144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7pPr>
      <a:lvl8pPr marL="13716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8pPr>
      <a:lvl9pPr marL="18288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fontAlgn="base">
        <a:spcBef>
          <a:spcPct val="20000"/>
        </a:spcBef>
        <a:spcAft>
          <a:spcPct val="0"/>
        </a:spcAft>
        <a:buClr>
          <a:schemeClr val="bg2"/>
        </a:buClr>
        <a:buSzPct val="75000"/>
        <a:buChar char="•"/>
        <a:defRPr sz="2000">
          <a:solidFill>
            <a:schemeClr val="tx1"/>
          </a:solidFill>
          <a:latin typeface="+mn-lt"/>
        </a:defRPr>
      </a:lvl6pPr>
      <a:lvl7pPr marL="2971800" indent="-228600" algn="l" rtl="0" fontAlgn="base">
        <a:spcBef>
          <a:spcPct val="20000"/>
        </a:spcBef>
        <a:spcAft>
          <a:spcPct val="0"/>
        </a:spcAft>
        <a:buClr>
          <a:schemeClr val="bg2"/>
        </a:buClr>
        <a:buSzPct val="75000"/>
        <a:buChar char="•"/>
        <a:defRPr sz="2000">
          <a:solidFill>
            <a:schemeClr val="tx1"/>
          </a:solidFill>
          <a:latin typeface="+mn-lt"/>
        </a:defRPr>
      </a:lvl7pPr>
      <a:lvl8pPr marL="3429000" indent="-228600" algn="l" rtl="0" fontAlgn="base">
        <a:spcBef>
          <a:spcPct val="20000"/>
        </a:spcBef>
        <a:spcAft>
          <a:spcPct val="0"/>
        </a:spcAft>
        <a:buClr>
          <a:schemeClr val="bg2"/>
        </a:buClr>
        <a:buSzPct val="75000"/>
        <a:buChar char="•"/>
        <a:defRPr sz="2000">
          <a:solidFill>
            <a:schemeClr val="tx1"/>
          </a:solidFill>
          <a:latin typeface="+mn-lt"/>
        </a:defRPr>
      </a:lvl8pPr>
      <a:lvl9pPr marL="3886200" indent="-228600" algn="l" rtl="0" fontAlgn="base">
        <a:spcBef>
          <a:spcPct val="20000"/>
        </a:spcBef>
        <a:spcAft>
          <a:spcPct val="0"/>
        </a:spcAft>
        <a:buClr>
          <a:schemeClr val="bg2"/>
        </a:buClr>
        <a:buSzPct val="75000"/>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19497727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ransition/>
  <p:timing>
    <p:tnLst>
      <p:par>
        <p:cTn id="1" dur="indefinite" restart="never" nodeType="tmRoot"/>
      </p:par>
    </p:tnLst>
  </p:timing>
  <p:txStyles>
    <p:titleStyle>
      <a:lvl1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2pPr>
      <a:lvl3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3pPr>
      <a:lvl4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4pPr>
      <a:lvl5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5pPr>
      <a:lvl6pPr marL="4572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6pPr>
      <a:lvl7pPr marL="9144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7pPr>
      <a:lvl8pPr marL="13716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8pPr>
      <a:lvl9pPr marL="18288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fontAlgn="base">
        <a:spcBef>
          <a:spcPct val="20000"/>
        </a:spcBef>
        <a:spcAft>
          <a:spcPct val="0"/>
        </a:spcAft>
        <a:buClr>
          <a:schemeClr val="bg2"/>
        </a:buClr>
        <a:buSzPct val="75000"/>
        <a:buChar char="•"/>
        <a:defRPr sz="2000">
          <a:solidFill>
            <a:schemeClr val="tx1"/>
          </a:solidFill>
          <a:latin typeface="+mn-lt"/>
        </a:defRPr>
      </a:lvl6pPr>
      <a:lvl7pPr marL="2971800" indent="-228600" algn="l" rtl="0" fontAlgn="base">
        <a:spcBef>
          <a:spcPct val="20000"/>
        </a:spcBef>
        <a:spcAft>
          <a:spcPct val="0"/>
        </a:spcAft>
        <a:buClr>
          <a:schemeClr val="bg2"/>
        </a:buClr>
        <a:buSzPct val="75000"/>
        <a:buChar char="•"/>
        <a:defRPr sz="2000">
          <a:solidFill>
            <a:schemeClr val="tx1"/>
          </a:solidFill>
          <a:latin typeface="+mn-lt"/>
        </a:defRPr>
      </a:lvl7pPr>
      <a:lvl8pPr marL="3429000" indent="-228600" algn="l" rtl="0" fontAlgn="base">
        <a:spcBef>
          <a:spcPct val="20000"/>
        </a:spcBef>
        <a:spcAft>
          <a:spcPct val="0"/>
        </a:spcAft>
        <a:buClr>
          <a:schemeClr val="bg2"/>
        </a:buClr>
        <a:buSzPct val="75000"/>
        <a:buChar char="•"/>
        <a:defRPr sz="2000">
          <a:solidFill>
            <a:schemeClr val="tx1"/>
          </a:solidFill>
          <a:latin typeface="+mn-lt"/>
        </a:defRPr>
      </a:lvl8pPr>
      <a:lvl9pPr marL="3886200" indent="-228600" algn="l" rtl="0" fontAlgn="base">
        <a:spcBef>
          <a:spcPct val="20000"/>
        </a:spcBef>
        <a:spcAft>
          <a:spcPct val="0"/>
        </a:spcAft>
        <a:buClr>
          <a:schemeClr val="bg2"/>
        </a:buClr>
        <a:buSzPct val="75000"/>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714761" name="Text Box 9"/>
          <p:cNvSpPr txBox="1">
            <a:spLocks noChangeArrowheads="1"/>
          </p:cNvSpPr>
          <p:nvPr userDrawn="1"/>
        </p:nvSpPr>
        <p:spPr bwMode="auto">
          <a:xfrm>
            <a:off x="8077200" y="6405563"/>
            <a:ext cx="1066800" cy="336550"/>
          </a:xfrm>
          <a:prstGeom prst="rect">
            <a:avLst/>
          </a:prstGeom>
          <a:noFill/>
          <a:ln w="9525">
            <a:noFill/>
            <a:miter lim="800000"/>
            <a:headEnd/>
            <a:tailEnd/>
          </a:ln>
          <a:effectLst/>
        </p:spPr>
        <p:txBody>
          <a:bodyPr>
            <a:spAutoFit/>
          </a:bodyPr>
          <a:lstStyle/>
          <a:p>
            <a:pPr algn="ctr">
              <a:spcBef>
                <a:spcPct val="50000"/>
              </a:spcBef>
              <a:defRPr/>
            </a:pPr>
            <a:fld id="{9F728A70-6BEB-46DF-A0FB-3A1AD9B82F88}" type="slidenum">
              <a:rPr lang="es-MX" sz="1600" b="1"/>
              <a:pPr algn="ctr">
                <a:spcBef>
                  <a:spcPct val="50000"/>
                </a:spcBef>
                <a:defRPr/>
              </a:pPr>
              <a:t>‹Nº›</a:t>
            </a:fld>
            <a:endParaRPr lang="es-MX" sz="1600" b="1"/>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transition/>
  <p:timing>
    <p:tnLst>
      <p:par>
        <p:cTn id="1" dur="indefinite" restart="never" nodeType="tmRoot"/>
      </p:par>
    </p:tnLst>
  </p:timing>
  <p:txStyles>
    <p:titleStyle>
      <a:lvl1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2pPr>
      <a:lvl3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3pPr>
      <a:lvl4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4pPr>
      <a:lvl5pPr algn="l" rtl="0" eaLnBrk="0" fontAlgn="base" hangingPunct="0">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5pPr>
      <a:lvl6pPr marL="4572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6pPr>
      <a:lvl7pPr marL="9144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7pPr>
      <a:lvl8pPr marL="13716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8pPr>
      <a:lvl9pPr marL="1828800" algn="l" rtl="0" fontAlgn="base">
        <a:spcBef>
          <a:spcPct val="0"/>
        </a:spcBef>
        <a:spcAft>
          <a:spcPct val="0"/>
        </a:spcAft>
        <a:defRPr sz="4000" b="1">
          <a:solidFill>
            <a:srgbClr val="00529B"/>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fontAlgn="base">
        <a:spcBef>
          <a:spcPct val="20000"/>
        </a:spcBef>
        <a:spcAft>
          <a:spcPct val="0"/>
        </a:spcAft>
        <a:buClr>
          <a:schemeClr val="bg2"/>
        </a:buClr>
        <a:buSzPct val="75000"/>
        <a:buChar char="•"/>
        <a:defRPr sz="2000">
          <a:solidFill>
            <a:schemeClr val="tx1"/>
          </a:solidFill>
          <a:latin typeface="+mn-lt"/>
        </a:defRPr>
      </a:lvl6pPr>
      <a:lvl7pPr marL="2971800" indent="-228600" algn="l" rtl="0" fontAlgn="base">
        <a:spcBef>
          <a:spcPct val="20000"/>
        </a:spcBef>
        <a:spcAft>
          <a:spcPct val="0"/>
        </a:spcAft>
        <a:buClr>
          <a:schemeClr val="bg2"/>
        </a:buClr>
        <a:buSzPct val="75000"/>
        <a:buChar char="•"/>
        <a:defRPr sz="2000">
          <a:solidFill>
            <a:schemeClr val="tx1"/>
          </a:solidFill>
          <a:latin typeface="+mn-lt"/>
        </a:defRPr>
      </a:lvl7pPr>
      <a:lvl8pPr marL="3429000" indent="-228600" algn="l" rtl="0" fontAlgn="base">
        <a:spcBef>
          <a:spcPct val="20000"/>
        </a:spcBef>
        <a:spcAft>
          <a:spcPct val="0"/>
        </a:spcAft>
        <a:buClr>
          <a:schemeClr val="bg2"/>
        </a:buClr>
        <a:buSzPct val="75000"/>
        <a:buChar char="•"/>
        <a:defRPr sz="2000">
          <a:solidFill>
            <a:schemeClr val="tx1"/>
          </a:solidFill>
          <a:latin typeface="+mn-lt"/>
        </a:defRPr>
      </a:lvl8pPr>
      <a:lvl9pPr marL="3886200" indent="-228600" algn="l" rtl="0" fontAlgn="base">
        <a:spcBef>
          <a:spcPct val="20000"/>
        </a:spcBef>
        <a:spcAft>
          <a:spcPct val="0"/>
        </a:spcAft>
        <a:buClr>
          <a:schemeClr val="bg2"/>
        </a:buClr>
        <a:buSzPct val="75000"/>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3.jpeg"/></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7.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8.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9.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0.jpeg"/></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hyperlink" Target="Disco%20Externo/DISCO%20SFC/Videos%20varios/El%20significado%20de%20nuestros%20gestos,%20en%20la%20comunicacin%20no%20verbal.wmv"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hyperlink" Target="Disco%20Externo/DISCO%20SFC/Videos%20varios/Barbra%20Streisand%20Maestra%20magnifica%205%20min%20EL%20AMOR%20TIENE%20DOS%20CARAS.wmv"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22.png"/><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la%20leccion%20de%20la%20vaca.wm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9.png"/><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hyperlink" Target="../../../../Videos%20Cambio/Paradigmas%20Version%20Siglo%20XXI%20-%20(Multimedia%20mpeg).m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Videos%20Cambio/Paradigmas%20Version%20Siglo%20XXI%20-%20(Multimedia%20mpeg).mpg" TargetMode="Externa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hyperlink" Target="../../../../Videos%20Cambio/Paradigmas%20Version%20Siglo%20XXI%20-%20(Multimedia%20mpeg).m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file:///C:\Documents%20and%20Settings\Videos%20Cal-Serv\01.-%20The%20Fish.mp4"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22.png"/><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la%20leccion%20de%20la%20vaca.wmv"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9.png"/><Relationship Id="rId4" Type="http://schemas.openxmlformats.org/officeDocument/2006/relationships/oleObject" Target="../embeddings/oleObject5.bin"/></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hyperlink" Target="../../../../Videos%20Cambio/Paradigmas%20Version%20Siglo%20XXI%20-%20(Multimedia%20mpeg).mp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file:///C:\Documents%20and%20Settings\Videos%20Cal-Serv\01.-%20The%20Fish.mp4" TargetMode="Externa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9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file:///C:\Documents%20and%20Settings\Videos%20Cal-Serv\01.-%20The%20Fish.mp4"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file:///C:\Documents%20and%20Settings\Videos%20Cal-Serv\01.-%20The%20Fish.mp4"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7"/>
          <p:cNvSpPr/>
          <p:nvPr/>
        </p:nvSpPr>
        <p:spPr>
          <a:xfrm>
            <a:off x="1214414" y="6072206"/>
            <a:ext cx="857224" cy="357190"/>
          </a:xfrm>
          <a:prstGeom prst="flowChartProcess">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 name="Flowchart: Process 8"/>
          <p:cNvSpPr/>
          <p:nvPr/>
        </p:nvSpPr>
        <p:spPr>
          <a:xfrm>
            <a:off x="2071670" y="6072206"/>
            <a:ext cx="857224" cy="357190"/>
          </a:xfrm>
          <a:prstGeom prst="flowChartProcess">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Flowchart: Process 9"/>
          <p:cNvSpPr/>
          <p:nvPr/>
        </p:nvSpPr>
        <p:spPr>
          <a:xfrm>
            <a:off x="2928926" y="6072206"/>
            <a:ext cx="857224" cy="357190"/>
          </a:xfrm>
          <a:prstGeom prst="flowChartProcess">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Flowchart: Process 10"/>
          <p:cNvSpPr/>
          <p:nvPr/>
        </p:nvSpPr>
        <p:spPr>
          <a:xfrm>
            <a:off x="3786182" y="6072206"/>
            <a:ext cx="857224" cy="357190"/>
          </a:xfrm>
          <a:prstGeom prst="flowChartProcess">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Flowchart: Process 11"/>
          <p:cNvSpPr/>
          <p:nvPr/>
        </p:nvSpPr>
        <p:spPr>
          <a:xfrm>
            <a:off x="4643438" y="6072206"/>
            <a:ext cx="857224" cy="357190"/>
          </a:xfrm>
          <a:prstGeom prst="flowChartProcess">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Flowchart: Process 12"/>
          <p:cNvSpPr/>
          <p:nvPr/>
        </p:nvSpPr>
        <p:spPr>
          <a:xfrm>
            <a:off x="5500694" y="6072206"/>
            <a:ext cx="857224" cy="357190"/>
          </a:xfrm>
          <a:prstGeom prst="flowChartProcess">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Flowchart: Process 13"/>
          <p:cNvSpPr/>
          <p:nvPr/>
        </p:nvSpPr>
        <p:spPr>
          <a:xfrm>
            <a:off x="6357950" y="6072206"/>
            <a:ext cx="857224" cy="357190"/>
          </a:xfrm>
          <a:prstGeom prst="flowChartProcess">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Flowchart: Process 14"/>
          <p:cNvSpPr/>
          <p:nvPr/>
        </p:nvSpPr>
        <p:spPr>
          <a:xfrm>
            <a:off x="7215206" y="6072206"/>
            <a:ext cx="857224" cy="357190"/>
          </a:xfrm>
          <a:prstGeom prst="flowChartProcess">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1" name="Imagen 6" descr="fondoppw.jpg"/>
          <p:cNvPicPr>
            <a:picLocks noChangeAspect="1"/>
          </p:cNvPicPr>
          <p:nvPr/>
        </p:nvPicPr>
        <p:blipFill>
          <a:blip r:embed="rId2" cstate="print"/>
          <a:srcRect l="1974" r="81250" b="74954"/>
          <a:stretch>
            <a:fillRect/>
          </a:stretch>
        </p:blipFill>
        <p:spPr bwMode="auto">
          <a:xfrm>
            <a:off x="0" y="5695950"/>
            <a:ext cx="1214438" cy="1162050"/>
          </a:xfrm>
          <a:prstGeom prst="rect">
            <a:avLst/>
          </a:prstGeom>
          <a:noFill/>
          <a:ln w="9525">
            <a:noFill/>
            <a:miter lim="800000"/>
            <a:headEnd/>
            <a:tailEnd/>
          </a:ln>
        </p:spPr>
      </p:pic>
      <p:sp>
        <p:nvSpPr>
          <p:cNvPr id="12" name="Flowchart: Process 16"/>
          <p:cNvSpPr/>
          <p:nvPr/>
        </p:nvSpPr>
        <p:spPr>
          <a:xfrm>
            <a:off x="8072462" y="6072206"/>
            <a:ext cx="857224" cy="357190"/>
          </a:xfrm>
          <a:prstGeom prst="flowChartProcess">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Round Diagonal Corner Rectangle 23"/>
          <p:cNvSpPr/>
          <p:nvPr/>
        </p:nvSpPr>
        <p:spPr>
          <a:xfrm>
            <a:off x="0" y="-24"/>
            <a:ext cx="9144000" cy="928670"/>
          </a:xfrm>
          <a:prstGeom prst="round2DiagRect">
            <a:avLst/>
          </a:prstGeom>
          <a:blipFill>
            <a:blip r:embed="rId3" cstate="prin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 name="18 CuadroTexto"/>
          <p:cNvSpPr txBox="1"/>
          <p:nvPr/>
        </p:nvSpPr>
        <p:spPr>
          <a:xfrm>
            <a:off x="107504" y="1208941"/>
            <a:ext cx="4680520" cy="4524315"/>
          </a:xfrm>
          <a:prstGeom prst="rect">
            <a:avLst/>
          </a:prstGeom>
          <a:noFill/>
        </p:spPr>
        <p:txBody>
          <a:bodyPr wrap="square" rtlCol="0">
            <a:spAutoFit/>
          </a:bodyPr>
          <a:lstStyle/>
          <a:p>
            <a:pPr algn="ctr"/>
            <a:r>
              <a:rPr lang="es-MX" sz="4800" b="1" dirty="0" smtClean="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rPr>
              <a:t>Adaptación </a:t>
            </a:r>
          </a:p>
          <a:p>
            <a:pPr algn="ctr"/>
            <a:r>
              <a:rPr lang="es-MX" sz="4800" b="1" dirty="0" smtClean="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rPr>
              <a:t>al Cambio.</a:t>
            </a:r>
          </a:p>
          <a:p>
            <a:pPr algn="ctr"/>
            <a:endParaRPr lang="es-MX" sz="4800" b="1" dirty="0" smtClean="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endParaRPr>
          </a:p>
          <a:p>
            <a:pPr algn="ctr"/>
            <a:r>
              <a:rPr lang="es-MX" sz="4800" b="1" dirty="0" smtClean="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rPr>
              <a:t>Evangelización en el </a:t>
            </a:r>
          </a:p>
          <a:p>
            <a:pPr algn="ctr"/>
            <a:r>
              <a:rPr lang="es-MX" sz="4800" b="1" dirty="0" smtClean="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rPr>
              <a:t>Siglo XXI</a:t>
            </a:r>
            <a:endParaRPr lang="es-MX" sz="4800" b="1" dirty="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942" y="1844824"/>
            <a:ext cx="280948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362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1000"/>
                                  </p:stCondLst>
                                  <p:childTnLst>
                                    <p:animScale>
                                      <p:cBhvr>
                                        <p:cTn id="6"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1088699" y="3284984"/>
            <a:ext cx="7500003" cy="1271630"/>
          </a:xfrm>
          <a:prstGeom prst="rect">
            <a:avLst/>
          </a:prstGeom>
          <a:noFill/>
          <a:ln w="12700">
            <a:noFill/>
            <a:miter lim="800000"/>
            <a:headEnd/>
            <a:tailEnd/>
          </a:ln>
          <a:effectLst/>
        </p:spPr>
        <p:txBody>
          <a:bodyPr wrap="none" lIns="90488" tIns="44450" rIns="90488" bIns="44450">
            <a:spAutoFit/>
          </a:bodyPr>
          <a:lstStyle/>
          <a:p>
            <a:pPr algn="ctr" defTabSz="762000">
              <a:lnSpc>
                <a:spcPct val="120000"/>
              </a:lnSpc>
              <a:defRPr/>
            </a:pPr>
            <a:r>
              <a:rPr lang="es-ES_tradnl" sz="3200" b="1" dirty="0">
                <a:latin typeface="Arial" panose="020B0604020202020204" pitchFamily="34" charset="0"/>
                <a:cs typeface="Arial" panose="020B0604020202020204" pitchFamily="34" charset="0"/>
              </a:rPr>
              <a:t>Es la transición de una situación </a:t>
            </a:r>
          </a:p>
          <a:p>
            <a:pPr algn="ctr" defTabSz="762000">
              <a:lnSpc>
                <a:spcPct val="120000"/>
              </a:lnSpc>
              <a:defRPr/>
            </a:pPr>
            <a:r>
              <a:rPr lang="es-ES_tradnl" sz="3200" b="1" dirty="0">
                <a:latin typeface="Arial" panose="020B0604020202020204" pitchFamily="34" charset="0"/>
                <a:cs typeface="Arial" panose="020B0604020202020204" pitchFamily="34" charset="0"/>
              </a:rPr>
              <a:t>Determinada ( X ) a otra diferente ( Y )</a:t>
            </a:r>
          </a:p>
        </p:txBody>
      </p:sp>
      <p:sp>
        <p:nvSpPr>
          <p:cNvPr id="171011" name="Rectangle 3"/>
          <p:cNvSpPr>
            <a:spLocks noChangeArrowheads="1"/>
          </p:cNvSpPr>
          <p:nvPr/>
        </p:nvSpPr>
        <p:spPr bwMode="auto">
          <a:xfrm>
            <a:off x="250825" y="-27384"/>
            <a:ext cx="8531225" cy="1016000"/>
          </a:xfrm>
          <a:prstGeom prst="rect">
            <a:avLst/>
          </a:prstGeom>
          <a:noFill/>
          <a:ln w="57150">
            <a:noFill/>
            <a:miter lim="800000"/>
            <a:headEnd/>
            <a:tailEnd/>
          </a:ln>
          <a:effectLst/>
        </p:spPr>
        <p:txBody>
          <a:bodyPr>
            <a:spAutoFit/>
          </a:bodyPr>
          <a:lstStyle/>
          <a:p>
            <a:pPr defTabSz="762000">
              <a:defRPr/>
            </a:pPr>
            <a:r>
              <a:rPr lang="es-ES_tradnl" sz="6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Qué es el Cambio</a:t>
            </a:r>
          </a:p>
        </p:txBody>
      </p:sp>
      <p:sp>
        <p:nvSpPr>
          <p:cNvPr id="12292" name="Rectangle 4"/>
          <p:cNvSpPr>
            <a:spLocks noChangeArrowheads="1"/>
          </p:cNvSpPr>
          <p:nvPr/>
        </p:nvSpPr>
        <p:spPr bwMode="auto">
          <a:xfrm>
            <a:off x="574675" y="1484313"/>
            <a:ext cx="8001000" cy="1743075"/>
          </a:xfrm>
          <a:prstGeom prst="rect">
            <a:avLst/>
          </a:prstGeom>
          <a:solidFill>
            <a:schemeClr val="bg1"/>
          </a:solidFill>
          <a:ln w="38100">
            <a:solidFill>
              <a:schemeClr val="accent2"/>
            </a:solidFill>
            <a:miter lim="800000"/>
            <a:headEnd/>
            <a:tailEnd/>
          </a:ln>
          <a:effectLst>
            <a:outerShdw dist="161645" dir="2700000" algn="ctr" rotWithShape="0">
              <a:srgbClr val="FF0101"/>
            </a:outerShdw>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n-US" altLang="es-MX">
              <a:latin typeface="Arial" panose="020B0604020202020204" pitchFamily="34" charset="0"/>
              <a:cs typeface="Arial" panose="020B0604020202020204" pitchFamily="34" charset="0"/>
            </a:endParaRPr>
          </a:p>
        </p:txBody>
      </p:sp>
      <p:sp>
        <p:nvSpPr>
          <p:cNvPr id="171013" name="Freeform 5"/>
          <p:cNvSpPr>
            <a:spLocks/>
          </p:cNvSpPr>
          <p:nvPr/>
        </p:nvSpPr>
        <p:spPr bwMode="auto">
          <a:xfrm>
            <a:off x="2965450" y="1682750"/>
            <a:ext cx="3221038" cy="1196975"/>
          </a:xfrm>
          <a:custGeom>
            <a:avLst/>
            <a:gdLst/>
            <a:ahLst/>
            <a:cxnLst>
              <a:cxn ang="0">
                <a:pos x="546" y="25"/>
              </a:cxn>
              <a:cxn ang="0">
                <a:pos x="682" y="48"/>
              </a:cxn>
              <a:cxn ang="0">
                <a:pos x="783" y="74"/>
              </a:cxn>
              <a:cxn ang="0">
                <a:pos x="876" y="105"/>
              </a:cxn>
              <a:cxn ang="0">
                <a:pos x="975" y="148"/>
              </a:cxn>
              <a:cxn ang="0">
                <a:pos x="1050" y="189"/>
              </a:cxn>
              <a:cxn ang="0">
                <a:pos x="1101" y="223"/>
              </a:cxn>
              <a:cxn ang="0">
                <a:pos x="1104" y="222"/>
              </a:cxn>
              <a:cxn ang="0">
                <a:pos x="1107" y="220"/>
              </a:cxn>
              <a:cxn ang="0">
                <a:pos x="1108" y="218"/>
              </a:cxn>
              <a:cxn ang="0">
                <a:pos x="1109" y="214"/>
              </a:cxn>
              <a:cxn ang="0">
                <a:pos x="1096" y="153"/>
              </a:cxn>
              <a:cxn ang="0">
                <a:pos x="1070" y="65"/>
              </a:cxn>
              <a:cxn ang="0">
                <a:pos x="1084" y="73"/>
              </a:cxn>
              <a:cxn ang="0">
                <a:pos x="1146" y="134"/>
              </a:cxn>
              <a:cxn ang="0">
                <a:pos x="1201" y="196"/>
              </a:cxn>
              <a:cxn ang="0">
                <a:pos x="1257" y="274"/>
              </a:cxn>
              <a:cxn ang="0">
                <a:pos x="1310" y="365"/>
              </a:cxn>
              <a:cxn ang="0">
                <a:pos x="1346" y="441"/>
              </a:cxn>
              <a:cxn ang="0">
                <a:pos x="1343" y="454"/>
              </a:cxn>
              <a:cxn ang="0">
                <a:pos x="1287" y="556"/>
              </a:cxn>
              <a:cxn ang="0">
                <a:pos x="1211" y="665"/>
              </a:cxn>
              <a:cxn ang="0">
                <a:pos x="1154" y="731"/>
              </a:cxn>
              <a:cxn ang="0">
                <a:pos x="1074" y="807"/>
              </a:cxn>
              <a:cxn ang="0">
                <a:pos x="1056" y="816"/>
              </a:cxn>
              <a:cxn ang="0">
                <a:pos x="1059" y="807"/>
              </a:cxn>
              <a:cxn ang="0">
                <a:pos x="1062" y="798"/>
              </a:cxn>
              <a:cxn ang="0">
                <a:pos x="1070" y="780"/>
              </a:cxn>
              <a:cxn ang="0">
                <a:pos x="1077" y="762"/>
              </a:cxn>
              <a:cxn ang="0">
                <a:pos x="1082" y="752"/>
              </a:cxn>
              <a:cxn ang="0">
                <a:pos x="1085" y="742"/>
              </a:cxn>
              <a:cxn ang="0">
                <a:pos x="1090" y="726"/>
              </a:cxn>
              <a:cxn ang="0">
                <a:pos x="1096" y="710"/>
              </a:cxn>
              <a:cxn ang="0">
                <a:pos x="1101" y="694"/>
              </a:cxn>
              <a:cxn ang="0">
                <a:pos x="1105" y="677"/>
              </a:cxn>
              <a:cxn ang="0">
                <a:pos x="1102" y="674"/>
              </a:cxn>
              <a:cxn ang="0">
                <a:pos x="1030" y="715"/>
              </a:cxn>
              <a:cxn ang="0">
                <a:pos x="930" y="765"/>
              </a:cxn>
              <a:cxn ang="0">
                <a:pos x="811" y="808"/>
              </a:cxn>
              <a:cxn ang="0">
                <a:pos x="782" y="818"/>
              </a:cxn>
              <a:cxn ang="0">
                <a:pos x="619" y="853"/>
              </a:cxn>
              <a:cxn ang="0">
                <a:pos x="458" y="871"/>
              </a:cxn>
              <a:cxn ang="0">
                <a:pos x="261" y="880"/>
              </a:cxn>
              <a:cxn ang="0">
                <a:pos x="0" y="870"/>
              </a:cxn>
              <a:cxn ang="0">
                <a:pos x="0" y="8"/>
              </a:cxn>
              <a:cxn ang="0">
                <a:pos x="6" y="2"/>
              </a:cxn>
              <a:cxn ang="0">
                <a:pos x="171" y="2"/>
              </a:cxn>
              <a:cxn ang="0">
                <a:pos x="172" y="0"/>
              </a:cxn>
              <a:cxn ang="0">
                <a:pos x="360" y="8"/>
              </a:cxn>
              <a:cxn ang="0">
                <a:pos x="546" y="25"/>
              </a:cxn>
            </a:cxnLst>
            <a:rect l="0" t="0" r="r" b="b"/>
            <a:pathLst>
              <a:path w="1346" h="880">
                <a:moveTo>
                  <a:pt x="546" y="25"/>
                </a:moveTo>
                <a:lnTo>
                  <a:pt x="682" y="48"/>
                </a:lnTo>
                <a:lnTo>
                  <a:pt x="783" y="74"/>
                </a:lnTo>
                <a:lnTo>
                  <a:pt x="876" y="105"/>
                </a:lnTo>
                <a:lnTo>
                  <a:pt x="975" y="148"/>
                </a:lnTo>
                <a:lnTo>
                  <a:pt x="1050" y="189"/>
                </a:lnTo>
                <a:lnTo>
                  <a:pt x="1101" y="223"/>
                </a:lnTo>
                <a:lnTo>
                  <a:pt x="1104" y="222"/>
                </a:lnTo>
                <a:lnTo>
                  <a:pt x="1107" y="220"/>
                </a:lnTo>
                <a:lnTo>
                  <a:pt x="1108" y="218"/>
                </a:lnTo>
                <a:lnTo>
                  <a:pt x="1109" y="214"/>
                </a:lnTo>
                <a:lnTo>
                  <a:pt x="1096" y="153"/>
                </a:lnTo>
                <a:lnTo>
                  <a:pt x="1070" y="65"/>
                </a:lnTo>
                <a:lnTo>
                  <a:pt x="1084" y="73"/>
                </a:lnTo>
                <a:lnTo>
                  <a:pt x="1146" y="134"/>
                </a:lnTo>
                <a:lnTo>
                  <a:pt x="1201" y="196"/>
                </a:lnTo>
                <a:lnTo>
                  <a:pt x="1257" y="274"/>
                </a:lnTo>
                <a:lnTo>
                  <a:pt x="1310" y="365"/>
                </a:lnTo>
                <a:lnTo>
                  <a:pt x="1346" y="441"/>
                </a:lnTo>
                <a:lnTo>
                  <a:pt x="1343" y="454"/>
                </a:lnTo>
                <a:lnTo>
                  <a:pt x="1287" y="556"/>
                </a:lnTo>
                <a:lnTo>
                  <a:pt x="1211" y="665"/>
                </a:lnTo>
                <a:lnTo>
                  <a:pt x="1154" y="731"/>
                </a:lnTo>
                <a:lnTo>
                  <a:pt x="1074" y="807"/>
                </a:lnTo>
                <a:lnTo>
                  <a:pt x="1056" y="816"/>
                </a:lnTo>
                <a:lnTo>
                  <a:pt x="1059" y="807"/>
                </a:lnTo>
                <a:lnTo>
                  <a:pt x="1062" y="798"/>
                </a:lnTo>
                <a:lnTo>
                  <a:pt x="1070" y="780"/>
                </a:lnTo>
                <a:lnTo>
                  <a:pt x="1077" y="762"/>
                </a:lnTo>
                <a:lnTo>
                  <a:pt x="1082" y="752"/>
                </a:lnTo>
                <a:lnTo>
                  <a:pt x="1085" y="742"/>
                </a:lnTo>
                <a:lnTo>
                  <a:pt x="1090" y="726"/>
                </a:lnTo>
                <a:lnTo>
                  <a:pt x="1096" y="710"/>
                </a:lnTo>
                <a:lnTo>
                  <a:pt x="1101" y="694"/>
                </a:lnTo>
                <a:lnTo>
                  <a:pt x="1105" y="677"/>
                </a:lnTo>
                <a:lnTo>
                  <a:pt x="1102" y="674"/>
                </a:lnTo>
                <a:lnTo>
                  <a:pt x="1030" y="715"/>
                </a:lnTo>
                <a:lnTo>
                  <a:pt x="930" y="765"/>
                </a:lnTo>
                <a:lnTo>
                  <a:pt x="811" y="808"/>
                </a:lnTo>
                <a:lnTo>
                  <a:pt x="782" y="818"/>
                </a:lnTo>
                <a:lnTo>
                  <a:pt x="619" y="853"/>
                </a:lnTo>
                <a:lnTo>
                  <a:pt x="458" y="871"/>
                </a:lnTo>
                <a:lnTo>
                  <a:pt x="261" y="880"/>
                </a:lnTo>
                <a:lnTo>
                  <a:pt x="0" y="870"/>
                </a:lnTo>
                <a:lnTo>
                  <a:pt x="0" y="8"/>
                </a:lnTo>
                <a:lnTo>
                  <a:pt x="6" y="2"/>
                </a:lnTo>
                <a:lnTo>
                  <a:pt x="171" y="2"/>
                </a:lnTo>
                <a:lnTo>
                  <a:pt x="172" y="0"/>
                </a:lnTo>
                <a:lnTo>
                  <a:pt x="360" y="8"/>
                </a:lnTo>
                <a:lnTo>
                  <a:pt x="546" y="25"/>
                </a:lnTo>
                <a:close/>
              </a:path>
            </a:pathLst>
          </a:custGeom>
          <a:gradFill rotWithShape="0">
            <a:gsLst>
              <a:gs pos="0">
                <a:schemeClr val="folHlink"/>
              </a:gs>
              <a:gs pos="100000">
                <a:schemeClr val="folHlink">
                  <a:gamma/>
                  <a:shade val="46275"/>
                  <a:invGamma/>
                </a:schemeClr>
              </a:gs>
            </a:gsLst>
            <a:lin ang="0" scaled="1"/>
          </a:gradFill>
          <a:ln w="9525">
            <a:noFill/>
            <a:round/>
            <a:headEnd/>
            <a:tailEnd/>
          </a:ln>
        </p:spPr>
        <p:txBody>
          <a:bodyPr/>
          <a:lstStyle/>
          <a:p>
            <a:pPr>
              <a:defRPr/>
            </a:pPr>
            <a:endParaRPr lang="en-US">
              <a:latin typeface="Arial" panose="020B0604020202020204" pitchFamily="34" charset="0"/>
              <a:cs typeface="Arial" panose="020B0604020202020204" pitchFamily="34" charset="0"/>
            </a:endParaRPr>
          </a:p>
        </p:txBody>
      </p:sp>
      <p:sp>
        <p:nvSpPr>
          <p:cNvPr id="171014" name="Rectangle 6"/>
          <p:cNvSpPr>
            <a:spLocks noChangeArrowheads="1"/>
          </p:cNvSpPr>
          <p:nvPr/>
        </p:nvSpPr>
        <p:spPr bwMode="auto">
          <a:xfrm>
            <a:off x="3222625" y="2090738"/>
            <a:ext cx="2417329"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2800" b="1">
                <a:solidFill>
                  <a:schemeClr val="bg1"/>
                </a:solidFill>
                <a:latin typeface="Arial" panose="020B0604020202020204" pitchFamily="34" charset="0"/>
                <a:cs typeface="Arial" panose="020B0604020202020204" pitchFamily="34" charset="0"/>
              </a:rPr>
              <a:t>TRANSICION</a:t>
            </a:r>
          </a:p>
        </p:txBody>
      </p:sp>
      <p:sp>
        <p:nvSpPr>
          <p:cNvPr id="171015" name="Rectangle 7"/>
          <p:cNvSpPr>
            <a:spLocks noChangeArrowheads="1"/>
          </p:cNvSpPr>
          <p:nvPr/>
        </p:nvSpPr>
        <p:spPr bwMode="auto">
          <a:xfrm>
            <a:off x="508273" y="1659492"/>
            <a:ext cx="2218557" cy="1382430"/>
          </a:xfrm>
          <a:prstGeom prst="rect">
            <a:avLst/>
          </a:prstGeom>
          <a:noFill/>
          <a:ln w="12700">
            <a:noFill/>
            <a:miter lim="800000"/>
            <a:headEnd/>
            <a:tailEnd/>
          </a:ln>
          <a:effectLst/>
        </p:spPr>
        <p:txBody>
          <a:bodyPr wrap="none" lIns="90488" tIns="44450" rIns="90488" bIns="44450">
            <a:spAutoFit/>
          </a:bodyPr>
          <a:lstStyle/>
          <a:p>
            <a:pPr algn="ctr" defTabSz="762000">
              <a:defRPr/>
            </a:pPr>
            <a:r>
              <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rPr>
              <a:t>SITUACION</a:t>
            </a:r>
          </a:p>
          <a:p>
            <a:pPr algn="ctr" defTabSz="762000">
              <a:defRPr/>
            </a:pPr>
            <a:endPar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defTabSz="762000">
              <a:defRPr/>
            </a:pPr>
            <a:r>
              <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rPr>
              <a:t>“ X “</a:t>
            </a:r>
          </a:p>
        </p:txBody>
      </p:sp>
      <p:sp>
        <p:nvSpPr>
          <p:cNvPr id="171016" name="Rectangle 8"/>
          <p:cNvSpPr>
            <a:spLocks noChangeArrowheads="1"/>
          </p:cNvSpPr>
          <p:nvPr/>
        </p:nvSpPr>
        <p:spPr bwMode="auto">
          <a:xfrm>
            <a:off x="6444208" y="1686530"/>
            <a:ext cx="2218557" cy="1382430"/>
          </a:xfrm>
          <a:prstGeom prst="rect">
            <a:avLst/>
          </a:prstGeom>
          <a:noFill/>
          <a:ln w="12700">
            <a:noFill/>
            <a:miter lim="800000"/>
            <a:headEnd/>
            <a:tailEnd/>
          </a:ln>
          <a:effectLst/>
        </p:spPr>
        <p:txBody>
          <a:bodyPr wrap="none" lIns="90488" tIns="44450" rIns="90488" bIns="44450">
            <a:spAutoFit/>
          </a:bodyPr>
          <a:lstStyle/>
          <a:p>
            <a:pPr algn="ctr" defTabSz="762000">
              <a:defRPr/>
            </a:pPr>
            <a:r>
              <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rPr>
              <a:t>SITUACION</a:t>
            </a:r>
          </a:p>
          <a:p>
            <a:pPr algn="ctr" defTabSz="762000">
              <a:defRPr/>
            </a:pPr>
            <a:endPar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defTabSz="762000">
              <a:defRPr/>
            </a:pPr>
            <a:r>
              <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rPr>
              <a:t>“ Y “</a:t>
            </a:r>
          </a:p>
        </p:txBody>
      </p:sp>
      <p:grpSp>
        <p:nvGrpSpPr>
          <p:cNvPr id="12297" name="Group 9"/>
          <p:cNvGrpSpPr>
            <a:grpSpLocks/>
          </p:cNvGrpSpPr>
          <p:nvPr/>
        </p:nvGrpSpPr>
        <p:grpSpPr bwMode="auto">
          <a:xfrm>
            <a:off x="2667000" y="1484313"/>
            <a:ext cx="3817938" cy="1743075"/>
            <a:chOff x="1424" y="3408"/>
            <a:chExt cx="1649" cy="1296"/>
          </a:xfrm>
        </p:grpSpPr>
        <p:sp>
          <p:nvSpPr>
            <p:cNvPr id="12300" name="Line 10"/>
            <p:cNvSpPr>
              <a:spLocks noChangeShapeType="1"/>
            </p:cNvSpPr>
            <p:nvPr/>
          </p:nvSpPr>
          <p:spPr bwMode="auto">
            <a:xfrm>
              <a:off x="1424" y="3408"/>
              <a:ext cx="1" cy="1296"/>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s-MX">
                <a:latin typeface="Arial" panose="020B0604020202020204" pitchFamily="34" charset="0"/>
                <a:cs typeface="Arial" panose="020B0604020202020204" pitchFamily="34" charset="0"/>
              </a:endParaRPr>
            </a:p>
          </p:txBody>
        </p:sp>
        <p:sp>
          <p:nvSpPr>
            <p:cNvPr id="12301" name="Line 11"/>
            <p:cNvSpPr>
              <a:spLocks noChangeShapeType="1"/>
            </p:cNvSpPr>
            <p:nvPr/>
          </p:nvSpPr>
          <p:spPr bwMode="auto">
            <a:xfrm>
              <a:off x="3072" y="3408"/>
              <a:ext cx="1" cy="1296"/>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s-MX">
                <a:latin typeface="Arial" panose="020B0604020202020204" pitchFamily="34" charset="0"/>
                <a:cs typeface="Arial" panose="020B0604020202020204" pitchFamily="34" charset="0"/>
              </a:endParaRPr>
            </a:p>
          </p:txBody>
        </p:sp>
      </p:grpSp>
      <p:sp>
        <p:nvSpPr>
          <p:cNvPr id="171020" name="Rectangle 12"/>
          <p:cNvSpPr>
            <a:spLocks noChangeArrowheads="1"/>
          </p:cNvSpPr>
          <p:nvPr/>
        </p:nvSpPr>
        <p:spPr bwMode="auto">
          <a:xfrm>
            <a:off x="107950" y="4581128"/>
            <a:ext cx="91440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80000"/>
              </a:lnSpc>
            </a:pPr>
            <a:r>
              <a:rPr lang="es-ES_tradnl" altLang="es-MX" sz="3600" b="1">
                <a:solidFill>
                  <a:srgbClr val="660066"/>
                </a:solidFill>
                <a:latin typeface="Arial" panose="020B0604020202020204" pitchFamily="34" charset="0"/>
                <a:cs typeface="Arial" panose="020B0604020202020204" pitchFamily="34" charset="0"/>
              </a:rPr>
              <a:t>¿ Porque la gente se resiste al  cambio ?</a:t>
            </a:r>
          </a:p>
        </p:txBody>
      </p:sp>
      <p:sp>
        <p:nvSpPr>
          <p:cNvPr id="171021" name="Rectangle 13"/>
          <p:cNvSpPr>
            <a:spLocks noChangeArrowheads="1"/>
          </p:cNvSpPr>
          <p:nvPr/>
        </p:nvSpPr>
        <p:spPr bwMode="auto">
          <a:xfrm>
            <a:off x="329907" y="5085184"/>
            <a:ext cx="8501303" cy="705321"/>
          </a:xfrm>
          <a:prstGeom prst="rect">
            <a:avLst/>
          </a:prstGeom>
          <a:noFill/>
          <a:ln w="12700">
            <a:noFill/>
            <a:miter lim="800000"/>
            <a:headEnd/>
            <a:tailEnd/>
          </a:ln>
          <a:effectLst>
            <a:outerShdw dist="35921" dir="2700000" algn="ctr" rotWithShape="0">
              <a:srgbClr val="000066"/>
            </a:outerShdw>
          </a:effectLst>
        </p:spPr>
        <p:txBody>
          <a:bodyPr wrap="none" lIns="90488" tIns="44450" rIns="90488" bIns="44450">
            <a:spAutoFit/>
          </a:bodyPr>
          <a:lstStyle/>
          <a:p>
            <a:pPr algn="ctr" defTabSz="762000">
              <a:defRPr/>
            </a:pPr>
            <a:r>
              <a:rPr lang="es-ES_tradnl" sz="4000" b="1" dirty="0">
                <a:solidFill>
                  <a:srgbClr val="A50021"/>
                </a:solidFill>
                <a:latin typeface="Arial" panose="020B0604020202020204" pitchFamily="34" charset="0"/>
                <a:cs typeface="Arial" panose="020B0604020202020204" pitchFamily="34" charset="0"/>
              </a:rPr>
              <a:t>“ ME GUSTA LO QUE CONOZCO “</a:t>
            </a:r>
          </a:p>
        </p:txBody>
      </p:sp>
    </p:spTree>
    <p:extLst>
      <p:ext uri="{BB962C8B-B14F-4D97-AF65-F5344CB8AC3E}">
        <p14:creationId xmlns:p14="http://schemas.microsoft.com/office/powerpoint/2010/main" val="162124953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1015"/>
                                        </p:tgtEl>
                                        <p:attrNameLst>
                                          <p:attrName>style.visibility</p:attrName>
                                        </p:attrNameLst>
                                      </p:cBhvr>
                                      <p:to>
                                        <p:strVal val="visible"/>
                                      </p:to>
                                    </p:set>
                                    <p:anim calcmode="lin" valueType="num">
                                      <p:cBhvr additive="base">
                                        <p:cTn id="7" dur="500" fill="hold"/>
                                        <p:tgtEl>
                                          <p:spTgt spid="171015"/>
                                        </p:tgtEl>
                                        <p:attrNameLst>
                                          <p:attrName>ppt_x</p:attrName>
                                        </p:attrNameLst>
                                      </p:cBhvr>
                                      <p:tavLst>
                                        <p:tav tm="0">
                                          <p:val>
                                            <p:strVal val="0-#ppt_w/2"/>
                                          </p:val>
                                        </p:tav>
                                        <p:tav tm="100000">
                                          <p:val>
                                            <p:strVal val="#ppt_x"/>
                                          </p:val>
                                        </p:tav>
                                      </p:tavLst>
                                    </p:anim>
                                    <p:anim calcmode="lin" valueType="num">
                                      <p:cBhvr additive="base">
                                        <p:cTn id="8" dur="500" fill="hold"/>
                                        <p:tgtEl>
                                          <p:spTgt spid="1710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1014"/>
                                        </p:tgtEl>
                                        <p:attrNameLst>
                                          <p:attrName>style.visibility</p:attrName>
                                        </p:attrNameLst>
                                      </p:cBhvr>
                                      <p:to>
                                        <p:strVal val="visible"/>
                                      </p:to>
                                    </p:set>
                                    <p:anim calcmode="lin" valueType="num">
                                      <p:cBhvr additive="base">
                                        <p:cTn id="13" dur="500" fill="hold"/>
                                        <p:tgtEl>
                                          <p:spTgt spid="171014"/>
                                        </p:tgtEl>
                                        <p:attrNameLst>
                                          <p:attrName>ppt_x</p:attrName>
                                        </p:attrNameLst>
                                      </p:cBhvr>
                                      <p:tavLst>
                                        <p:tav tm="0">
                                          <p:val>
                                            <p:strVal val="0-#ppt_w/2"/>
                                          </p:val>
                                        </p:tav>
                                        <p:tav tm="100000">
                                          <p:val>
                                            <p:strVal val="#ppt_x"/>
                                          </p:val>
                                        </p:tav>
                                      </p:tavLst>
                                    </p:anim>
                                    <p:anim calcmode="lin" valueType="num">
                                      <p:cBhvr additive="base">
                                        <p:cTn id="14" dur="500" fill="hold"/>
                                        <p:tgtEl>
                                          <p:spTgt spid="1710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1016"/>
                                        </p:tgtEl>
                                        <p:attrNameLst>
                                          <p:attrName>style.visibility</p:attrName>
                                        </p:attrNameLst>
                                      </p:cBhvr>
                                      <p:to>
                                        <p:strVal val="visible"/>
                                      </p:to>
                                    </p:set>
                                    <p:anim calcmode="lin" valueType="num">
                                      <p:cBhvr additive="base">
                                        <p:cTn id="19" dur="500" fill="hold"/>
                                        <p:tgtEl>
                                          <p:spTgt spid="171016"/>
                                        </p:tgtEl>
                                        <p:attrNameLst>
                                          <p:attrName>ppt_x</p:attrName>
                                        </p:attrNameLst>
                                      </p:cBhvr>
                                      <p:tavLst>
                                        <p:tav tm="0">
                                          <p:val>
                                            <p:strVal val="0-#ppt_w/2"/>
                                          </p:val>
                                        </p:tav>
                                        <p:tav tm="100000">
                                          <p:val>
                                            <p:strVal val="#ppt_x"/>
                                          </p:val>
                                        </p:tav>
                                      </p:tavLst>
                                    </p:anim>
                                    <p:anim calcmode="lin" valueType="num">
                                      <p:cBhvr additive="base">
                                        <p:cTn id="20" dur="500" fill="hold"/>
                                        <p:tgtEl>
                                          <p:spTgt spid="17101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1010"/>
                                        </p:tgtEl>
                                        <p:attrNameLst>
                                          <p:attrName>style.visibility</p:attrName>
                                        </p:attrNameLst>
                                      </p:cBhvr>
                                      <p:to>
                                        <p:strVal val="visible"/>
                                      </p:to>
                                    </p:set>
                                    <p:anim calcmode="lin" valueType="num">
                                      <p:cBhvr additive="base">
                                        <p:cTn id="25" dur="500" fill="hold"/>
                                        <p:tgtEl>
                                          <p:spTgt spid="171010"/>
                                        </p:tgtEl>
                                        <p:attrNameLst>
                                          <p:attrName>ppt_x</p:attrName>
                                        </p:attrNameLst>
                                      </p:cBhvr>
                                      <p:tavLst>
                                        <p:tav tm="0">
                                          <p:val>
                                            <p:strVal val="0-#ppt_w/2"/>
                                          </p:val>
                                        </p:tav>
                                        <p:tav tm="100000">
                                          <p:val>
                                            <p:strVal val="#ppt_x"/>
                                          </p:val>
                                        </p:tav>
                                      </p:tavLst>
                                    </p:anim>
                                    <p:anim calcmode="lin" valueType="num">
                                      <p:cBhvr additive="base">
                                        <p:cTn id="26" dur="500" fill="hold"/>
                                        <p:tgtEl>
                                          <p:spTgt spid="1710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1020"/>
                                        </p:tgtEl>
                                        <p:attrNameLst>
                                          <p:attrName>style.visibility</p:attrName>
                                        </p:attrNameLst>
                                      </p:cBhvr>
                                      <p:to>
                                        <p:strVal val="visible"/>
                                      </p:to>
                                    </p:set>
                                    <p:anim calcmode="lin" valueType="num">
                                      <p:cBhvr additive="base">
                                        <p:cTn id="31" dur="500" fill="hold"/>
                                        <p:tgtEl>
                                          <p:spTgt spid="171020"/>
                                        </p:tgtEl>
                                        <p:attrNameLst>
                                          <p:attrName>ppt_x</p:attrName>
                                        </p:attrNameLst>
                                      </p:cBhvr>
                                      <p:tavLst>
                                        <p:tav tm="0">
                                          <p:val>
                                            <p:strVal val="0-#ppt_w/2"/>
                                          </p:val>
                                        </p:tav>
                                        <p:tav tm="100000">
                                          <p:val>
                                            <p:strVal val="#ppt_x"/>
                                          </p:val>
                                        </p:tav>
                                      </p:tavLst>
                                    </p:anim>
                                    <p:anim calcmode="lin" valueType="num">
                                      <p:cBhvr additive="base">
                                        <p:cTn id="32" dur="500" fill="hold"/>
                                        <p:tgtEl>
                                          <p:spTgt spid="17102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1021"/>
                                        </p:tgtEl>
                                        <p:attrNameLst>
                                          <p:attrName>style.visibility</p:attrName>
                                        </p:attrNameLst>
                                      </p:cBhvr>
                                      <p:to>
                                        <p:strVal val="visible"/>
                                      </p:to>
                                    </p:set>
                                    <p:anim calcmode="lin" valueType="num">
                                      <p:cBhvr additive="base">
                                        <p:cTn id="37" dur="500" fill="hold"/>
                                        <p:tgtEl>
                                          <p:spTgt spid="171021"/>
                                        </p:tgtEl>
                                        <p:attrNameLst>
                                          <p:attrName>ppt_x</p:attrName>
                                        </p:attrNameLst>
                                      </p:cBhvr>
                                      <p:tavLst>
                                        <p:tav tm="0">
                                          <p:val>
                                            <p:strVal val="0-#ppt_w/2"/>
                                          </p:val>
                                        </p:tav>
                                        <p:tav tm="100000">
                                          <p:val>
                                            <p:strVal val="#ppt_x"/>
                                          </p:val>
                                        </p:tav>
                                      </p:tavLst>
                                    </p:anim>
                                    <p:anim calcmode="lin" valueType="num">
                                      <p:cBhvr additive="base">
                                        <p:cTn id="38" dur="500" fill="hold"/>
                                        <p:tgtEl>
                                          <p:spTgt spid="1710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autoUpdateAnimBg="0"/>
      <p:bldP spid="171014" grpId="0" autoUpdateAnimBg="0"/>
      <p:bldP spid="171015" grpId="0" autoUpdateAnimBg="0"/>
      <p:bldP spid="171016" grpId="0" autoUpdateAnimBg="0"/>
      <p:bldP spid="171020" grpId="0" autoUpdateAnimBg="0"/>
      <p:bldP spid="171021"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9" name="Text Box 3"/>
          <p:cNvSpPr txBox="1">
            <a:spLocks noChangeArrowheads="1"/>
          </p:cNvSpPr>
          <p:nvPr/>
        </p:nvSpPr>
        <p:spPr bwMode="auto">
          <a:xfrm>
            <a:off x="3635896" y="1648422"/>
            <a:ext cx="5292725" cy="4228850"/>
          </a:xfrm>
          <a:prstGeom prst="rect">
            <a:avLst/>
          </a:prstGeom>
          <a:noFill/>
          <a:ln w="76200" algn="ctr">
            <a:noFill/>
            <a:miter lim="800000"/>
            <a:headEnd/>
            <a:tailEnd/>
          </a:ln>
        </p:spPr>
        <p:txBody>
          <a:bodyPr>
            <a:spAutoFit/>
          </a:bodyPr>
          <a:lstStyle/>
          <a:p>
            <a:pPr algn="just">
              <a:lnSpc>
                <a:spcPct val="110000"/>
              </a:lnSpc>
              <a:buClr>
                <a:srgbClr val="990033"/>
              </a:buClr>
              <a:buFont typeface="Wingdings" pitchFamily="2" charset="2"/>
              <a:buChar char="q"/>
            </a:pPr>
            <a:r>
              <a:rPr lang="es-MX" sz="2600" dirty="0"/>
              <a:t> </a:t>
            </a:r>
            <a:r>
              <a:rPr lang="es-MX" sz="2800" b="1" dirty="0">
                <a:solidFill>
                  <a:srgbClr val="660066"/>
                </a:solidFill>
                <a:latin typeface="Calibri" pitchFamily="34" charset="0"/>
                <a:ea typeface="Calibri" pitchFamily="34" charset="0"/>
                <a:cs typeface="Calibri" pitchFamily="34" charset="0"/>
              </a:rPr>
              <a:t>Presenta los sub-temas en una secuencia lógica y ordenada.</a:t>
            </a:r>
          </a:p>
          <a:p>
            <a:pPr algn="just">
              <a:lnSpc>
                <a:spcPct val="40000"/>
              </a:lnSpc>
              <a:buClr>
                <a:srgbClr val="990033"/>
              </a:buClr>
              <a:buFont typeface="Wingdings" pitchFamily="2" charset="2"/>
              <a:buNone/>
            </a:pPr>
            <a:endParaRPr lang="es-MX" sz="2800" b="1" dirty="0">
              <a:solidFill>
                <a:srgbClr val="660066"/>
              </a:solidFill>
              <a:latin typeface="Calibri" pitchFamily="34" charset="0"/>
              <a:ea typeface="Calibri" pitchFamily="34" charset="0"/>
              <a:cs typeface="Calibri" pitchFamily="34" charset="0"/>
            </a:endParaRPr>
          </a:p>
          <a:p>
            <a:pPr algn="just">
              <a:lnSpc>
                <a:spcPct val="110000"/>
              </a:lnSpc>
              <a:buClr>
                <a:srgbClr val="990033"/>
              </a:buClr>
              <a:buFont typeface="Wingdings" pitchFamily="2" charset="2"/>
              <a:buChar char="q"/>
            </a:pPr>
            <a:r>
              <a:rPr lang="es-MX" sz="2800" b="1" dirty="0">
                <a:solidFill>
                  <a:srgbClr val="660066"/>
                </a:solidFill>
                <a:latin typeface="Calibri" pitchFamily="34" charset="0"/>
                <a:ea typeface="Calibri" pitchFamily="34" charset="0"/>
                <a:cs typeface="Calibri" pitchFamily="34" charset="0"/>
              </a:rPr>
              <a:t> </a:t>
            </a:r>
            <a:r>
              <a:rPr lang="es-MX" sz="2800" b="1" dirty="0" smtClean="0">
                <a:solidFill>
                  <a:srgbClr val="660066"/>
                </a:solidFill>
                <a:latin typeface="Calibri" pitchFamily="34" charset="0"/>
                <a:ea typeface="Calibri" pitchFamily="34" charset="0"/>
                <a:cs typeface="Calibri" pitchFamily="34" charset="0"/>
              </a:rPr>
              <a:t>Busca convencer con evidencia e información.</a:t>
            </a:r>
            <a:endParaRPr lang="es-MX" sz="2800" b="1" dirty="0">
              <a:solidFill>
                <a:srgbClr val="660066"/>
              </a:solidFill>
              <a:latin typeface="Calibri" pitchFamily="34" charset="0"/>
              <a:ea typeface="Calibri" pitchFamily="34" charset="0"/>
              <a:cs typeface="Calibri" pitchFamily="34" charset="0"/>
            </a:endParaRPr>
          </a:p>
          <a:p>
            <a:pPr algn="just">
              <a:lnSpc>
                <a:spcPct val="110000"/>
              </a:lnSpc>
              <a:buClr>
                <a:srgbClr val="990033"/>
              </a:buClr>
              <a:buFont typeface="Wingdings" pitchFamily="2" charset="2"/>
              <a:buChar char="q"/>
            </a:pPr>
            <a:r>
              <a:rPr lang="es-MX" sz="2800" b="1" dirty="0">
                <a:solidFill>
                  <a:srgbClr val="660066"/>
                </a:solidFill>
                <a:latin typeface="Calibri" pitchFamily="34" charset="0"/>
                <a:ea typeface="Calibri" pitchFamily="34" charset="0"/>
                <a:cs typeface="Calibri" pitchFamily="34" charset="0"/>
              </a:rPr>
              <a:t> Maneja un lenguaje claro y </a:t>
            </a:r>
            <a:r>
              <a:rPr lang="es-MX" sz="2800" b="1" dirty="0" smtClean="0">
                <a:solidFill>
                  <a:srgbClr val="660066"/>
                </a:solidFill>
                <a:latin typeface="Calibri" pitchFamily="34" charset="0"/>
                <a:ea typeface="Calibri" pitchFamily="34" charset="0"/>
                <a:cs typeface="Calibri" pitchFamily="34" charset="0"/>
              </a:rPr>
              <a:t>preciso.</a:t>
            </a:r>
            <a:endParaRPr lang="es-MX" sz="2800" b="1" dirty="0">
              <a:solidFill>
                <a:srgbClr val="660066"/>
              </a:solidFill>
              <a:latin typeface="Calibri" pitchFamily="34" charset="0"/>
              <a:ea typeface="Calibri" pitchFamily="34" charset="0"/>
              <a:cs typeface="Calibri" pitchFamily="34" charset="0"/>
            </a:endParaRPr>
          </a:p>
          <a:p>
            <a:pPr algn="just">
              <a:lnSpc>
                <a:spcPct val="110000"/>
              </a:lnSpc>
              <a:buClr>
                <a:srgbClr val="990033"/>
              </a:buClr>
              <a:buFont typeface="Wingdings" pitchFamily="2" charset="2"/>
              <a:buChar char="q"/>
            </a:pPr>
            <a:r>
              <a:rPr lang="es-MX" sz="2800" b="1" dirty="0">
                <a:solidFill>
                  <a:srgbClr val="660066"/>
                </a:solidFill>
                <a:latin typeface="Calibri" pitchFamily="34" charset="0"/>
                <a:ea typeface="Calibri" pitchFamily="34" charset="0"/>
                <a:cs typeface="Calibri" pitchFamily="34" charset="0"/>
              </a:rPr>
              <a:t> Usa ejemplos </a:t>
            </a:r>
            <a:r>
              <a:rPr lang="es-MX" sz="2800" b="1" dirty="0" smtClean="0">
                <a:solidFill>
                  <a:srgbClr val="660066"/>
                </a:solidFill>
                <a:latin typeface="Calibri" pitchFamily="34" charset="0"/>
                <a:ea typeface="Calibri" pitchFamily="34" charset="0"/>
                <a:cs typeface="Calibri" pitchFamily="34" charset="0"/>
              </a:rPr>
              <a:t>aplicables.</a:t>
            </a:r>
            <a:endParaRPr lang="es-MX" sz="2800" b="1" dirty="0">
              <a:solidFill>
                <a:srgbClr val="660066"/>
              </a:solidFill>
              <a:latin typeface="Calibri" pitchFamily="34" charset="0"/>
              <a:ea typeface="Calibri" pitchFamily="34" charset="0"/>
              <a:cs typeface="Calibri" pitchFamily="34" charset="0"/>
            </a:endParaRPr>
          </a:p>
          <a:p>
            <a:pPr algn="just">
              <a:lnSpc>
                <a:spcPct val="40000"/>
              </a:lnSpc>
              <a:buClr>
                <a:srgbClr val="990033"/>
              </a:buClr>
              <a:buFont typeface="Wingdings" pitchFamily="2" charset="2"/>
              <a:buNone/>
            </a:pPr>
            <a:endParaRPr lang="es-MX" sz="2800" b="1" dirty="0">
              <a:solidFill>
                <a:srgbClr val="660066"/>
              </a:solidFill>
              <a:latin typeface="Calibri" pitchFamily="34" charset="0"/>
              <a:ea typeface="Calibri" pitchFamily="34" charset="0"/>
              <a:cs typeface="Calibri" pitchFamily="34" charset="0"/>
            </a:endParaRPr>
          </a:p>
          <a:p>
            <a:pPr algn="just">
              <a:lnSpc>
                <a:spcPct val="110000"/>
              </a:lnSpc>
              <a:buClr>
                <a:srgbClr val="990033"/>
              </a:buClr>
              <a:buFont typeface="Wingdings" pitchFamily="2" charset="2"/>
              <a:buChar char="q"/>
            </a:pPr>
            <a:r>
              <a:rPr lang="es-MX" sz="2800" b="1" dirty="0">
                <a:solidFill>
                  <a:srgbClr val="660066"/>
                </a:solidFill>
                <a:latin typeface="Calibri" pitchFamily="34" charset="0"/>
                <a:ea typeface="Calibri" pitchFamily="34" charset="0"/>
                <a:cs typeface="Calibri" pitchFamily="34" charset="0"/>
              </a:rPr>
              <a:t> Administra tu </a:t>
            </a:r>
            <a:r>
              <a:rPr lang="es-MX" sz="2800" b="1" dirty="0" smtClean="0">
                <a:solidFill>
                  <a:srgbClr val="660066"/>
                </a:solidFill>
                <a:latin typeface="Calibri" pitchFamily="34" charset="0"/>
                <a:ea typeface="Calibri" pitchFamily="34" charset="0"/>
                <a:cs typeface="Calibri" pitchFamily="34" charset="0"/>
              </a:rPr>
              <a:t>tiempo.</a:t>
            </a:r>
            <a:endParaRPr lang="es-MX" sz="2800" b="1" dirty="0">
              <a:solidFill>
                <a:srgbClr val="660066"/>
              </a:solidFill>
              <a:latin typeface="Calibri" pitchFamily="34" charset="0"/>
              <a:ea typeface="Calibri" pitchFamily="34" charset="0"/>
              <a:cs typeface="Calibri" pitchFamily="34" charset="0"/>
            </a:endParaRPr>
          </a:p>
        </p:txBody>
      </p:sp>
      <p:pic>
        <p:nvPicPr>
          <p:cNvPr id="46083" name="Picture 6" descr="pr77678"/>
          <p:cNvPicPr>
            <a:picLocks noChangeAspect="1" noChangeArrowheads="1"/>
          </p:cNvPicPr>
          <p:nvPr/>
        </p:nvPicPr>
        <p:blipFill>
          <a:blip r:embed="rId4" cstate="print"/>
          <a:srcRect/>
          <a:stretch>
            <a:fillRect/>
          </a:stretch>
        </p:blipFill>
        <p:spPr bwMode="auto">
          <a:xfrm>
            <a:off x="144463" y="2120878"/>
            <a:ext cx="3491433" cy="2900386"/>
          </a:xfrm>
          <a:prstGeom prst="rect">
            <a:avLst/>
          </a:prstGeom>
          <a:noFill/>
          <a:ln w="9525">
            <a:noFill/>
            <a:miter lim="800000"/>
            <a:headEnd/>
            <a:tailEnd/>
          </a:ln>
        </p:spPr>
      </p:pic>
      <p:sp>
        <p:nvSpPr>
          <p:cNvPr id="6" name="Rectangle 2"/>
          <p:cNvSpPr>
            <a:spLocks noChangeArrowheads="1"/>
          </p:cNvSpPr>
          <p:nvPr/>
        </p:nvSpPr>
        <p:spPr bwMode="auto">
          <a:xfrm>
            <a:off x="708992" y="358775"/>
            <a:ext cx="7391400" cy="83820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r>
              <a:rPr lang="es-MX" sz="5400" dirty="0">
                <a:solidFill>
                  <a:schemeClr val="bg1"/>
                </a:solidFill>
                <a:latin typeface="Calibri" pitchFamily="34" charset="0"/>
                <a:cs typeface="Calibri" pitchFamily="34" charset="0"/>
              </a:rPr>
              <a:t>Desarrollo del Tema</a:t>
            </a:r>
          </a:p>
        </p:txBody>
      </p:sp>
    </p:spTree>
    <p:custDataLst>
      <p:tags r:id="rId1"/>
    </p:custDataLst>
    <p:extLst>
      <p:ext uri="{BB962C8B-B14F-4D97-AF65-F5344CB8AC3E}">
        <p14:creationId xmlns:p14="http://schemas.microsoft.com/office/powerpoint/2010/main" val="270274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00419">
                                            <p:txEl>
                                              <p:pRg st="0" end="0"/>
                                            </p:txEl>
                                          </p:spTgt>
                                        </p:tgtEl>
                                        <p:attrNameLst>
                                          <p:attrName>style.visibility</p:attrName>
                                        </p:attrNameLst>
                                      </p:cBhvr>
                                      <p:to>
                                        <p:strVal val="visible"/>
                                      </p:to>
                                    </p:set>
                                    <p:anim calcmode="lin" valueType="num">
                                      <p:cBhvr>
                                        <p:cTn id="7" dur="500" fill="hold"/>
                                        <p:tgtEl>
                                          <p:spTgt spid="700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004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0041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00419">
                                            <p:txEl>
                                              <p:pRg st="2" end="2"/>
                                            </p:txEl>
                                          </p:spTgt>
                                        </p:tgtEl>
                                        <p:attrNameLst>
                                          <p:attrName>style.visibility</p:attrName>
                                        </p:attrNameLst>
                                      </p:cBhvr>
                                      <p:to>
                                        <p:strVal val="visible"/>
                                      </p:to>
                                    </p:set>
                                    <p:anim calcmode="lin" valueType="num">
                                      <p:cBhvr>
                                        <p:cTn id="14" dur="500" fill="hold"/>
                                        <p:tgtEl>
                                          <p:spTgt spid="700419">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700419">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70041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00419">
                                            <p:txEl>
                                              <p:pRg st="3" end="3"/>
                                            </p:txEl>
                                          </p:spTgt>
                                        </p:tgtEl>
                                        <p:attrNameLst>
                                          <p:attrName>style.visibility</p:attrName>
                                        </p:attrNameLst>
                                      </p:cBhvr>
                                      <p:to>
                                        <p:strVal val="visible"/>
                                      </p:to>
                                    </p:set>
                                    <p:anim calcmode="lin" valueType="num">
                                      <p:cBhvr>
                                        <p:cTn id="21" dur="500" fill="hold"/>
                                        <p:tgtEl>
                                          <p:spTgt spid="700419">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700419">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70041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700419">
                                            <p:txEl>
                                              <p:pRg st="4" end="4"/>
                                            </p:txEl>
                                          </p:spTgt>
                                        </p:tgtEl>
                                        <p:attrNameLst>
                                          <p:attrName>style.visibility</p:attrName>
                                        </p:attrNameLst>
                                      </p:cBhvr>
                                      <p:to>
                                        <p:strVal val="visible"/>
                                      </p:to>
                                    </p:set>
                                    <p:anim calcmode="lin" valueType="num">
                                      <p:cBhvr>
                                        <p:cTn id="28" dur="500" fill="hold"/>
                                        <p:tgtEl>
                                          <p:spTgt spid="700419">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700419">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70041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700419">
                                            <p:txEl>
                                              <p:pRg st="6" end="6"/>
                                            </p:txEl>
                                          </p:spTgt>
                                        </p:tgtEl>
                                        <p:attrNameLst>
                                          <p:attrName>style.visibility</p:attrName>
                                        </p:attrNameLst>
                                      </p:cBhvr>
                                      <p:to>
                                        <p:strVal val="visible"/>
                                      </p:to>
                                    </p:set>
                                    <p:anim calcmode="lin" valueType="num">
                                      <p:cBhvr>
                                        <p:cTn id="35" dur="500" fill="hold"/>
                                        <p:tgtEl>
                                          <p:spTgt spid="700419">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700419">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7004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749" name="Text Box 189"/>
          <p:cNvSpPr txBox="1">
            <a:spLocks noChangeArrowheads="1"/>
          </p:cNvSpPr>
          <p:nvPr/>
        </p:nvSpPr>
        <p:spPr bwMode="auto">
          <a:xfrm>
            <a:off x="215900" y="1629375"/>
            <a:ext cx="6084888" cy="4031873"/>
          </a:xfrm>
          <a:prstGeom prst="rect">
            <a:avLst/>
          </a:prstGeom>
          <a:noFill/>
          <a:ln w="9525">
            <a:noFill/>
            <a:miter lim="800000"/>
            <a:headEnd/>
            <a:tailEnd/>
          </a:ln>
        </p:spPr>
        <p:txBody>
          <a:bodyPr>
            <a:spAutoFit/>
          </a:bodyPr>
          <a:lstStyle/>
          <a:p>
            <a:pPr marL="579438" indent="-579438">
              <a:lnSpc>
                <a:spcPct val="80000"/>
              </a:lnSpc>
              <a:spcBef>
                <a:spcPct val="60000"/>
              </a:spcBef>
              <a:buFont typeface="Wingdings" pitchFamily="2" charset="2"/>
              <a:buChar char="Ø"/>
              <a:defRPr/>
            </a:pPr>
            <a:r>
              <a:rPr lang="es-MX" sz="3200" dirty="0" smtClean="0">
                <a:solidFill>
                  <a:srgbClr val="0000CC"/>
                </a:solidFill>
                <a:latin typeface="+mn-lt"/>
              </a:rPr>
              <a:t> </a:t>
            </a:r>
            <a:r>
              <a:rPr lang="es-MX" sz="3200" b="1" dirty="0">
                <a:solidFill>
                  <a:srgbClr val="002060"/>
                </a:solidFill>
                <a:latin typeface="Calibri" pitchFamily="34" charset="0"/>
                <a:cs typeface="Calibri" pitchFamily="34" charset="0"/>
              </a:rPr>
              <a:t>El momento del cierre.</a:t>
            </a:r>
          </a:p>
          <a:p>
            <a:pPr marL="579438" indent="-579438">
              <a:lnSpc>
                <a:spcPct val="80000"/>
              </a:lnSpc>
              <a:spcBef>
                <a:spcPct val="60000"/>
              </a:spcBef>
              <a:buFont typeface="Wingdings" pitchFamily="2" charset="2"/>
              <a:buChar char="Ø"/>
              <a:defRPr/>
            </a:pPr>
            <a:r>
              <a:rPr lang="es-MX" sz="3200" b="1" dirty="0" smtClean="0">
                <a:solidFill>
                  <a:srgbClr val="002060"/>
                </a:solidFill>
                <a:latin typeface="Calibri" pitchFamily="34" charset="0"/>
                <a:cs typeface="Calibri" pitchFamily="34" charset="0"/>
              </a:rPr>
              <a:t> </a:t>
            </a:r>
            <a:r>
              <a:rPr lang="es-MX" sz="3200" b="1" dirty="0">
                <a:solidFill>
                  <a:srgbClr val="002060"/>
                </a:solidFill>
                <a:latin typeface="Calibri" pitchFamily="34" charset="0"/>
                <a:cs typeface="Calibri" pitchFamily="34" charset="0"/>
              </a:rPr>
              <a:t>Debe realizarse con fuerza.</a:t>
            </a:r>
          </a:p>
          <a:p>
            <a:pPr marL="579438" indent="-579438">
              <a:lnSpc>
                <a:spcPct val="80000"/>
              </a:lnSpc>
              <a:spcBef>
                <a:spcPct val="60000"/>
              </a:spcBef>
              <a:buFont typeface="Wingdings" pitchFamily="2" charset="2"/>
              <a:buChar char="Ø"/>
              <a:defRPr/>
            </a:pPr>
            <a:r>
              <a:rPr lang="es-MX" sz="3200" b="1" dirty="0" smtClean="0">
                <a:solidFill>
                  <a:srgbClr val="002060"/>
                </a:solidFill>
                <a:latin typeface="Calibri" pitchFamily="34" charset="0"/>
                <a:cs typeface="Calibri" pitchFamily="34" charset="0"/>
              </a:rPr>
              <a:t> </a:t>
            </a:r>
            <a:r>
              <a:rPr lang="es-MX" sz="3200" b="1" dirty="0">
                <a:solidFill>
                  <a:srgbClr val="002060"/>
                </a:solidFill>
                <a:latin typeface="Calibri" pitchFamily="34" charset="0"/>
                <a:cs typeface="Calibri" pitchFamily="34" charset="0"/>
              </a:rPr>
              <a:t>Debe llevar a una conclusión final.</a:t>
            </a:r>
          </a:p>
          <a:p>
            <a:pPr marL="579438" indent="-579438">
              <a:lnSpc>
                <a:spcPct val="80000"/>
              </a:lnSpc>
              <a:spcBef>
                <a:spcPct val="60000"/>
              </a:spcBef>
              <a:buFont typeface="Wingdings" pitchFamily="2" charset="2"/>
              <a:buChar char="Ø"/>
              <a:defRPr/>
            </a:pPr>
            <a:r>
              <a:rPr lang="es-MX" sz="3200" b="1" dirty="0" smtClean="0">
                <a:solidFill>
                  <a:srgbClr val="002060"/>
                </a:solidFill>
                <a:latin typeface="Calibri" pitchFamily="34" charset="0"/>
                <a:cs typeface="Calibri" pitchFamily="34" charset="0"/>
              </a:rPr>
              <a:t>Debe </a:t>
            </a:r>
            <a:r>
              <a:rPr lang="es-MX" sz="3200" b="1" dirty="0">
                <a:solidFill>
                  <a:srgbClr val="002060"/>
                </a:solidFill>
                <a:latin typeface="Calibri" pitchFamily="34" charset="0"/>
                <a:cs typeface="Calibri" pitchFamily="34" charset="0"/>
              </a:rPr>
              <a:t>invitar a la acción o a la reflexión.</a:t>
            </a:r>
          </a:p>
          <a:p>
            <a:pPr marL="579438" indent="-579438">
              <a:lnSpc>
                <a:spcPct val="80000"/>
              </a:lnSpc>
              <a:spcBef>
                <a:spcPct val="60000"/>
              </a:spcBef>
              <a:buFont typeface="Wingdings" pitchFamily="2" charset="2"/>
              <a:buChar char="Ø"/>
              <a:defRPr/>
            </a:pPr>
            <a:r>
              <a:rPr lang="es-MX" sz="3200" b="1" dirty="0" smtClean="0">
                <a:solidFill>
                  <a:srgbClr val="002060"/>
                </a:solidFill>
                <a:latin typeface="Calibri" pitchFamily="34" charset="0"/>
                <a:cs typeface="Calibri" pitchFamily="34" charset="0"/>
              </a:rPr>
              <a:t> </a:t>
            </a:r>
            <a:r>
              <a:rPr lang="es-MX" sz="3200" b="1" dirty="0">
                <a:solidFill>
                  <a:srgbClr val="002060"/>
                </a:solidFill>
                <a:latin typeface="Calibri" pitchFamily="34" charset="0"/>
                <a:cs typeface="Calibri" pitchFamily="34" charset="0"/>
              </a:rPr>
              <a:t>No muy extensa.</a:t>
            </a:r>
          </a:p>
        </p:txBody>
      </p:sp>
      <p:sp>
        <p:nvSpPr>
          <p:cNvPr id="5" name="Rectangle 2"/>
          <p:cNvSpPr>
            <a:spLocks noChangeArrowheads="1"/>
          </p:cNvSpPr>
          <p:nvPr/>
        </p:nvSpPr>
        <p:spPr bwMode="auto">
          <a:xfrm>
            <a:off x="781000" y="-315416"/>
            <a:ext cx="7391400" cy="83820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endParaRPr lang="es-MX" sz="6600" dirty="0">
              <a:solidFill>
                <a:schemeClr val="bg1"/>
              </a:solidFill>
              <a:latin typeface="+mn-lt"/>
            </a:endParaRPr>
          </a:p>
          <a:p>
            <a:pPr marL="342900" indent="-342900" defTabSz="762000">
              <a:lnSpc>
                <a:spcPct val="50000"/>
              </a:lnSpc>
              <a:spcBef>
                <a:spcPct val="20000"/>
              </a:spcBef>
              <a:defRPr/>
            </a:pPr>
            <a:r>
              <a:rPr lang="es-MX" sz="6000" dirty="0">
                <a:solidFill>
                  <a:schemeClr val="bg1"/>
                </a:solidFill>
                <a:latin typeface="Calibri" pitchFamily="34" charset="0"/>
                <a:cs typeface="Calibri" pitchFamily="34" charset="0"/>
              </a:rPr>
              <a:t>Conclusión</a:t>
            </a:r>
          </a:p>
        </p:txBody>
      </p:sp>
      <p:pic>
        <p:nvPicPr>
          <p:cNvPr id="28674" name="Picture 2" descr="Al servicio de la comunidad: con esmero y pasió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927" y="2348880"/>
            <a:ext cx="2857500" cy="2096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19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06749">
                                            <p:txEl>
                                              <p:pRg st="0" end="0"/>
                                            </p:txEl>
                                          </p:spTgt>
                                        </p:tgtEl>
                                        <p:attrNameLst>
                                          <p:attrName>style.visibility</p:attrName>
                                        </p:attrNameLst>
                                      </p:cBhvr>
                                      <p:to>
                                        <p:strVal val="visible"/>
                                      </p:to>
                                    </p:set>
                                    <p:anim calcmode="lin" valueType="num">
                                      <p:cBhvr>
                                        <p:cTn id="7" dur="500" fill="hold"/>
                                        <p:tgtEl>
                                          <p:spTgt spid="70674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0674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706749">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70674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6749">
                                            <p:txEl>
                                              <p:pRg st="1" end="1"/>
                                            </p:txEl>
                                          </p:spTgt>
                                        </p:tgtEl>
                                        <p:attrNameLst>
                                          <p:attrName>style.visibility</p:attrName>
                                        </p:attrNameLst>
                                      </p:cBhvr>
                                      <p:to>
                                        <p:strVal val="visible"/>
                                      </p:to>
                                    </p:set>
                                    <p:anim calcmode="lin" valueType="num">
                                      <p:cBhvr>
                                        <p:cTn id="15" dur="500" fill="hold"/>
                                        <p:tgtEl>
                                          <p:spTgt spid="70674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706749">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706749">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706749">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706749">
                                            <p:txEl>
                                              <p:pRg st="2" end="2"/>
                                            </p:txEl>
                                          </p:spTgt>
                                        </p:tgtEl>
                                        <p:attrNameLst>
                                          <p:attrName>style.visibility</p:attrName>
                                        </p:attrNameLst>
                                      </p:cBhvr>
                                      <p:to>
                                        <p:strVal val="visible"/>
                                      </p:to>
                                    </p:set>
                                    <p:anim calcmode="lin" valueType="num">
                                      <p:cBhvr>
                                        <p:cTn id="23" dur="500" fill="hold"/>
                                        <p:tgtEl>
                                          <p:spTgt spid="70674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06749">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706749">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706749">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706749">
                                            <p:txEl>
                                              <p:pRg st="3" end="3"/>
                                            </p:txEl>
                                          </p:spTgt>
                                        </p:tgtEl>
                                        <p:attrNameLst>
                                          <p:attrName>style.visibility</p:attrName>
                                        </p:attrNameLst>
                                      </p:cBhvr>
                                      <p:to>
                                        <p:strVal val="visible"/>
                                      </p:to>
                                    </p:set>
                                    <p:anim calcmode="lin" valueType="num">
                                      <p:cBhvr>
                                        <p:cTn id="31" dur="500" fill="hold"/>
                                        <p:tgtEl>
                                          <p:spTgt spid="70674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706749">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706749">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706749">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706749">
                                            <p:txEl>
                                              <p:pRg st="4" end="4"/>
                                            </p:txEl>
                                          </p:spTgt>
                                        </p:tgtEl>
                                        <p:attrNameLst>
                                          <p:attrName>style.visibility</p:attrName>
                                        </p:attrNameLst>
                                      </p:cBhvr>
                                      <p:to>
                                        <p:strVal val="visible"/>
                                      </p:to>
                                    </p:set>
                                    <p:anim calcmode="lin" valueType="num">
                                      <p:cBhvr>
                                        <p:cTn id="39" dur="500" fill="hold"/>
                                        <p:tgtEl>
                                          <p:spTgt spid="706749">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706749">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706749">
                                            <p:txEl>
                                              <p:pRg st="4" end="4"/>
                                            </p:txEl>
                                          </p:spTgt>
                                        </p:tgtEl>
                                        <p:attrNameLst>
                                          <p:attrName>ppt_x</p:attrName>
                                        </p:attrNameLst>
                                      </p:cBhvr>
                                      <p:tavLst>
                                        <p:tav tm="0">
                                          <p:val>
                                            <p:fltVal val="0.5"/>
                                          </p:val>
                                        </p:tav>
                                        <p:tav tm="100000">
                                          <p:val>
                                            <p:strVal val="#ppt_x"/>
                                          </p:val>
                                        </p:tav>
                                      </p:tavLst>
                                    </p:anim>
                                    <p:anim calcmode="lin" valueType="num">
                                      <p:cBhvr>
                                        <p:cTn id="42" dur="500" fill="hold"/>
                                        <p:tgtEl>
                                          <p:spTgt spid="706749">
                                            <p:txEl>
                                              <p:pRg st="4" end="4"/>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49"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Text Box 2"/>
          <p:cNvSpPr txBox="1">
            <a:spLocks noChangeArrowheads="1"/>
          </p:cNvSpPr>
          <p:nvPr/>
        </p:nvSpPr>
        <p:spPr bwMode="auto">
          <a:xfrm>
            <a:off x="651594" y="836712"/>
            <a:ext cx="7016750" cy="5262563"/>
          </a:xfrm>
          <a:prstGeom prst="rect">
            <a:avLst/>
          </a:prstGeom>
          <a:noFill/>
          <a:ln w="9525">
            <a:noFill/>
            <a:miter lim="800000"/>
            <a:headEnd/>
            <a:tailEnd/>
          </a:ln>
        </p:spPr>
        <p:txBody>
          <a:bodyPr>
            <a:spAutoFit/>
          </a:bodyPr>
          <a:lstStyle/>
          <a:p>
            <a:pPr>
              <a:lnSpc>
                <a:spcPct val="150000"/>
              </a:lnSpc>
            </a:pPr>
            <a:r>
              <a:rPr lang="es-MX" b="1" dirty="0">
                <a:solidFill>
                  <a:srgbClr val="660066"/>
                </a:solidFill>
              </a:rPr>
              <a:t>1. </a:t>
            </a:r>
            <a:r>
              <a:rPr lang="es-MX" sz="2800" b="1" dirty="0">
                <a:solidFill>
                  <a:srgbClr val="660066"/>
                </a:solidFill>
                <a:latin typeface="Calibri" pitchFamily="34" charset="0"/>
                <a:ea typeface="Calibri" pitchFamily="34" charset="0"/>
                <a:cs typeface="Calibri" pitchFamily="34" charset="0"/>
              </a:rPr>
              <a:t>Espero no haberlos aburrido...</a:t>
            </a:r>
          </a:p>
          <a:p>
            <a:pPr>
              <a:lnSpc>
                <a:spcPct val="150000"/>
              </a:lnSpc>
            </a:pPr>
            <a:r>
              <a:rPr lang="es-MX" sz="2800" b="1" dirty="0">
                <a:solidFill>
                  <a:srgbClr val="660066"/>
                </a:solidFill>
                <a:latin typeface="Calibri" pitchFamily="34" charset="0"/>
                <a:ea typeface="Calibri" pitchFamily="34" charset="0"/>
                <a:cs typeface="Calibri" pitchFamily="34" charset="0"/>
              </a:rPr>
              <a:t>2. Esto es todo lo que tengo que decir..</a:t>
            </a:r>
          </a:p>
          <a:p>
            <a:pPr>
              <a:lnSpc>
                <a:spcPct val="150000"/>
              </a:lnSpc>
            </a:pPr>
            <a:r>
              <a:rPr lang="es-MX" sz="2800" b="1" dirty="0">
                <a:solidFill>
                  <a:srgbClr val="660066"/>
                </a:solidFill>
                <a:latin typeface="Calibri" pitchFamily="34" charset="0"/>
                <a:ea typeface="Calibri" pitchFamily="34" charset="0"/>
                <a:cs typeface="Calibri" pitchFamily="34" charset="0"/>
              </a:rPr>
              <a:t>3. Espero haber sido claro</a:t>
            </a:r>
          </a:p>
          <a:p>
            <a:pPr>
              <a:lnSpc>
                <a:spcPct val="150000"/>
              </a:lnSpc>
            </a:pPr>
            <a:r>
              <a:rPr lang="es-MX" sz="2800" b="1" dirty="0">
                <a:solidFill>
                  <a:srgbClr val="660066"/>
                </a:solidFill>
                <a:latin typeface="Calibri" pitchFamily="34" charset="0"/>
                <a:ea typeface="Calibri" pitchFamily="34" charset="0"/>
                <a:cs typeface="Calibri" pitchFamily="34" charset="0"/>
              </a:rPr>
              <a:t>4. Pues... no sé si me faltó algo... </a:t>
            </a:r>
          </a:p>
          <a:p>
            <a:pPr>
              <a:lnSpc>
                <a:spcPct val="150000"/>
              </a:lnSpc>
            </a:pPr>
            <a:r>
              <a:rPr lang="es-MX" sz="2800" b="1" dirty="0">
                <a:solidFill>
                  <a:srgbClr val="660066"/>
                </a:solidFill>
                <a:latin typeface="Calibri" pitchFamily="34" charset="0"/>
                <a:ea typeface="Calibri" pitchFamily="34" charset="0"/>
                <a:cs typeface="Calibri" pitchFamily="34" charset="0"/>
              </a:rPr>
              <a:t>5. Esta es mi opinión...</a:t>
            </a:r>
          </a:p>
          <a:p>
            <a:pPr>
              <a:lnSpc>
                <a:spcPct val="150000"/>
              </a:lnSpc>
            </a:pPr>
            <a:r>
              <a:rPr lang="es-MX" sz="2800" b="1" dirty="0">
                <a:solidFill>
                  <a:srgbClr val="660066"/>
                </a:solidFill>
                <a:latin typeface="Calibri" pitchFamily="34" charset="0"/>
                <a:ea typeface="Calibri" pitchFamily="34" charset="0"/>
                <a:cs typeface="Calibri" pitchFamily="34" charset="0"/>
              </a:rPr>
              <a:t>     no se ustedes que opinen...</a:t>
            </a:r>
          </a:p>
          <a:p>
            <a:pPr>
              <a:lnSpc>
                <a:spcPct val="150000"/>
              </a:lnSpc>
            </a:pPr>
            <a:r>
              <a:rPr lang="es-MX" sz="2800" b="1" dirty="0">
                <a:solidFill>
                  <a:srgbClr val="660066"/>
                </a:solidFill>
                <a:latin typeface="Calibri" pitchFamily="34" charset="0"/>
                <a:ea typeface="Calibri" pitchFamily="34" charset="0"/>
                <a:cs typeface="Calibri" pitchFamily="34" charset="0"/>
              </a:rPr>
              <a:t>6. Bueno, esto es todo...</a:t>
            </a:r>
          </a:p>
          <a:p>
            <a:pPr>
              <a:lnSpc>
                <a:spcPct val="150000"/>
              </a:lnSpc>
            </a:pPr>
            <a:r>
              <a:rPr lang="es-MX" sz="2800" b="1" dirty="0">
                <a:solidFill>
                  <a:srgbClr val="660066"/>
                </a:solidFill>
                <a:latin typeface="Calibri" pitchFamily="34" charset="0"/>
                <a:ea typeface="Calibri" pitchFamily="34" charset="0"/>
                <a:cs typeface="Calibri" pitchFamily="34" charset="0"/>
              </a:rPr>
              <a:t>7. Espero haberlos convencido...</a:t>
            </a:r>
          </a:p>
        </p:txBody>
      </p:sp>
      <p:sp>
        <p:nvSpPr>
          <p:cNvPr id="6" name="Rectangle 2"/>
          <p:cNvSpPr>
            <a:spLocks noChangeArrowheads="1"/>
          </p:cNvSpPr>
          <p:nvPr/>
        </p:nvSpPr>
        <p:spPr bwMode="auto">
          <a:xfrm>
            <a:off x="611311" y="358775"/>
            <a:ext cx="8785225" cy="83820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70000"/>
              </a:lnSpc>
              <a:spcBef>
                <a:spcPct val="20000"/>
              </a:spcBef>
              <a:defRPr/>
            </a:pPr>
            <a:r>
              <a:rPr lang="es-MX" sz="4000" dirty="0">
                <a:solidFill>
                  <a:schemeClr val="bg1"/>
                </a:solidFill>
                <a:latin typeface="Calibri" pitchFamily="34" charset="0"/>
                <a:cs typeface="Calibri" pitchFamily="34" charset="0"/>
              </a:rPr>
              <a:t>Frases con las que NO  debes cerrar</a:t>
            </a:r>
          </a:p>
        </p:txBody>
      </p:sp>
      <p:pic>
        <p:nvPicPr>
          <p:cNvPr id="35842" name="Picture 2" descr="http://tse3.mm.bing.net/th?id=OIP.M95dfcd8456c64b373692934824b8debf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564904"/>
            <a:ext cx="2857500" cy="26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4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0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80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80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800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800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800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800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2"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Text Box 2"/>
          <p:cNvSpPr txBox="1">
            <a:spLocks noChangeArrowheads="1"/>
          </p:cNvSpPr>
          <p:nvPr/>
        </p:nvSpPr>
        <p:spPr bwMode="auto">
          <a:xfrm>
            <a:off x="323528" y="1196752"/>
            <a:ext cx="5256584" cy="4253472"/>
          </a:xfrm>
          <a:prstGeom prst="rect">
            <a:avLst/>
          </a:prstGeom>
          <a:noFill/>
          <a:ln w="9525">
            <a:noFill/>
            <a:miter lim="800000"/>
            <a:headEnd/>
            <a:tailEnd/>
          </a:ln>
        </p:spPr>
        <p:txBody>
          <a:bodyPr wrap="square">
            <a:spAutoFit/>
          </a:bodyPr>
          <a:lstStyle/>
          <a:p>
            <a:pPr>
              <a:lnSpc>
                <a:spcPct val="130000"/>
              </a:lnSpc>
              <a:buClr>
                <a:srgbClr val="990033"/>
              </a:buClr>
              <a:buFont typeface="Wingdings" pitchFamily="2" charset="2"/>
              <a:buChar char="q"/>
            </a:pPr>
            <a:r>
              <a:rPr lang="es-MX" sz="3200" dirty="0"/>
              <a:t>   </a:t>
            </a:r>
            <a:r>
              <a:rPr lang="es-MX" sz="3200" b="1" dirty="0">
                <a:solidFill>
                  <a:srgbClr val="660066"/>
                </a:solidFill>
                <a:latin typeface="Calibri" pitchFamily="34" charset="0"/>
                <a:ea typeface="Calibri" pitchFamily="34" charset="0"/>
                <a:cs typeface="Calibri" pitchFamily="34" charset="0"/>
              </a:rPr>
              <a:t>Adecuado al nivel de la audiencia.</a:t>
            </a:r>
          </a:p>
          <a:p>
            <a:pPr>
              <a:lnSpc>
                <a:spcPct val="130000"/>
              </a:lnSpc>
              <a:buClr>
                <a:srgbClr val="990033"/>
              </a:buClr>
              <a:buFont typeface="Wingdings" pitchFamily="2" charset="2"/>
              <a:buNone/>
            </a:pPr>
            <a:endParaRPr lang="es-MX" sz="1600" b="1" dirty="0">
              <a:solidFill>
                <a:srgbClr val="660066"/>
              </a:solidFill>
              <a:latin typeface="Calibri" pitchFamily="34" charset="0"/>
              <a:ea typeface="Calibri" pitchFamily="34" charset="0"/>
              <a:cs typeface="Calibri" pitchFamily="34" charset="0"/>
            </a:endParaRPr>
          </a:p>
          <a:p>
            <a:pPr>
              <a:lnSpc>
                <a:spcPct val="130000"/>
              </a:lnSpc>
              <a:buClr>
                <a:srgbClr val="990033"/>
              </a:buClr>
              <a:buFont typeface="Wingdings" pitchFamily="2" charset="2"/>
              <a:buChar char="q"/>
            </a:pPr>
            <a:r>
              <a:rPr lang="es-MX" sz="3200" b="1" dirty="0">
                <a:solidFill>
                  <a:srgbClr val="660066"/>
                </a:solidFill>
                <a:latin typeface="Calibri" pitchFamily="34" charset="0"/>
                <a:ea typeface="Calibri" pitchFamily="34" charset="0"/>
                <a:cs typeface="Calibri" pitchFamily="34" charset="0"/>
              </a:rPr>
              <a:t>   Evita las palabras o expresiones que </a:t>
            </a:r>
            <a:r>
              <a:rPr lang="es-MX" sz="3200" b="1" dirty="0" smtClean="0">
                <a:solidFill>
                  <a:srgbClr val="660066"/>
                </a:solidFill>
                <a:latin typeface="Calibri" pitchFamily="34" charset="0"/>
                <a:ea typeface="Calibri" pitchFamily="34" charset="0"/>
                <a:cs typeface="Calibri" pitchFamily="34" charset="0"/>
              </a:rPr>
              <a:t>sólo </a:t>
            </a:r>
            <a:r>
              <a:rPr lang="es-MX" sz="3200" b="1" dirty="0">
                <a:solidFill>
                  <a:srgbClr val="660066"/>
                </a:solidFill>
                <a:latin typeface="Calibri" pitchFamily="34" charset="0"/>
                <a:ea typeface="Calibri" pitchFamily="34" charset="0"/>
                <a:cs typeface="Calibri" pitchFamily="34" charset="0"/>
              </a:rPr>
              <a:t>tratan de impresionar o confunden. Sé sencillo</a:t>
            </a:r>
            <a:r>
              <a:rPr lang="es-MX" sz="3200" b="1" dirty="0" smtClean="0">
                <a:solidFill>
                  <a:srgbClr val="660066"/>
                </a:solidFill>
                <a:latin typeface="Calibri" pitchFamily="34" charset="0"/>
                <a:ea typeface="Calibri" pitchFamily="34" charset="0"/>
                <a:cs typeface="Calibri" pitchFamily="34" charset="0"/>
              </a:rPr>
              <a:t>.</a:t>
            </a:r>
            <a:endParaRPr lang="es-MX" sz="3200" b="1" dirty="0">
              <a:solidFill>
                <a:srgbClr val="660066"/>
              </a:solidFill>
              <a:latin typeface="Calibri" pitchFamily="34" charset="0"/>
              <a:ea typeface="Calibri" pitchFamily="34" charset="0"/>
              <a:cs typeface="Calibri" pitchFamily="34" charset="0"/>
            </a:endParaRPr>
          </a:p>
        </p:txBody>
      </p:sp>
      <p:sp>
        <p:nvSpPr>
          <p:cNvPr id="524291" name="Rectangle 3"/>
          <p:cNvSpPr>
            <a:spLocks noChangeArrowheads="1"/>
          </p:cNvSpPr>
          <p:nvPr/>
        </p:nvSpPr>
        <p:spPr bwMode="auto">
          <a:xfrm>
            <a:off x="1048072" y="-387424"/>
            <a:ext cx="7772400" cy="895350"/>
          </a:xfrm>
          <a:prstGeom prst="rect">
            <a:avLst/>
          </a:prstGeom>
          <a:noFill/>
          <a:ln w="9525">
            <a:noFill/>
            <a:miter lim="800000"/>
            <a:headEnd/>
            <a:tailEnd/>
          </a:ln>
        </p:spPr>
        <p:txBody>
          <a:bodyPr/>
          <a:lstStyle/>
          <a:p>
            <a:pPr>
              <a:lnSpc>
                <a:spcPct val="130000"/>
              </a:lnSpc>
              <a:defRPr/>
            </a:pPr>
            <a:r>
              <a:rPr lang="es-MX" sz="7200" dirty="0">
                <a:solidFill>
                  <a:schemeClr val="bg1"/>
                </a:solidFill>
                <a:effectLst>
                  <a:outerShdw blurRad="38100" dist="38100" dir="2700000" algn="tl">
                    <a:srgbClr val="C0C0C0"/>
                  </a:outerShdw>
                </a:effectLst>
                <a:latin typeface="Calibri" pitchFamily="34" charset="0"/>
                <a:cs typeface="Calibri" pitchFamily="34" charset="0"/>
              </a:rPr>
              <a:t>Lenguaje</a:t>
            </a:r>
            <a:endParaRPr lang="es-ES" sz="7200" dirty="0">
              <a:solidFill>
                <a:schemeClr val="bg1"/>
              </a:solidFill>
              <a:effectLst>
                <a:outerShdw blurRad="38100" dist="38100" dir="2700000" algn="tl">
                  <a:srgbClr val="C0C0C0"/>
                </a:outerShdw>
              </a:effectLst>
              <a:latin typeface="Calibri" pitchFamily="34" charset="0"/>
              <a:cs typeface="Calibri" pitchFamily="34" charset="0"/>
            </a:endParaRPr>
          </a:p>
        </p:txBody>
      </p:sp>
      <p:pic>
        <p:nvPicPr>
          <p:cNvPr id="29698" name="Picture 2" descr="Un Sacerdote en Tierra Santa: Homilía de Navidad en Bel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663" y="2132856"/>
            <a:ext cx="3560833"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853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24290">
                                            <p:txEl>
                                              <p:pRg st="0" end="0"/>
                                            </p:txEl>
                                          </p:spTgt>
                                        </p:tgtEl>
                                        <p:attrNameLst>
                                          <p:attrName>style.visibility</p:attrName>
                                        </p:attrNameLst>
                                      </p:cBhvr>
                                      <p:to>
                                        <p:strVal val="visible"/>
                                      </p:to>
                                    </p:set>
                                    <p:anim calcmode="lin" valueType="num">
                                      <p:cBhvr>
                                        <p:cTn id="7" dur="500" fill="hold"/>
                                        <p:tgtEl>
                                          <p:spTgt spid="5242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429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2429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24290">
                                            <p:txEl>
                                              <p:pRg st="2" end="2"/>
                                            </p:txEl>
                                          </p:spTgt>
                                        </p:tgtEl>
                                        <p:attrNameLst>
                                          <p:attrName>style.visibility</p:attrName>
                                        </p:attrNameLst>
                                      </p:cBhvr>
                                      <p:to>
                                        <p:strVal val="visible"/>
                                      </p:to>
                                    </p:set>
                                    <p:anim calcmode="lin" valueType="num">
                                      <p:cBhvr>
                                        <p:cTn id="14" dur="500" fill="hold"/>
                                        <p:tgtEl>
                                          <p:spTgt spid="52429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2429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242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323850" y="1699667"/>
            <a:ext cx="2087563" cy="1296987"/>
          </a:xfrm>
          <a:prstGeom prst="wedgeRoundRectCallou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7827" name="Rectangle 2"/>
          <p:cNvSpPr>
            <a:spLocks noGrp="1" noChangeArrowheads="1"/>
          </p:cNvSpPr>
          <p:nvPr>
            <p:ph type="title"/>
          </p:nvPr>
        </p:nvSpPr>
        <p:spPr bwMode="auto">
          <a:xfrm>
            <a:off x="3059187" y="1340768"/>
            <a:ext cx="5329237" cy="1190625"/>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s-MX" sz="3600" dirty="0" smtClean="0">
                <a:solidFill>
                  <a:srgbClr val="0000CC"/>
                </a:solidFill>
                <a:latin typeface="Calibri" pitchFamily="34" charset="0"/>
                <a:cs typeface="Calibri" pitchFamily="34" charset="0"/>
              </a:rPr>
              <a:t>En una presentación la voz       es lo más importante</a:t>
            </a:r>
            <a:endParaRPr lang="es-ES" sz="3600" dirty="0" smtClean="0">
              <a:solidFill>
                <a:srgbClr val="0000CC"/>
              </a:solidFill>
              <a:latin typeface="Calibri" pitchFamily="34" charset="0"/>
              <a:cs typeface="Calibri" pitchFamily="34" charset="0"/>
            </a:endParaRPr>
          </a:p>
        </p:txBody>
      </p:sp>
      <p:sp>
        <p:nvSpPr>
          <p:cNvPr id="526339" name="Rectangle 3"/>
          <p:cNvSpPr>
            <a:spLocks noGrp="1" noChangeArrowheads="1"/>
          </p:cNvSpPr>
          <p:nvPr>
            <p:ph idx="1"/>
          </p:nvPr>
        </p:nvSpPr>
        <p:spPr bwMode="auto">
          <a:xfrm>
            <a:off x="323851" y="1915567"/>
            <a:ext cx="1871886" cy="863600"/>
          </a:xfrm>
          <a:noFill/>
          <a:ln>
            <a:miter lim="800000"/>
            <a:headEnd/>
            <a:tailEnd/>
          </a:ln>
        </p:spPr>
        <p:txBody>
          <a:bodyPr vert="horz" wrap="square" lIns="91440" tIns="45720" rIns="91440" bIns="45720" numCol="1" anchor="t" anchorCtr="0" compatLnSpc="1">
            <a:prstTxWarp prst="textNoShape">
              <a:avLst/>
            </a:prstTxWarp>
          </a:bodyPr>
          <a:lstStyle/>
          <a:p>
            <a:pPr algn="just" eaLnBrk="1" hangingPunct="1">
              <a:lnSpc>
                <a:spcPct val="80000"/>
              </a:lnSpc>
              <a:buFontTx/>
              <a:buNone/>
            </a:pPr>
            <a:r>
              <a:rPr lang="es-MX" sz="4800" smtClean="0"/>
              <a:t>  </a:t>
            </a:r>
            <a:r>
              <a:rPr lang="es-MX" sz="4000" smtClean="0">
                <a:latin typeface="Calibri" pitchFamily="34" charset="0"/>
                <a:ea typeface="Calibri" pitchFamily="34" charset="0"/>
                <a:cs typeface="Calibri" pitchFamily="34" charset="0"/>
              </a:rPr>
              <a:t>Tono</a:t>
            </a:r>
            <a:endParaRPr lang="es-MX" sz="4800" smtClean="0">
              <a:latin typeface="Calibri" pitchFamily="34" charset="0"/>
              <a:ea typeface="Calibri" pitchFamily="34" charset="0"/>
              <a:cs typeface="Calibri" pitchFamily="34" charset="0"/>
            </a:endParaRPr>
          </a:p>
          <a:p>
            <a:pPr algn="just" eaLnBrk="1" hangingPunct="1">
              <a:lnSpc>
                <a:spcPct val="80000"/>
              </a:lnSpc>
              <a:buFontTx/>
              <a:buNone/>
            </a:pPr>
            <a:endParaRPr lang="es-MX" sz="4800" smtClean="0"/>
          </a:p>
          <a:p>
            <a:pPr algn="just" eaLnBrk="1" hangingPunct="1">
              <a:lnSpc>
                <a:spcPct val="80000"/>
              </a:lnSpc>
              <a:buFontTx/>
              <a:buNone/>
            </a:pPr>
            <a:endParaRPr lang="es-MX" sz="100" smtClean="0"/>
          </a:p>
        </p:txBody>
      </p:sp>
      <p:sp>
        <p:nvSpPr>
          <p:cNvPr id="5" name="Rectangle 2"/>
          <p:cNvSpPr>
            <a:spLocks noChangeArrowheads="1"/>
          </p:cNvSpPr>
          <p:nvPr/>
        </p:nvSpPr>
        <p:spPr bwMode="auto">
          <a:xfrm>
            <a:off x="1285056" y="-387424"/>
            <a:ext cx="7391400" cy="1512168"/>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endParaRPr lang="es-MX" sz="6600" dirty="0">
              <a:solidFill>
                <a:schemeClr val="bg1"/>
              </a:solidFill>
              <a:latin typeface="+mn-lt"/>
            </a:endParaRPr>
          </a:p>
          <a:p>
            <a:pPr marL="342900" indent="-342900" defTabSz="762000">
              <a:lnSpc>
                <a:spcPct val="50000"/>
              </a:lnSpc>
              <a:spcBef>
                <a:spcPct val="20000"/>
              </a:spcBef>
              <a:defRPr/>
            </a:pPr>
            <a:r>
              <a:rPr lang="es-MX" sz="6600" dirty="0">
                <a:solidFill>
                  <a:schemeClr val="bg1"/>
                </a:solidFill>
                <a:latin typeface="Calibri" pitchFamily="34" charset="0"/>
                <a:cs typeface="Calibri" pitchFamily="34" charset="0"/>
              </a:rPr>
              <a:t>La voz</a:t>
            </a:r>
          </a:p>
        </p:txBody>
      </p:sp>
      <p:sp>
        <p:nvSpPr>
          <p:cNvPr id="7" name="Rounded Rectangular Callout 6"/>
          <p:cNvSpPr/>
          <p:nvPr/>
        </p:nvSpPr>
        <p:spPr>
          <a:xfrm>
            <a:off x="1620342" y="3428454"/>
            <a:ext cx="2087562" cy="1296988"/>
          </a:xfrm>
          <a:prstGeom prst="wedgeRoundRectCallou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r>
              <a:rPr lang="es-MX" sz="3600" dirty="0">
                <a:solidFill>
                  <a:schemeClr val="tx1"/>
                </a:solidFill>
                <a:latin typeface="Calibri" pitchFamily="34" charset="0"/>
                <a:cs typeface="Calibri" pitchFamily="34" charset="0"/>
              </a:rPr>
              <a:t>Volumen</a:t>
            </a:r>
          </a:p>
          <a:p>
            <a:pPr algn="just" eaLnBrk="1" hangingPunct="1">
              <a:lnSpc>
                <a:spcPct val="120000"/>
              </a:lnSpc>
              <a:defRPr/>
            </a:pPr>
            <a:endParaRPr lang="es-MX" sz="100" dirty="0">
              <a:latin typeface="Calibri" pitchFamily="34" charset="0"/>
              <a:cs typeface="Calibri" pitchFamily="34" charset="0"/>
            </a:endParaRPr>
          </a:p>
        </p:txBody>
      </p:sp>
      <p:sp>
        <p:nvSpPr>
          <p:cNvPr id="8" name="Rounded Rectangular Callout 7"/>
          <p:cNvSpPr/>
          <p:nvPr/>
        </p:nvSpPr>
        <p:spPr>
          <a:xfrm>
            <a:off x="5436766" y="2923629"/>
            <a:ext cx="2087562" cy="1296988"/>
          </a:xfrm>
          <a:prstGeom prst="wedgeRoundRectCallou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Rounded Rectangular Callout 8"/>
          <p:cNvSpPr/>
          <p:nvPr/>
        </p:nvSpPr>
        <p:spPr>
          <a:xfrm>
            <a:off x="3924597" y="4868317"/>
            <a:ext cx="2087563" cy="1296987"/>
          </a:xfrm>
          <a:prstGeom prst="wedgeRoundRectCallou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7657" name="Rectangle 9"/>
          <p:cNvSpPr>
            <a:spLocks noChangeArrowheads="1"/>
          </p:cNvSpPr>
          <p:nvPr/>
        </p:nvSpPr>
        <p:spPr bwMode="auto">
          <a:xfrm>
            <a:off x="5615085" y="3283992"/>
            <a:ext cx="1765227" cy="707886"/>
          </a:xfrm>
          <a:prstGeom prst="rect">
            <a:avLst/>
          </a:prstGeom>
          <a:noFill/>
          <a:ln w="9525">
            <a:noFill/>
            <a:miter lim="800000"/>
            <a:headEnd/>
            <a:tailEnd/>
          </a:ln>
        </p:spPr>
        <p:txBody>
          <a:bodyPr wrap="none">
            <a:spAutoFit/>
          </a:bodyPr>
          <a:lstStyle/>
          <a:p>
            <a:r>
              <a:rPr lang="es-MX" sz="1600" dirty="0"/>
              <a:t> </a:t>
            </a:r>
            <a:r>
              <a:rPr lang="es-MX" sz="4000" dirty="0" smtClean="0">
                <a:latin typeface="Calibri" pitchFamily="34" charset="0"/>
                <a:ea typeface="Calibri" pitchFamily="34" charset="0"/>
                <a:cs typeface="Calibri" pitchFamily="34" charset="0"/>
              </a:rPr>
              <a:t>Dicción</a:t>
            </a:r>
            <a:endParaRPr lang="es-MX" sz="4000" dirty="0">
              <a:latin typeface="Calibri" pitchFamily="34" charset="0"/>
              <a:ea typeface="Calibri" pitchFamily="34" charset="0"/>
              <a:cs typeface="Calibri" pitchFamily="34" charset="0"/>
            </a:endParaRPr>
          </a:p>
        </p:txBody>
      </p:sp>
      <p:sp>
        <p:nvSpPr>
          <p:cNvPr id="27658" name="Rectangle 10"/>
          <p:cNvSpPr>
            <a:spLocks noChangeArrowheads="1"/>
          </p:cNvSpPr>
          <p:nvPr/>
        </p:nvSpPr>
        <p:spPr bwMode="auto">
          <a:xfrm>
            <a:off x="3895576" y="5373142"/>
            <a:ext cx="2260600" cy="596900"/>
          </a:xfrm>
          <a:prstGeom prst="rect">
            <a:avLst/>
          </a:prstGeom>
          <a:noFill/>
          <a:ln w="9525">
            <a:noFill/>
            <a:miter lim="800000"/>
            <a:headEnd/>
            <a:tailEnd/>
          </a:ln>
        </p:spPr>
        <p:txBody>
          <a:bodyPr wrap="none">
            <a:spAutoFit/>
          </a:bodyPr>
          <a:lstStyle/>
          <a:p>
            <a:pPr algn="just" eaLnBrk="1" hangingPunct="1">
              <a:lnSpc>
                <a:spcPct val="80000"/>
              </a:lnSpc>
            </a:pPr>
            <a:r>
              <a:rPr lang="es-MX" sz="4000" dirty="0">
                <a:latin typeface="Calibri" pitchFamily="34" charset="0"/>
                <a:ea typeface="Calibri" pitchFamily="34" charset="0"/>
                <a:cs typeface="Calibri" pitchFamily="34" charset="0"/>
              </a:rPr>
              <a:t>Velocidad</a:t>
            </a:r>
          </a:p>
        </p:txBody>
      </p:sp>
    </p:spTree>
    <p:custDataLst>
      <p:tags r:id="rId1"/>
    </p:custDataLst>
    <p:extLst>
      <p:ext uri="{BB962C8B-B14F-4D97-AF65-F5344CB8AC3E}">
        <p14:creationId xmlns:p14="http://schemas.microsoft.com/office/powerpoint/2010/main" val="377146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827"/>
                                        </p:tgtEl>
                                        <p:attrNameLst>
                                          <p:attrName>style.visibility</p:attrName>
                                        </p:attrNameLst>
                                      </p:cBhvr>
                                      <p:to>
                                        <p:strVal val="visible"/>
                                      </p:to>
                                    </p:set>
                                    <p:animEffect transition="in" filter="fade">
                                      <p:cBhvr>
                                        <p:cTn id="12" dur="500"/>
                                        <p:tgtEl>
                                          <p:spTgt spid="7782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633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633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6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6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7827" grpId="0" animBg="1"/>
      <p:bldP spid="526339" grpId="0" build="p" animBg="1"/>
      <p:bldP spid="5" grpId="0" autoUpdateAnimBg="0"/>
      <p:bldP spid="7" grpId="0" animBg="1"/>
      <p:bldP spid="8" grpId="0" animBg="1"/>
      <p:bldP spid="9" grpId="0" animBg="1"/>
      <p:bldP spid="27657" grpId="0"/>
      <p:bldP spid="2765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Rectangle 3"/>
          <p:cNvSpPr>
            <a:spLocks noGrp="1" noChangeArrowheads="1"/>
          </p:cNvSpPr>
          <p:nvPr>
            <p:ph type="body" idx="1"/>
          </p:nvPr>
        </p:nvSpPr>
        <p:spPr bwMode="auto">
          <a:xfrm>
            <a:off x="35496" y="-243408"/>
            <a:ext cx="5472607" cy="4679231"/>
          </a:xfrm>
          <a:noFill/>
          <a:ln>
            <a:miter lim="800000"/>
            <a:headEnd/>
            <a:tailEnd/>
          </a:ln>
        </p:spPr>
        <p:txBody>
          <a:bodyPr vert="horz" wrap="square" lIns="91440" tIns="45720" rIns="91440" bIns="45720" numCol="1" anchor="t" anchorCtr="0" compatLnSpc="1">
            <a:prstTxWarp prst="textNoShape">
              <a:avLst/>
            </a:prstTxWarp>
          </a:bodyPr>
          <a:lstStyle/>
          <a:p>
            <a:pPr algn="just" eaLnBrk="1" hangingPunct="1">
              <a:lnSpc>
                <a:spcPct val="80000"/>
              </a:lnSpc>
              <a:buFontTx/>
              <a:buNone/>
            </a:pPr>
            <a:endParaRPr lang="es-MX" sz="6000" b="1" dirty="0" smtClean="0">
              <a:solidFill>
                <a:srgbClr val="FF0000"/>
              </a:solidFill>
              <a:latin typeface="Calibri" pitchFamily="34" charset="0"/>
              <a:ea typeface="Calibri" pitchFamily="34" charset="0"/>
              <a:cs typeface="Calibri" pitchFamily="34" charset="0"/>
            </a:endParaRPr>
          </a:p>
          <a:p>
            <a:pPr algn="just" eaLnBrk="1" hangingPunct="1">
              <a:lnSpc>
                <a:spcPct val="80000"/>
              </a:lnSpc>
              <a:buFontTx/>
              <a:buNone/>
            </a:pPr>
            <a:endParaRPr lang="es-MX" sz="1800" dirty="0" smtClean="0"/>
          </a:p>
          <a:p>
            <a:pPr algn="just" eaLnBrk="1" hangingPunct="1">
              <a:lnSpc>
                <a:spcPct val="120000"/>
              </a:lnSpc>
              <a:buClr>
                <a:srgbClr val="990033"/>
              </a:buClr>
              <a:buFont typeface="Wingdings" pitchFamily="2" charset="2"/>
              <a:buChar char="q"/>
            </a:pPr>
            <a:r>
              <a:rPr lang="es-MX" sz="3600" dirty="0" smtClean="0"/>
              <a:t>  </a:t>
            </a:r>
            <a:r>
              <a:rPr lang="es-MX" sz="3600" b="1" dirty="0" smtClean="0">
                <a:solidFill>
                  <a:srgbClr val="660066"/>
                </a:solidFill>
                <a:latin typeface="Calibri" pitchFamily="34" charset="0"/>
                <a:ea typeface="Calibri" pitchFamily="34" charset="0"/>
                <a:cs typeface="Calibri" pitchFamily="34" charset="0"/>
              </a:rPr>
              <a:t>La intencionalidad (carga emotiva) del mensaje está en el TONO  de la voz.</a:t>
            </a:r>
          </a:p>
          <a:p>
            <a:pPr algn="just" eaLnBrk="1" hangingPunct="1">
              <a:lnSpc>
                <a:spcPct val="120000"/>
              </a:lnSpc>
              <a:buClr>
                <a:srgbClr val="990033"/>
              </a:buClr>
              <a:buFont typeface="Wingdings" pitchFamily="2" charset="2"/>
              <a:buChar char="q"/>
            </a:pPr>
            <a:endParaRPr lang="es-MX" sz="1600" b="1" dirty="0" smtClean="0">
              <a:solidFill>
                <a:srgbClr val="660066"/>
              </a:solidFill>
              <a:latin typeface="Calibri" pitchFamily="34" charset="0"/>
              <a:ea typeface="Calibri" pitchFamily="34" charset="0"/>
              <a:cs typeface="Calibri" pitchFamily="34" charset="0"/>
            </a:endParaRPr>
          </a:p>
          <a:p>
            <a:pPr algn="just" eaLnBrk="1" hangingPunct="1">
              <a:lnSpc>
                <a:spcPct val="120000"/>
              </a:lnSpc>
              <a:buClr>
                <a:srgbClr val="990033"/>
              </a:buClr>
              <a:buFont typeface="Wingdings" pitchFamily="2" charset="2"/>
              <a:buChar char="q"/>
            </a:pPr>
            <a:r>
              <a:rPr lang="es-MX" sz="3600" dirty="0" smtClean="0">
                <a:latin typeface="Calibri" pitchFamily="34" charset="0"/>
                <a:ea typeface="Calibri" pitchFamily="34" charset="0"/>
                <a:cs typeface="Calibri" pitchFamily="34" charset="0"/>
              </a:rPr>
              <a:t>  </a:t>
            </a:r>
            <a:r>
              <a:rPr lang="es-MX" sz="3600" b="1" dirty="0" smtClean="0">
                <a:solidFill>
                  <a:srgbClr val="660066"/>
                </a:solidFill>
                <a:latin typeface="Calibri" pitchFamily="34" charset="0"/>
                <a:ea typeface="Calibri" pitchFamily="34" charset="0"/>
                <a:cs typeface="Calibri" pitchFamily="34" charset="0"/>
              </a:rPr>
              <a:t>Es el elemento clave a cuidar      al hacer una exposición.</a:t>
            </a:r>
          </a:p>
        </p:txBody>
      </p:sp>
      <p:sp>
        <p:nvSpPr>
          <p:cNvPr id="4" name="Rectangle 2"/>
          <p:cNvSpPr>
            <a:spLocks noChangeArrowheads="1"/>
          </p:cNvSpPr>
          <p:nvPr/>
        </p:nvSpPr>
        <p:spPr bwMode="auto">
          <a:xfrm>
            <a:off x="1403648" y="-603448"/>
            <a:ext cx="7391400" cy="190314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endParaRPr lang="es-MX" sz="8000" dirty="0">
              <a:solidFill>
                <a:schemeClr val="bg1"/>
              </a:solidFill>
              <a:latin typeface="+mn-lt"/>
            </a:endParaRPr>
          </a:p>
          <a:p>
            <a:pPr marL="342900" indent="-342900" defTabSz="762000">
              <a:lnSpc>
                <a:spcPct val="50000"/>
              </a:lnSpc>
              <a:spcBef>
                <a:spcPct val="20000"/>
              </a:spcBef>
              <a:defRPr/>
            </a:pPr>
            <a:r>
              <a:rPr lang="es-MX" sz="8000" dirty="0" smtClean="0">
                <a:solidFill>
                  <a:schemeClr val="bg1"/>
                </a:solidFill>
                <a:latin typeface="Calibri" pitchFamily="34" charset="0"/>
                <a:cs typeface="Calibri" pitchFamily="34" charset="0"/>
              </a:rPr>
              <a:t>Tono</a:t>
            </a:r>
            <a:endParaRPr lang="es-MX" sz="8000" dirty="0">
              <a:solidFill>
                <a:schemeClr val="bg1"/>
              </a:solidFill>
              <a:latin typeface="Calibri" pitchFamily="34" charset="0"/>
              <a:cs typeface="Calibri" pitchFamily="34" charset="0"/>
            </a:endParaRPr>
          </a:p>
        </p:txBody>
      </p:sp>
      <p:pic>
        <p:nvPicPr>
          <p:cNvPr id="30722" name="Picture 2" descr="El padre Scalia, en un momento de la homilía, en la que deslizó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2132856"/>
            <a:ext cx="3384376" cy="28293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89726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6339">
                                            <p:txEl>
                                              <p:pRg st="2" end="2"/>
                                            </p:txEl>
                                          </p:spTgt>
                                        </p:tgtEl>
                                        <p:attrNameLst>
                                          <p:attrName>style.visibility</p:attrName>
                                        </p:attrNameLst>
                                      </p:cBhvr>
                                      <p:to>
                                        <p:strVal val="visible"/>
                                      </p:to>
                                    </p:set>
                                    <p:anim calcmode="lin" valueType="num">
                                      <p:cBhvr>
                                        <p:cTn id="7" dur="500" fill="hold"/>
                                        <p:tgtEl>
                                          <p:spTgt spid="52633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26339">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26339">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26339">
                                            <p:txEl>
                                              <p:pRg st="4" end="4"/>
                                            </p:txEl>
                                          </p:spTgt>
                                        </p:tgtEl>
                                        <p:attrNameLst>
                                          <p:attrName>style.visibility</p:attrName>
                                        </p:attrNameLst>
                                      </p:cBhvr>
                                      <p:to>
                                        <p:strVal val="visible"/>
                                      </p:to>
                                    </p:set>
                                    <p:anim calcmode="lin" valueType="num">
                                      <p:cBhvr>
                                        <p:cTn id="14" dur="500" fill="hold"/>
                                        <p:tgtEl>
                                          <p:spTgt spid="526339">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526339">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526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39"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7" name="Rectangle 3"/>
          <p:cNvSpPr>
            <a:spLocks noGrp="1" noChangeArrowheads="1"/>
          </p:cNvSpPr>
          <p:nvPr>
            <p:ph type="body" idx="1"/>
          </p:nvPr>
        </p:nvSpPr>
        <p:spPr bwMode="auto">
          <a:xfrm>
            <a:off x="179512" y="836712"/>
            <a:ext cx="6408738" cy="3817019"/>
          </a:xfrm>
          <a:noFill/>
          <a:ln>
            <a:miter lim="800000"/>
            <a:headEnd/>
            <a:tailEnd/>
          </a:ln>
        </p:spPr>
        <p:txBody>
          <a:bodyPr vert="horz" wrap="square" lIns="91440" tIns="45720" rIns="91440" bIns="45720" numCol="1" anchor="t" anchorCtr="0" compatLnSpc="1">
            <a:prstTxWarp prst="textNoShape">
              <a:avLst/>
            </a:prstTxWarp>
          </a:bodyPr>
          <a:lstStyle/>
          <a:p>
            <a:pPr algn="just" eaLnBrk="1" hangingPunct="1">
              <a:lnSpc>
                <a:spcPct val="80000"/>
              </a:lnSpc>
              <a:buFontTx/>
              <a:buNone/>
            </a:pPr>
            <a:endParaRPr lang="es-MX" sz="6600" b="1" dirty="0" smtClean="0">
              <a:solidFill>
                <a:srgbClr val="FF0000"/>
              </a:solidFill>
              <a:latin typeface="Calibri" pitchFamily="34" charset="0"/>
              <a:ea typeface="Calibri" pitchFamily="34" charset="0"/>
              <a:cs typeface="Calibri" pitchFamily="34" charset="0"/>
            </a:endParaRPr>
          </a:p>
          <a:p>
            <a:pPr algn="just" eaLnBrk="1" hangingPunct="1">
              <a:lnSpc>
                <a:spcPct val="80000"/>
              </a:lnSpc>
              <a:buFontTx/>
              <a:buNone/>
            </a:pPr>
            <a:endParaRPr lang="es-MX" sz="2000" dirty="0" smtClean="0"/>
          </a:p>
          <a:p>
            <a:pPr algn="just" eaLnBrk="1" hangingPunct="1">
              <a:lnSpc>
                <a:spcPct val="140000"/>
              </a:lnSpc>
              <a:buClr>
                <a:srgbClr val="990033"/>
              </a:buClr>
              <a:buFont typeface="Wingdings" pitchFamily="2" charset="2"/>
              <a:buChar char="q"/>
            </a:pPr>
            <a:r>
              <a:rPr lang="es-MX" sz="4000" dirty="0" smtClean="0">
                <a:latin typeface="Calibri" pitchFamily="34" charset="0"/>
                <a:ea typeface="Calibri" pitchFamily="34" charset="0"/>
                <a:cs typeface="Calibri" pitchFamily="34" charset="0"/>
              </a:rPr>
              <a:t>  </a:t>
            </a:r>
            <a:r>
              <a:rPr lang="es-MX" sz="4000" b="1" dirty="0" smtClean="0">
                <a:solidFill>
                  <a:srgbClr val="660066"/>
                </a:solidFill>
                <a:latin typeface="Calibri" pitchFamily="34" charset="0"/>
                <a:ea typeface="Calibri" pitchFamily="34" charset="0"/>
                <a:cs typeface="Calibri" pitchFamily="34" charset="0"/>
              </a:rPr>
              <a:t>Debes pronunciar todas y cada una de las SÍLABAS de cada palabra.</a:t>
            </a:r>
          </a:p>
        </p:txBody>
      </p:sp>
      <p:pic>
        <p:nvPicPr>
          <p:cNvPr id="34819" name="Picture 2" descr="http://t2.gstatic.com/images?q=tbn:ANd9GcTdqHYLBjVeIdQu9cIRuTbfiRfTDihWnPA7Umug5eBJV1LcjoTV"/>
          <p:cNvPicPr>
            <a:picLocks noChangeAspect="1" noChangeArrowheads="1"/>
          </p:cNvPicPr>
          <p:nvPr/>
        </p:nvPicPr>
        <p:blipFill>
          <a:blip r:embed="rId4" cstate="print"/>
          <a:srcRect/>
          <a:stretch>
            <a:fillRect/>
          </a:stretch>
        </p:blipFill>
        <p:spPr bwMode="auto">
          <a:xfrm>
            <a:off x="6891338" y="2708920"/>
            <a:ext cx="1857375" cy="2808287"/>
          </a:xfrm>
          <a:prstGeom prst="rect">
            <a:avLst/>
          </a:prstGeom>
          <a:noFill/>
          <a:ln w="9525">
            <a:noFill/>
            <a:miter lim="800000"/>
            <a:headEnd/>
            <a:tailEnd/>
          </a:ln>
        </p:spPr>
      </p:pic>
      <p:sp>
        <p:nvSpPr>
          <p:cNvPr id="4" name="Rectangle 2"/>
          <p:cNvSpPr>
            <a:spLocks noChangeArrowheads="1"/>
          </p:cNvSpPr>
          <p:nvPr/>
        </p:nvSpPr>
        <p:spPr bwMode="auto">
          <a:xfrm>
            <a:off x="1403648" y="-603448"/>
            <a:ext cx="7391400" cy="190314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endParaRPr lang="es-MX" sz="8000" dirty="0">
              <a:solidFill>
                <a:schemeClr val="bg1"/>
              </a:solidFill>
              <a:latin typeface="+mn-lt"/>
            </a:endParaRPr>
          </a:p>
          <a:p>
            <a:pPr marL="342900" indent="-342900" defTabSz="762000">
              <a:lnSpc>
                <a:spcPct val="50000"/>
              </a:lnSpc>
              <a:spcBef>
                <a:spcPct val="20000"/>
              </a:spcBef>
              <a:defRPr/>
            </a:pPr>
            <a:r>
              <a:rPr lang="es-MX" sz="8000" dirty="0" smtClean="0">
                <a:solidFill>
                  <a:schemeClr val="bg1"/>
                </a:solidFill>
                <a:latin typeface="Calibri" pitchFamily="34" charset="0"/>
                <a:cs typeface="Calibri" pitchFamily="34" charset="0"/>
              </a:rPr>
              <a:t>Dicción</a:t>
            </a:r>
            <a:endParaRPr lang="es-MX" sz="8000" dirty="0">
              <a:solidFill>
                <a:schemeClr val="bg1"/>
              </a:solidFill>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1954353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28387">
                                            <p:txEl>
                                              <p:pRg st="2" end="2"/>
                                            </p:txEl>
                                          </p:spTgt>
                                        </p:tgtEl>
                                        <p:attrNameLst>
                                          <p:attrName>style.visibility</p:attrName>
                                        </p:attrNameLst>
                                      </p:cBhvr>
                                      <p:to>
                                        <p:strVal val="visible"/>
                                      </p:to>
                                    </p:set>
                                    <p:anim calcmode="lin" valueType="num">
                                      <p:cBhvr>
                                        <p:cTn id="7" dur="500" fill="hold"/>
                                        <p:tgtEl>
                                          <p:spTgt spid="52838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28387">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28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5" name="Rectangle 3"/>
          <p:cNvSpPr>
            <a:spLocks noGrp="1" noChangeArrowheads="1"/>
          </p:cNvSpPr>
          <p:nvPr>
            <p:ph type="body" idx="1"/>
          </p:nvPr>
        </p:nvSpPr>
        <p:spPr bwMode="auto">
          <a:xfrm>
            <a:off x="3635896" y="908720"/>
            <a:ext cx="5328592" cy="4104034"/>
          </a:xfrm>
          <a:noFill/>
          <a:ln>
            <a:miter lim="800000"/>
            <a:headEnd/>
            <a:tailEnd/>
          </a:ln>
        </p:spPr>
        <p:txBody>
          <a:bodyPr vert="horz" wrap="square" lIns="91440" tIns="45720" rIns="91440" bIns="45720" numCol="1" anchor="t" anchorCtr="0" compatLnSpc="1">
            <a:prstTxWarp prst="textNoShape">
              <a:avLst/>
            </a:prstTxWarp>
          </a:bodyPr>
          <a:lstStyle/>
          <a:p>
            <a:pPr algn="just" eaLnBrk="1" hangingPunct="1">
              <a:lnSpc>
                <a:spcPct val="80000"/>
              </a:lnSpc>
              <a:buFontTx/>
              <a:buNone/>
            </a:pPr>
            <a:endParaRPr lang="es-MX" sz="1800" dirty="0" smtClean="0"/>
          </a:p>
          <a:p>
            <a:pPr algn="just" eaLnBrk="1" hangingPunct="1">
              <a:lnSpc>
                <a:spcPct val="140000"/>
              </a:lnSpc>
              <a:buClr>
                <a:srgbClr val="990033"/>
              </a:buClr>
              <a:buFont typeface="Wingdings" pitchFamily="2" charset="2"/>
              <a:buChar char="q"/>
            </a:pPr>
            <a:r>
              <a:rPr lang="es-MX" sz="3600" dirty="0" smtClean="0"/>
              <a:t>  </a:t>
            </a:r>
            <a:r>
              <a:rPr lang="es-MX" sz="3600" b="1" dirty="0" smtClean="0">
                <a:solidFill>
                  <a:srgbClr val="660066"/>
                </a:solidFill>
                <a:latin typeface="Calibri" pitchFamily="34" charset="0"/>
                <a:ea typeface="Calibri" pitchFamily="34" charset="0"/>
                <a:cs typeface="Calibri" pitchFamily="34" charset="0"/>
              </a:rPr>
              <a:t>La velocidad de la voz debe manejarse a un ritmo que permita la comprensión clara del mensaje.  Ni muy rápido, ni muy lento.</a:t>
            </a:r>
            <a:endParaRPr lang="es-MX" sz="3600" dirty="0" smtClean="0">
              <a:latin typeface="Calibri" pitchFamily="34" charset="0"/>
              <a:ea typeface="Calibri" pitchFamily="34" charset="0"/>
              <a:cs typeface="Calibri" pitchFamily="34" charset="0"/>
            </a:endParaRPr>
          </a:p>
        </p:txBody>
      </p:sp>
      <p:sp>
        <p:nvSpPr>
          <p:cNvPr id="4" name="Rectangle 2"/>
          <p:cNvSpPr>
            <a:spLocks noChangeArrowheads="1"/>
          </p:cNvSpPr>
          <p:nvPr/>
        </p:nvSpPr>
        <p:spPr bwMode="auto">
          <a:xfrm>
            <a:off x="1029892" y="-418356"/>
            <a:ext cx="7391400" cy="190314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endParaRPr lang="es-MX" sz="7200" dirty="0">
              <a:solidFill>
                <a:schemeClr val="bg1"/>
              </a:solidFill>
              <a:latin typeface="+mn-lt"/>
            </a:endParaRPr>
          </a:p>
          <a:p>
            <a:pPr marL="342900" indent="-342900" defTabSz="762000">
              <a:lnSpc>
                <a:spcPct val="50000"/>
              </a:lnSpc>
              <a:spcBef>
                <a:spcPct val="20000"/>
              </a:spcBef>
              <a:defRPr/>
            </a:pPr>
            <a:r>
              <a:rPr lang="es-MX" sz="7200" dirty="0" smtClean="0">
                <a:solidFill>
                  <a:schemeClr val="bg1"/>
                </a:solidFill>
                <a:latin typeface="Calibri" pitchFamily="34" charset="0"/>
                <a:cs typeface="Calibri" pitchFamily="34" charset="0"/>
              </a:rPr>
              <a:t>Velocidad</a:t>
            </a:r>
            <a:endParaRPr lang="es-MX" sz="7200" dirty="0">
              <a:solidFill>
                <a:schemeClr val="bg1"/>
              </a:solidFill>
              <a:latin typeface="Calibri" pitchFamily="34" charset="0"/>
              <a:cs typeface="Calibri" pitchFamily="34" charset="0"/>
            </a:endParaRPr>
          </a:p>
        </p:txBody>
      </p:sp>
      <p:pic>
        <p:nvPicPr>
          <p:cNvPr id="31746" name="Picture 2" descr="http://tse4.mm.bing.net/th?id=OIP.M99d07f5559c966a3bd6036c9a778718co0&amp;pid=15.1&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94" y="2244847"/>
            <a:ext cx="3758026" cy="24802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1374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30435">
                                            <p:txEl>
                                              <p:pRg st="1" end="1"/>
                                            </p:txEl>
                                          </p:spTgt>
                                        </p:tgtEl>
                                        <p:attrNameLst>
                                          <p:attrName>style.visibility</p:attrName>
                                        </p:attrNameLst>
                                      </p:cBhvr>
                                      <p:to>
                                        <p:strVal val="visible"/>
                                      </p:to>
                                    </p:set>
                                    <p:anim calcmode="lin" valueType="num">
                                      <p:cBhvr>
                                        <p:cTn id="7" dur="500" fill="hold"/>
                                        <p:tgtEl>
                                          <p:spTgt spid="53043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3043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30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8" name="Rectangle 8"/>
          <p:cNvSpPr>
            <a:spLocks noGrp="1" noChangeArrowheads="1"/>
          </p:cNvSpPr>
          <p:nvPr>
            <p:ph type="body" idx="1"/>
          </p:nvPr>
        </p:nvSpPr>
        <p:spPr bwMode="auto">
          <a:xfrm>
            <a:off x="179512" y="1340421"/>
            <a:ext cx="5832648" cy="4896891"/>
          </a:xfrm>
          <a:noFill/>
          <a:ln>
            <a:miter lim="800000"/>
            <a:headEnd/>
            <a:tailEnd/>
          </a:ln>
        </p:spPr>
        <p:txBody>
          <a:bodyPr vert="horz" wrap="square" lIns="91440" tIns="45720" rIns="91440" bIns="45720" numCol="1" anchor="t" anchorCtr="0" compatLnSpc="1">
            <a:prstTxWarp prst="textNoShape">
              <a:avLst/>
            </a:prstTxWarp>
          </a:bodyPr>
          <a:lstStyle/>
          <a:p>
            <a:pPr algn="just" eaLnBrk="1" hangingPunct="1">
              <a:lnSpc>
                <a:spcPct val="120000"/>
              </a:lnSpc>
              <a:buClr>
                <a:srgbClr val="990033"/>
              </a:buClr>
              <a:buFont typeface="Wingdings" pitchFamily="2" charset="2"/>
              <a:buChar char="q"/>
            </a:pPr>
            <a:r>
              <a:rPr lang="es-MX" b="1" dirty="0" smtClean="0">
                <a:solidFill>
                  <a:srgbClr val="660066"/>
                </a:solidFill>
                <a:latin typeface="Calibri" pitchFamily="34" charset="0"/>
                <a:ea typeface="Calibri" pitchFamily="34" charset="0"/>
                <a:cs typeface="Calibri" pitchFamily="34" charset="0"/>
              </a:rPr>
              <a:t>Suficientemente alto para que toda la audiencia escuche, pero sin gritar ni aturdir.</a:t>
            </a:r>
          </a:p>
          <a:p>
            <a:pPr algn="just" eaLnBrk="1" hangingPunct="1">
              <a:lnSpc>
                <a:spcPct val="120000"/>
              </a:lnSpc>
              <a:buClr>
                <a:srgbClr val="990033"/>
              </a:buClr>
              <a:buFont typeface="Wingdings" pitchFamily="2" charset="2"/>
              <a:buChar char="q"/>
            </a:pPr>
            <a:endParaRPr lang="es-MX" sz="900" dirty="0" smtClean="0">
              <a:latin typeface="Calibri" pitchFamily="34" charset="0"/>
              <a:ea typeface="Calibri" pitchFamily="34" charset="0"/>
              <a:cs typeface="Calibri" pitchFamily="34" charset="0"/>
            </a:endParaRPr>
          </a:p>
          <a:p>
            <a:pPr algn="just" eaLnBrk="1" hangingPunct="1">
              <a:lnSpc>
                <a:spcPct val="120000"/>
              </a:lnSpc>
              <a:buClr>
                <a:srgbClr val="990033"/>
              </a:buClr>
              <a:buFont typeface="Wingdings" pitchFamily="2" charset="2"/>
              <a:buChar char="q"/>
            </a:pPr>
            <a:r>
              <a:rPr lang="es-MX" b="1" dirty="0" smtClean="0">
                <a:solidFill>
                  <a:schemeClr val="accent6">
                    <a:lumMod val="50000"/>
                  </a:schemeClr>
                </a:solidFill>
                <a:latin typeface="Calibri" pitchFamily="34" charset="0"/>
                <a:ea typeface="Calibri" pitchFamily="34" charset="0"/>
                <a:cs typeface="Calibri" pitchFamily="34" charset="0"/>
              </a:rPr>
              <a:t>Un volumen muy bajo resulta inefectivo, ya que la gente al no escuchar, se puede distraer</a:t>
            </a:r>
            <a:r>
              <a:rPr lang="es-MX" dirty="0" smtClean="0">
                <a:latin typeface="Calibri" pitchFamily="34" charset="0"/>
                <a:ea typeface="Calibri" pitchFamily="34" charset="0"/>
                <a:cs typeface="Calibri" pitchFamily="34" charset="0"/>
              </a:rPr>
              <a:t>. </a:t>
            </a:r>
            <a:endParaRPr lang="es-MX" b="1" dirty="0" smtClean="0">
              <a:solidFill>
                <a:srgbClr val="660066"/>
              </a:solidFill>
              <a:latin typeface="Calibri" pitchFamily="34" charset="0"/>
              <a:ea typeface="Calibri" pitchFamily="34" charset="0"/>
              <a:cs typeface="Calibri" pitchFamily="34" charset="0"/>
            </a:endParaRPr>
          </a:p>
        </p:txBody>
      </p:sp>
      <p:sp>
        <p:nvSpPr>
          <p:cNvPr id="8" name="Rectangle 2"/>
          <p:cNvSpPr>
            <a:spLocks noChangeArrowheads="1"/>
          </p:cNvSpPr>
          <p:nvPr/>
        </p:nvSpPr>
        <p:spPr bwMode="auto">
          <a:xfrm>
            <a:off x="1407877" y="-387424"/>
            <a:ext cx="7391400" cy="190314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endParaRPr lang="es-MX" sz="7200" dirty="0">
              <a:solidFill>
                <a:schemeClr val="bg1"/>
              </a:solidFill>
              <a:latin typeface="+mn-lt"/>
            </a:endParaRPr>
          </a:p>
          <a:p>
            <a:pPr marL="342900" indent="-342900" defTabSz="762000">
              <a:lnSpc>
                <a:spcPct val="50000"/>
              </a:lnSpc>
              <a:spcBef>
                <a:spcPct val="20000"/>
              </a:spcBef>
              <a:defRPr/>
            </a:pPr>
            <a:r>
              <a:rPr lang="es-MX" sz="7200" dirty="0" smtClean="0">
                <a:solidFill>
                  <a:schemeClr val="bg1"/>
                </a:solidFill>
                <a:latin typeface="Calibri" pitchFamily="34" charset="0"/>
                <a:cs typeface="Calibri" pitchFamily="34" charset="0"/>
              </a:rPr>
              <a:t>Volumen</a:t>
            </a:r>
            <a:endParaRPr lang="es-MX" sz="7200" dirty="0">
              <a:solidFill>
                <a:schemeClr val="bg1"/>
              </a:solidFill>
              <a:latin typeface="Calibri" pitchFamily="34" charset="0"/>
              <a:cs typeface="Calibri" pitchFamily="34" charset="0"/>
            </a:endParaRPr>
          </a:p>
        </p:txBody>
      </p:sp>
      <p:pic>
        <p:nvPicPr>
          <p:cNvPr id="32770" name="Picture 2" descr="LA HOMILÍA DOMINI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484784"/>
            <a:ext cx="2566864" cy="38696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4548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2488">
                                            <p:txEl>
                                              <p:pRg st="0" end="0"/>
                                            </p:txEl>
                                          </p:spTgt>
                                        </p:tgtEl>
                                        <p:attrNameLst>
                                          <p:attrName>style.visibility</p:attrName>
                                        </p:attrNameLst>
                                      </p:cBhvr>
                                      <p:to>
                                        <p:strVal val="visible"/>
                                      </p:to>
                                    </p:set>
                                    <p:anim calcmode="lin" valueType="num">
                                      <p:cBhvr>
                                        <p:cTn id="7" dur="500" fill="hold"/>
                                        <p:tgtEl>
                                          <p:spTgt spid="53248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3248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3248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32488">
                                            <p:txEl>
                                              <p:pRg st="2" end="2"/>
                                            </p:txEl>
                                          </p:spTgt>
                                        </p:tgtEl>
                                        <p:attrNameLst>
                                          <p:attrName>style.visibility</p:attrName>
                                        </p:attrNameLst>
                                      </p:cBhvr>
                                      <p:to>
                                        <p:strVal val="visible"/>
                                      </p:to>
                                    </p:set>
                                    <p:anim calcmode="lin" valueType="num">
                                      <p:cBhvr>
                                        <p:cTn id="14" dur="500" fill="hold"/>
                                        <p:tgtEl>
                                          <p:spTgt spid="53248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3248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324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8"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700338" y="3829050"/>
            <a:ext cx="3671887" cy="823913"/>
          </a:xfrm>
          <a:prstGeom prst="rect">
            <a:avLst/>
          </a:prstGeom>
          <a:noFill/>
          <a:ln w="76200" algn="ctr">
            <a:noFill/>
            <a:miter lim="800000"/>
            <a:headEnd/>
            <a:tailEnd/>
          </a:ln>
        </p:spPr>
        <p:txBody>
          <a:bodyPr>
            <a:spAutoFit/>
          </a:bodyPr>
          <a:lstStyle/>
          <a:p>
            <a:r>
              <a:rPr lang="es-MX" sz="4800">
                <a:solidFill>
                  <a:schemeClr val="bg1"/>
                </a:solidFill>
              </a:rPr>
              <a:t>No verbal</a:t>
            </a:r>
            <a:endParaRPr lang="es-ES" sz="4800">
              <a:solidFill>
                <a:schemeClr val="bg1"/>
              </a:solidFill>
            </a:endParaRPr>
          </a:p>
        </p:txBody>
      </p:sp>
      <p:sp>
        <p:nvSpPr>
          <p:cNvPr id="8" name="Rectangle 2"/>
          <p:cNvSpPr>
            <a:spLocks noChangeArrowheads="1"/>
          </p:cNvSpPr>
          <p:nvPr/>
        </p:nvSpPr>
        <p:spPr bwMode="auto">
          <a:xfrm>
            <a:off x="827584" y="-387424"/>
            <a:ext cx="7056784" cy="190314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endParaRPr lang="es-MX" sz="6600" dirty="0">
              <a:solidFill>
                <a:schemeClr val="bg1"/>
              </a:solidFill>
              <a:latin typeface="+mn-lt"/>
            </a:endParaRPr>
          </a:p>
          <a:p>
            <a:pPr marL="342900" indent="-342900" defTabSz="762000">
              <a:lnSpc>
                <a:spcPct val="50000"/>
              </a:lnSpc>
              <a:spcBef>
                <a:spcPct val="20000"/>
              </a:spcBef>
              <a:defRPr/>
            </a:pPr>
            <a:r>
              <a:rPr lang="es-MX" sz="6600" dirty="0" smtClean="0">
                <a:solidFill>
                  <a:schemeClr val="bg1"/>
                </a:solidFill>
                <a:latin typeface="Calibri" pitchFamily="34" charset="0"/>
                <a:cs typeface="Calibri" pitchFamily="34" charset="0"/>
              </a:rPr>
              <a:t>Lenguaje Corporal</a:t>
            </a:r>
            <a:endParaRPr lang="es-MX" sz="6600" dirty="0">
              <a:solidFill>
                <a:schemeClr val="bg1"/>
              </a:solidFill>
              <a:latin typeface="Calibri" pitchFamily="34" charset="0"/>
              <a:cs typeface="Calibri" pitchFamily="34" charset="0"/>
            </a:endParaRPr>
          </a:p>
        </p:txBody>
      </p:sp>
      <p:pic>
        <p:nvPicPr>
          <p:cNvPr id="33794" name="Picture 2" descr="http://tse4.mm.bing.net/th?id=OIP.M8982de051fba9a025d4f80d8105422f8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551989"/>
            <a:ext cx="5760640" cy="382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152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ChangeArrowheads="1"/>
          </p:cNvSpPr>
          <p:nvPr/>
        </p:nvSpPr>
        <p:spPr bwMode="auto">
          <a:xfrm>
            <a:off x="468313" y="44624"/>
            <a:ext cx="8266112" cy="1012825"/>
          </a:xfrm>
          <a:prstGeom prst="rect">
            <a:avLst/>
          </a:prstGeom>
          <a:noFill/>
          <a:ln w="12700">
            <a:noFill/>
            <a:miter lim="800000"/>
            <a:headEnd/>
            <a:tailEnd/>
          </a:ln>
          <a:effectLst/>
        </p:spPr>
        <p:txBody>
          <a:bodyPr wrap="none" lIns="90488" tIns="44450" rIns="90488" bIns="44450">
            <a:spAutoFit/>
          </a:bodyPr>
          <a:lstStyle/>
          <a:p>
            <a:pPr defTabSz="762000">
              <a:defRPr/>
            </a:pPr>
            <a:r>
              <a:rPr lang="es-ES_tradnl" sz="6000" dirty="0">
                <a:solidFill>
                  <a:schemeClr val="bg1"/>
                </a:solidFill>
                <a:effectLst>
                  <a:outerShdw blurRad="38100" dist="38100" dir="2700000" algn="tl">
                    <a:srgbClr val="000000">
                      <a:alpha val="43137"/>
                    </a:srgbClr>
                  </a:outerShdw>
                </a:effectLst>
              </a:rPr>
              <a:t>Origen de la resistencia</a:t>
            </a:r>
          </a:p>
        </p:txBody>
      </p:sp>
      <p:sp>
        <p:nvSpPr>
          <p:cNvPr id="175108" name="Rectangle 4"/>
          <p:cNvSpPr>
            <a:spLocks noChangeArrowheads="1"/>
          </p:cNvSpPr>
          <p:nvPr/>
        </p:nvSpPr>
        <p:spPr bwMode="auto">
          <a:xfrm>
            <a:off x="3132138" y="3356992"/>
            <a:ext cx="57689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185738" indent="-185738"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just">
              <a:lnSpc>
                <a:spcPct val="130000"/>
              </a:lnSpc>
              <a:buFontTx/>
              <a:buChar char="•"/>
            </a:pPr>
            <a:r>
              <a:rPr lang="es-ES_tradnl" altLang="es-MX" sz="3200" dirty="0"/>
              <a:t> </a:t>
            </a:r>
            <a:r>
              <a:rPr lang="es-ES_tradnl" altLang="es-MX" sz="3200" dirty="0">
                <a:solidFill>
                  <a:srgbClr val="316501"/>
                </a:solidFill>
              </a:rPr>
              <a:t>Preferimos mantenernos con lo que ya ha probado su eficacia e intentamos muy poco algo nuevo e incierto.</a:t>
            </a:r>
            <a:endParaRPr lang="es-ES_tradnl" altLang="es-MX" sz="3200" dirty="0">
              <a:solidFill>
                <a:srgbClr val="280049"/>
              </a:solidFill>
            </a:endParaRPr>
          </a:p>
        </p:txBody>
      </p:sp>
      <p:sp>
        <p:nvSpPr>
          <p:cNvPr id="175110" name="Text Box 6"/>
          <p:cNvSpPr txBox="1">
            <a:spLocks noChangeArrowheads="1"/>
          </p:cNvSpPr>
          <p:nvPr/>
        </p:nvSpPr>
        <p:spPr bwMode="auto">
          <a:xfrm>
            <a:off x="3203575" y="1038473"/>
            <a:ext cx="5938838" cy="2822575"/>
          </a:xfrm>
          <a:prstGeom prst="rect">
            <a:avLst/>
          </a:prstGeom>
          <a:noFill/>
          <a:ln w="12700">
            <a:noFill/>
            <a:miter lim="800000"/>
            <a:headEnd/>
            <a:tailEnd/>
          </a:ln>
          <a:effectLst/>
        </p:spPr>
        <p:txBody>
          <a:bodyPr>
            <a:spAutoFit/>
          </a:bodyPr>
          <a:lstStyle/>
          <a:p>
            <a:pPr defTabSz="762000">
              <a:lnSpc>
                <a:spcPct val="140000"/>
              </a:lnSpc>
              <a:buFontTx/>
              <a:buChar char="•"/>
              <a:defRPr/>
            </a:pPr>
            <a:r>
              <a:rPr lang="es-MX" sz="3200" dirty="0">
                <a:latin typeface="+mj-lt"/>
              </a:rPr>
              <a:t>  Las personas buscamos comodidad en la costumbre y lo rutinario </a:t>
            </a:r>
            <a:r>
              <a:rPr lang="es-ES_tradnl" sz="2800" dirty="0">
                <a:solidFill>
                  <a:srgbClr val="CC0000"/>
                </a:solidFill>
                <a:latin typeface="+mj-lt"/>
              </a:rPr>
              <a:t>( ZONA DE CONFORT).</a:t>
            </a:r>
          </a:p>
          <a:p>
            <a:pPr defTabSz="762000">
              <a:lnSpc>
                <a:spcPct val="140000"/>
              </a:lnSpc>
              <a:buFontTx/>
              <a:buChar char="•"/>
              <a:defRPr/>
            </a:pPr>
            <a:endParaRPr lang="es-MX" sz="3200" dirty="0">
              <a:latin typeface="+mj-lt"/>
            </a:endParaRPr>
          </a:p>
        </p:txBody>
      </p:sp>
      <p:pic>
        <p:nvPicPr>
          <p:cNvPr id="175111" name="Picture 7" descr="u25254559"/>
          <p:cNvPicPr>
            <a:picLocks noChangeAspect="1" noChangeArrowheads="1"/>
          </p:cNvPicPr>
          <p:nvPr/>
        </p:nvPicPr>
        <p:blipFill>
          <a:blip r:embed="rId3">
            <a:extLst>
              <a:ext uri="{28A0092B-C50C-407E-A947-70E740481C1C}">
                <a14:useLocalDpi xmlns:a14="http://schemas.microsoft.com/office/drawing/2010/main" val="0"/>
              </a:ext>
            </a:extLst>
          </a:blip>
          <a:srcRect t="8537"/>
          <a:stretch>
            <a:fillRect/>
          </a:stretch>
        </p:blipFill>
        <p:spPr bwMode="auto">
          <a:xfrm>
            <a:off x="211138" y="1844675"/>
            <a:ext cx="272415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023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5110"/>
                                        </p:tgtEl>
                                        <p:attrNameLst>
                                          <p:attrName>style.visibility</p:attrName>
                                        </p:attrNameLst>
                                      </p:cBhvr>
                                      <p:to>
                                        <p:strVal val="visible"/>
                                      </p:to>
                                    </p:set>
                                    <p:anim calcmode="lin" valueType="num">
                                      <p:cBhvr additive="base">
                                        <p:cTn id="7" dur="500" fill="hold"/>
                                        <p:tgtEl>
                                          <p:spTgt spid="175110"/>
                                        </p:tgtEl>
                                        <p:attrNameLst>
                                          <p:attrName>ppt_x</p:attrName>
                                        </p:attrNameLst>
                                      </p:cBhvr>
                                      <p:tavLst>
                                        <p:tav tm="0">
                                          <p:val>
                                            <p:strVal val="0-#ppt_w/2"/>
                                          </p:val>
                                        </p:tav>
                                        <p:tav tm="100000">
                                          <p:val>
                                            <p:strVal val="#ppt_x"/>
                                          </p:val>
                                        </p:tav>
                                      </p:tavLst>
                                    </p:anim>
                                    <p:anim calcmode="lin" valueType="num">
                                      <p:cBhvr additive="base">
                                        <p:cTn id="8" dur="500" fill="hold"/>
                                        <p:tgtEl>
                                          <p:spTgt spid="17511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1751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751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0"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3" name="Text Box 3"/>
          <p:cNvSpPr txBox="1">
            <a:spLocks noChangeArrowheads="1"/>
          </p:cNvSpPr>
          <p:nvPr/>
        </p:nvSpPr>
        <p:spPr bwMode="auto">
          <a:xfrm>
            <a:off x="251520" y="1052736"/>
            <a:ext cx="6336704" cy="5262979"/>
          </a:xfrm>
          <a:prstGeom prst="rect">
            <a:avLst/>
          </a:prstGeom>
          <a:noFill/>
          <a:ln w="9525">
            <a:noFill/>
            <a:miter lim="800000"/>
            <a:headEnd/>
            <a:tailEnd/>
          </a:ln>
        </p:spPr>
        <p:txBody>
          <a:bodyPr wrap="square">
            <a:spAutoFit/>
          </a:bodyPr>
          <a:lstStyle/>
          <a:p>
            <a:pPr>
              <a:lnSpc>
                <a:spcPct val="120000"/>
              </a:lnSpc>
              <a:buClr>
                <a:srgbClr val="990033"/>
              </a:buClr>
              <a:buFont typeface="Wingdings" pitchFamily="2" charset="2"/>
              <a:buChar char="q"/>
              <a:defRPr/>
            </a:pPr>
            <a:r>
              <a:rPr lang="es-MX" sz="3200" dirty="0">
                <a:solidFill>
                  <a:srgbClr val="002060"/>
                </a:solidFill>
              </a:rPr>
              <a:t>   </a:t>
            </a:r>
            <a:r>
              <a:rPr lang="es-MX" sz="3200" b="1" dirty="0">
                <a:solidFill>
                  <a:srgbClr val="002060"/>
                </a:solidFill>
                <a:latin typeface="Calibri" pitchFamily="34" charset="0"/>
                <a:cs typeface="Calibri" pitchFamily="34" charset="0"/>
              </a:rPr>
              <a:t>Dirigido hacia las personas, no al piso ni al techo</a:t>
            </a:r>
            <a:r>
              <a:rPr lang="es-MX" sz="3200" b="1" dirty="0" smtClean="0">
                <a:solidFill>
                  <a:srgbClr val="002060"/>
                </a:solidFill>
                <a:latin typeface="Calibri" pitchFamily="34" charset="0"/>
                <a:cs typeface="Calibri" pitchFamily="34" charset="0"/>
              </a:rPr>
              <a:t>.</a:t>
            </a:r>
            <a:endParaRPr lang="es-MX" sz="3200" b="1" dirty="0">
              <a:solidFill>
                <a:srgbClr val="002060"/>
              </a:solidFill>
              <a:latin typeface="Calibri" pitchFamily="34" charset="0"/>
              <a:cs typeface="Calibri" pitchFamily="34" charset="0"/>
            </a:endParaRPr>
          </a:p>
          <a:p>
            <a:pPr>
              <a:lnSpc>
                <a:spcPct val="120000"/>
              </a:lnSpc>
              <a:buClr>
                <a:srgbClr val="990033"/>
              </a:buClr>
              <a:buFont typeface="Wingdings" pitchFamily="2" charset="2"/>
              <a:buChar char="q"/>
              <a:defRPr/>
            </a:pPr>
            <a:endParaRPr lang="es-MX" sz="2000" b="1" dirty="0">
              <a:solidFill>
                <a:srgbClr val="002060"/>
              </a:solidFill>
              <a:latin typeface="Calibri" pitchFamily="34" charset="0"/>
              <a:cs typeface="Calibri" pitchFamily="34" charset="0"/>
            </a:endParaRPr>
          </a:p>
          <a:p>
            <a:pPr>
              <a:lnSpc>
                <a:spcPct val="120000"/>
              </a:lnSpc>
              <a:buClr>
                <a:srgbClr val="990033"/>
              </a:buClr>
              <a:buFont typeface="Wingdings" pitchFamily="2" charset="2"/>
              <a:buChar char="q"/>
              <a:defRPr/>
            </a:pPr>
            <a:r>
              <a:rPr lang="es-MX" sz="3200" b="1" dirty="0">
                <a:solidFill>
                  <a:srgbClr val="002060"/>
                </a:solidFill>
                <a:latin typeface="Calibri" pitchFamily="34" charset="0"/>
                <a:cs typeface="Calibri" pitchFamily="34" charset="0"/>
              </a:rPr>
              <a:t>  Evita dirigirte </a:t>
            </a:r>
            <a:r>
              <a:rPr lang="es-MX" sz="3200" b="1" dirty="0" smtClean="0">
                <a:solidFill>
                  <a:srgbClr val="002060"/>
                </a:solidFill>
                <a:latin typeface="Calibri" pitchFamily="34" charset="0"/>
                <a:cs typeface="Calibri" pitchFamily="34" charset="0"/>
              </a:rPr>
              <a:t>sólo </a:t>
            </a:r>
            <a:r>
              <a:rPr lang="es-MX" sz="3200" b="1" dirty="0">
                <a:solidFill>
                  <a:srgbClr val="002060"/>
                </a:solidFill>
                <a:latin typeface="Calibri" pitchFamily="34" charset="0"/>
                <a:cs typeface="Calibri" pitchFamily="34" charset="0"/>
              </a:rPr>
              <a:t>a una o a pocas       personas, haz un “barrido visual”.</a:t>
            </a:r>
          </a:p>
          <a:p>
            <a:pPr>
              <a:lnSpc>
                <a:spcPct val="120000"/>
              </a:lnSpc>
              <a:buClr>
                <a:srgbClr val="990033"/>
              </a:buClr>
              <a:buFont typeface="Wingdings" pitchFamily="2" charset="2"/>
              <a:buChar char="q"/>
              <a:defRPr/>
            </a:pPr>
            <a:endParaRPr lang="es-MX" sz="1800" b="1" dirty="0">
              <a:solidFill>
                <a:srgbClr val="002060"/>
              </a:solidFill>
              <a:latin typeface="Calibri" pitchFamily="34" charset="0"/>
              <a:cs typeface="Calibri" pitchFamily="34" charset="0"/>
            </a:endParaRPr>
          </a:p>
          <a:p>
            <a:pPr>
              <a:lnSpc>
                <a:spcPct val="120000"/>
              </a:lnSpc>
              <a:buClr>
                <a:srgbClr val="990033"/>
              </a:buClr>
              <a:buFont typeface="Wingdings" pitchFamily="2" charset="2"/>
              <a:buChar char="q"/>
              <a:defRPr/>
            </a:pPr>
            <a:r>
              <a:rPr lang="es-MX" sz="3200" b="1" dirty="0">
                <a:solidFill>
                  <a:srgbClr val="002060"/>
                </a:solidFill>
                <a:latin typeface="Calibri" pitchFamily="34" charset="0"/>
                <a:cs typeface="Calibri" pitchFamily="34" charset="0"/>
              </a:rPr>
              <a:t> Se debe mirar al rostro de las personas, a la altura de los ojos.</a:t>
            </a:r>
          </a:p>
          <a:p>
            <a:pPr>
              <a:lnSpc>
                <a:spcPct val="120000"/>
              </a:lnSpc>
              <a:buClr>
                <a:srgbClr val="990033"/>
              </a:buClr>
              <a:buFont typeface="Wingdings" pitchFamily="2" charset="2"/>
              <a:buNone/>
              <a:defRPr/>
            </a:pPr>
            <a:endParaRPr lang="es-MX" sz="2000" b="1" dirty="0">
              <a:solidFill>
                <a:srgbClr val="002060"/>
              </a:solidFill>
              <a:latin typeface="Calibri" pitchFamily="34" charset="0"/>
              <a:cs typeface="Calibri" pitchFamily="34" charset="0"/>
            </a:endParaRPr>
          </a:p>
        </p:txBody>
      </p:sp>
      <p:pic>
        <p:nvPicPr>
          <p:cNvPr id="28676" name="Picture 6" descr="http://photos3.fotosearch.com/bthumb/PHT/PHT428/PAA428000027.jpg"/>
          <p:cNvPicPr>
            <a:picLocks noChangeAspect="1" noChangeArrowheads="1"/>
          </p:cNvPicPr>
          <p:nvPr/>
        </p:nvPicPr>
        <p:blipFill>
          <a:blip r:embed="rId3" cstate="print"/>
          <a:srcRect/>
          <a:stretch>
            <a:fillRect/>
          </a:stretch>
        </p:blipFill>
        <p:spPr bwMode="auto">
          <a:xfrm>
            <a:off x="6300788" y="1447800"/>
            <a:ext cx="2843212" cy="2520950"/>
          </a:xfrm>
          <a:prstGeom prst="rect">
            <a:avLst/>
          </a:prstGeom>
          <a:noFill/>
          <a:ln w="9525">
            <a:noFill/>
            <a:miter lim="800000"/>
            <a:headEnd/>
            <a:tailEnd/>
          </a:ln>
        </p:spPr>
      </p:pic>
      <p:sp>
        <p:nvSpPr>
          <p:cNvPr id="5" name="Rectangle 2"/>
          <p:cNvSpPr>
            <a:spLocks noChangeArrowheads="1"/>
          </p:cNvSpPr>
          <p:nvPr/>
        </p:nvSpPr>
        <p:spPr bwMode="auto">
          <a:xfrm>
            <a:off x="755576" y="-346348"/>
            <a:ext cx="7391400" cy="190314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endParaRPr lang="es-MX" sz="6600" dirty="0">
              <a:solidFill>
                <a:schemeClr val="bg1"/>
              </a:solidFill>
              <a:latin typeface="+mn-lt"/>
            </a:endParaRPr>
          </a:p>
          <a:p>
            <a:pPr marL="342900" indent="-342900" defTabSz="762000">
              <a:lnSpc>
                <a:spcPct val="50000"/>
              </a:lnSpc>
              <a:spcBef>
                <a:spcPct val="20000"/>
              </a:spcBef>
              <a:defRPr/>
            </a:pPr>
            <a:r>
              <a:rPr lang="es-MX" sz="6600" dirty="0" smtClean="0">
                <a:solidFill>
                  <a:schemeClr val="bg1"/>
                </a:solidFill>
                <a:latin typeface="Calibri" pitchFamily="34" charset="0"/>
                <a:cs typeface="Calibri" pitchFamily="34" charset="0"/>
              </a:rPr>
              <a:t>Contacto Visual</a:t>
            </a:r>
            <a:endParaRPr lang="es-MX" sz="66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031365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12003">
                                            <p:txEl>
                                              <p:pRg st="0" end="0"/>
                                            </p:txEl>
                                          </p:spTgt>
                                        </p:tgtEl>
                                        <p:attrNameLst>
                                          <p:attrName>style.visibility</p:attrName>
                                        </p:attrNameLst>
                                      </p:cBhvr>
                                      <p:to>
                                        <p:strVal val="visible"/>
                                      </p:to>
                                    </p:set>
                                    <p:anim calcmode="lin" valueType="num">
                                      <p:cBhvr>
                                        <p:cTn id="7" dur="500" fill="hold"/>
                                        <p:tgtEl>
                                          <p:spTgt spid="5120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0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1200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12003">
                                            <p:txEl>
                                              <p:pRg st="2" end="2"/>
                                            </p:txEl>
                                          </p:spTgt>
                                        </p:tgtEl>
                                        <p:attrNameLst>
                                          <p:attrName>style.visibility</p:attrName>
                                        </p:attrNameLst>
                                      </p:cBhvr>
                                      <p:to>
                                        <p:strVal val="visible"/>
                                      </p:to>
                                    </p:set>
                                    <p:anim calcmode="lin" valueType="num">
                                      <p:cBhvr>
                                        <p:cTn id="14" dur="500" fill="hold"/>
                                        <p:tgtEl>
                                          <p:spTgt spid="51200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1200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1200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512003">
                                            <p:txEl>
                                              <p:pRg st="4" end="4"/>
                                            </p:txEl>
                                          </p:spTgt>
                                        </p:tgtEl>
                                        <p:attrNameLst>
                                          <p:attrName>style.visibility</p:attrName>
                                        </p:attrNameLst>
                                      </p:cBhvr>
                                      <p:to>
                                        <p:strVal val="visible"/>
                                      </p:to>
                                    </p:set>
                                    <p:anim calcmode="lin" valueType="num">
                                      <p:cBhvr>
                                        <p:cTn id="21" dur="500" fill="hold"/>
                                        <p:tgtEl>
                                          <p:spTgt spid="51200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51200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5120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Text Box 2"/>
          <p:cNvSpPr txBox="1">
            <a:spLocks noChangeArrowheads="1"/>
          </p:cNvSpPr>
          <p:nvPr/>
        </p:nvSpPr>
        <p:spPr bwMode="auto">
          <a:xfrm>
            <a:off x="-108571" y="980728"/>
            <a:ext cx="8208963" cy="914802"/>
          </a:xfrm>
          <a:prstGeom prst="rect">
            <a:avLst/>
          </a:prstGeom>
          <a:noFill/>
          <a:ln w="9525">
            <a:noFill/>
            <a:miter lim="800000"/>
            <a:headEnd/>
            <a:tailEnd/>
          </a:ln>
        </p:spPr>
        <p:txBody>
          <a:bodyPr>
            <a:spAutoFit/>
          </a:bodyPr>
          <a:lstStyle/>
          <a:p>
            <a:pPr>
              <a:lnSpc>
                <a:spcPct val="120000"/>
              </a:lnSpc>
              <a:buClr>
                <a:srgbClr val="990033"/>
              </a:buClr>
              <a:buFont typeface="Wingdings" pitchFamily="2" charset="2"/>
              <a:buNone/>
            </a:pPr>
            <a:r>
              <a:rPr lang="es-MX" sz="4800" dirty="0"/>
              <a:t>   </a:t>
            </a:r>
            <a:r>
              <a:rPr lang="es-MX" sz="4800" dirty="0" smtClean="0">
                <a:latin typeface="Calibri" pitchFamily="34" charset="0"/>
                <a:ea typeface="Calibri" pitchFamily="34" charset="0"/>
                <a:cs typeface="Calibri" pitchFamily="34" charset="0"/>
              </a:rPr>
              <a:t>¿Dónde </a:t>
            </a:r>
            <a:r>
              <a:rPr lang="es-MX" sz="4800" dirty="0">
                <a:latin typeface="Calibri" pitchFamily="34" charset="0"/>
                <a:ea typeface="Calibri" pitchFamily="34" charset="0"/>
                <a:cs typeface="Calibri" pitchFamily="34" charset="0"/>
              </a:rPr>
              <a:t>coloco mis manos?</a:t>
            </a:r>
          </a:p>
        </p:txBody>
      </p:sp>
      <p:sp>
        <p:nvSpPr>
          <p:cNvPr id="30723" name="Rectangle 3"/>
          <p:cNvSpPr>
            <a:spLocks noChangeArrowheads="1"/>
          </p:cNvSpPr>
          <p:nvPr/>
        </p:nvSpPr>
        <p:spPr bwMode="auto">
          <a:xfrm>
            <a:off x="899592" y="-171400"/>
            <a:ext cx="7772400" cy="895350"/>
          </a:xfrm>
          <a:prstGeom prst="rect">
            <a:avLst/>
          </a:prstGeom>
          <a:noFill/>
          <a:ln w="9525">
            <a:noFill/>
            <a:miter lim="800000"/>
            <a:headEnd/>
            <a:tailEnd/>
          </a:ln>
        </p:spPr>
        <p:txBody>
          <a:bodyPr/>
          <a:lstStyle/>
          <a:p>
            <a:pPr>
              <a:lnSpc>
                <a:spcPct val="130000"/>
              </a:lnSpc>
            </a:pPr>
            <a:r>
              <a:rPr lang="es-MX" sz="6600"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Calibri" pitchFamily="34" charset="0"/>
              </a:rPr>
              <a:t>Ademanes o</a:t>
            </a:r>
            <a:endParaRPr lang="es-ES" sz="6600" dirty="0">
              <a:solidFill>
                <a:schemeClr val="bg1"/>
              </a:solidFill>
              <a:effectLst>
                <a:outerShdw blurRad="38100" dist="38100" dir="2700000" algn="tl">
                  <a:srgbClr val="000000">
                    <a:alpha val="43137"/>
                  </a:srgbClr>
                </a:outerShdw>
              </a:effectLst>
              <a:latin typeface="Calibri" pitchFamily="34" charset="0"/>
              <a:ea typeface="Calibri" pitchFamily="34" charset="0"/>
              <a:cs typeface="Calibri" pitchFamily="34" charset="0"/>
            </a:endParaRPr>
          </a:p>
        </p:txBody>
      </p:sp>
      <p:sp>
        <p:nvSpPr>
          <p:cNvPr id="520196" name="Text Box 4"/>
          <p:cNvSpPr txBox="1">
            <a:spLocks noChangeArrowheads="1"/>
          </p:cNvSpPr>
          <p:nvPr/>
        </p:nvSpPr>
        <p:spPr bwMode="auto">
          <a:xfrm>
            <a:off x="826541" y="1340768"/>
            <a:ext cx="6481763" cy="4425827"/>
          </a:xfrm>
          <a:prstGeom prst="rect">
            <a:avLst/>
          </a:prstGeom>
          <a:noFill/>
          <a:ln w="9525">
            <a:noFill/>
            <a:miter lim="800000"/>
            <a:headEnd/>
            <a:tailEnd/>
          </a:ln>
        </p:spPr>
        <p:txBody>
          <a:bodyPr>
            <a:spAutoFit/>
          </a:bodyPr>
          <a:lstStyle/>
          <a:p>
            <a:pPr algn="just">
              <a:lnSpc>
                <a:spcPct val="110000"/>
              </a:lnSpc>
              <a:buClr>
                <a:srgbClr val="990033"/>
              </a:buClr>
            </a:pPr>
            <a:endParaRPr lang="es-MX" sz="3200" b="1" dirty="0">
              <a:solidFill>
                <a:srgbClr val="002060"/>
              </a:solidFill>
              <a:latin typeface="Calibri" pitchFamily="34" charset="0"/>
              <a:ea typeface="Calibri" pitchFamily="34" charset="0"/>
              <a:cs typeface="Calibri" pitchFamily="34" charset="0"/>
            </a:endParaRPr>
          </a:p>
          <a:p>
            <a:pPr algn="just">
              <a:lnSpc>
                <a:spcPct val="110000"/>
              </a:lnSpc>
              <a:buClr>
                <a:srgbClr val="990033"/>
              </a:buClr>
              <a:buFont typeface="Wingdings" pitchFamily="2" charset="2"/>
              <a:buChar char="q"/>
            </a:pPr>
            <a:r>
              <a:rPr lang="es-MX" sz="3200" b="1" dirty="0">
                <a:solidFill>
                  <a:srgbClr val="002060"/>
                </a:solidFill>
                <a:latin typeface="Calibri" pitchFamily="34" charset="0"/>
                <a:ea typeface="Calibri" pitchFamily="34" charset="0"/>
                <a:cs typeface="Calibri" pitchFamily="34" charset="0"/>
              </a:rPr>
              <a:t> Tener </a:t>
            </a:r>
            <a:r>
              <a:rPr lang="es-MX" sz="3200" b="1" dirty="0" smtClean="0">
                <a:solidFill>
                  <a:srgbClr val="002060"/>
                </a:solidFill>
                <a:latin typeface="Calibri" pitchFamily="34" charset="0"/>
                <a:ea typeface="Calibri" pitchFamily="34" charset="0"/>
                <a:cs typeface="Calibri" pitchFamily="34" charset="0"/>
              </a:rPr>
              <a:t>un micrófono puede </a:t>
            </a:r>
            <a:r>
              <a:rPr lang="es-MX" sz="3200" b="1" dirty="0">
                <a:solidFill>
                  <a:srgbClr val="002060"/>
                </a:solidFill>
                <a:latin typeface="Calibri" pitchFamily="34" charset="0"/>
                <a:ea typeface="Calibri" pitchFamily="34" charset="0"/>
                <a:cs typeface="Calibri" pitchFamily="34" charset="0"/>
              </a:rPr>
              <a:t>ayudar, siempre y cuando no lo </a:t>
            </a:r>
            <a:r>
              <a:rPr lang="es-MX" sz="3200" b="1" dirty="0" smtClean="0">
                <a:solidFill>
                  <a:srgbClr val="002060"/>
                </a:solidFill>
                <a:latin typeface="Calibri" pitchFamily="34" charset="0"/>
                <a:ea typeface="Calibri" pitchFamily="34" charset="0"/>
                <a:cs typeface="Calibri" pitchFamily="34" charset="0"/>
              </a:rPr>
              <a:t>tomes </a:t>
            </a:r>
            <a:r>
              <a:rPr lang="es-MX" sz="3200" b="1" dirty="0">
                <a:solidFill>
                  <a:srgbClr val="002060"/>
                </a:solidFill>
                <a:latin typeface="Calibri" pitchFamily="34" charset="0"/>
                <a:ea typeface="Calibri" pitchFamily="34" charset="0"/>
                <a:cs typeface="Calibri" pitchFamily="34" charset="0"/>
              </a:rPr>
              <a:t>todo el </a:t>
            </a:r>
            <a:r>
              <a:rPr lang="es-MX" sz="3200" b="1" dirty="0" smtClean="0">
                <a:solidFill>
                  <a:srgbClr val="002060"/>
                </a:solidFill>
                <a:latin typeface="Calibri" pitchFamily="34" charset="0"/>
                <a:ea typeface="Calibri" pitchFamily="34" charset="0"/>
                <a:cs typeface="Calibri" pitchFamily="34" charset="0"/>
              </a:rPr>
              <a:t>tiempo con las dos manos.</a:t>
            </a:r>
            <a:endParaRPr lang="es-MX" sz="3200" b="1" dirty="0">
              <a:solidFill>
                <a:srgbClr val="002060"/>
              </a:solidFill>
              <a:latin typeface="Calibri" pitchFamily="34" charset="0"/>
              <a:ea typeface="Calibri" pitchFamily="34" charset="0"/>
              <a:cs typeface="Calibri" pitchFamily="34" charset="0"/>
            </a:endParaRPr>
          </a:p>
          <a:p>
            <a:pPr algn="just">
              <a:lnSpc>
                <a:spcPct val="110000"/>
              </a:lnSpc>
              <a:buClr>
                <a:srgbClr val="990033"/>
              </a:buClr>
              <a:buFont typeface="Wingdings" pitchFamily="2" charset="2"/>
              <a:buChar char="q"/>
            </a:pPr>
            <a:endParaRPr lang="es-MX" sz="3200" b="1" dirty="0">
              <a:solidFill>
                <a:srgbClr val="002060"/>
              </a:solidFill>
              <a:latin typeface="Calibri" pitchFamily="34" charset="0"/>
              <a:ea typeface="Calibri" pitchFamily="34" charset="0"/>
              <a:cs typeface="Calibri" pitchFamily="34" charset="0"/>
            </a:endParaRPr>
          </a:p>
          <a:p>
            <a:pPr algn="just">
              <a:lnSpc>
                <a:spcPct val="110000"/>
              </a:lnSpc>
              <a:buClr>
                <a:srgbClr val="990033"/>
              </a:buClr>
              <a:buFont typeface="Wingdings" pitchFamily="2" charset="2"/>
              <a:buChar char="q"/>
            </a:pPr>
            <a:r>
              <a:rPr lang="es-MX" sz="3200" b="1" dirty="0">
                <a:solidFill>
                  <a:srgbClr val="002060"/>
                </a:solidFill>
                <a:latin typeface="Calibri" pitchFamily="34" charset="0"/>
                <a:ea typeface="Calibri" pitchFamily="34" charset="0"/>
                <a:cs typeface="Calibri" pitchFamily="34" charset="0"/>
              </a:rPr>
              <a:t> </a:t>
            </a:r>
            <a:r>
              <a:rPr lang="es-MX" sz="3200" b="1" dirty="0" smtClean="0">
                <a:solidFill>
                  <a:srgbClr val="002060"/>
                </a:solidFill>
                <a:latin typeface="Calibri" pitchFamily="34" charset="0"/>
                <a:ea typeface="Calibri" pitchFamily="34" charset="0"/>
                <a:cs typeface="Calibri" pitchFamily="34" charset="0"/>
              </a:rPr>
              <a:t>Las Manos se deben mover con Naturalidad, como si platicaras con un grupo de amigos.</a:t>
            </a:r>
            <a:endParaRPr lang="es-MX" sz="3200" b="1" dirty="0">
              <a:solidFill>
                <a:srgbClr val="002060"/>
              </a:solidFill>
              <a:latin typeface="Calibri" pitchFamily="34" charset="0"/>
              <a:ea typeface="Calibri" pitchFamily="34" charset="0"/>
              <a:cs typeface="Calibri" pitchFamily="34" charset="0"/>
            </a:endParaRPr>
          </a:p>
        </p:txBody>
      </p:sp>
      <p:pic>
        <p:nvPicPr>
          <p:cNvPr id="6" name="Picture 9" descr="http://photos3.fotosearch.com/bthumb/RBL/RBL008/b14059.jpg">
            <a:hlinkClick r:id="rId3" action="ppaction://hlinkfile"/>
          </p:cNvPr>
          <p:cNvPicPr>
            <a:picLocks noChangeAspect="1" noChangeArrowheads="1"/>
          </p:cNvPicPr>
          <p:nvPr/>
        </p:nvPicPr>
        <p:blipFill rotWithShape="1">
          <a:blip r:embed="rId4" cstate="print"/>
          <a:srcRect l="16681" r="8721"/>
          <a:stretch/>
        </p:blipFill>
        <p:spPr bwMode="auto">
          <a:xfrm>
            <a:off x="7424735" y="2204864"/>
            <a:ext cx="1611761" cy="3249613"/>
          </a:xfrm>
          <a:prstGeom prst="rect">
            <a:avLst/>
          </a:prstGeom>
          <a:noFill/>
          <a:ln w="9525">
            <a:noFill/>
            <a:miter lim="800000"/>
            <a:headEnd/>
            <a:tailEnd/>
          </a:ln>
        </p:spPr>
      </p:pic>
    </p:spTree>
    <p:extLst>
      <p:ext uri="{BB962C8B-B14F-4D97-AF65-F5344CB8AC3E}">
        <p14:creationId xmlns:p14="http://schemas.microsoft.com/office/powerpoint/2010/main" val="3008060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20194">
                                            <p:txEl>
                                              <p:pRg st="0" end="0"/>
                                            </p:txEl>
                                          </p:spTgt>
                                        </p:tgtEl>
                                        <p:attrNameLst>
                                          <p:attrName>style.visibility</p:attrName>
                                        </p:attrNameLst>
                                      </p:cBhvr>
                                      <p:to>
                                        <p:strVal val="visible"/>
                                      </p:to>
                                    </p:set>
                                    <p:animEffect transition="in" filter="blinds(horizontal)">
                                      <p:cBhvr>
                                        <p:cTn id="7" dur="500"/>
                                        <p:tgtEl>
                                          <p:spTgt spid="520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20196">
                                            <p:txEl>
                                              <p:pRg st="1" end="1"/>
                                            </p:txEl>
                                          </p:spTgt>
                                        </p:tgtEl>
                                        <p:attrNameLst>
                                          <p:attrName>style.visibility</p:attrName>
                                        </p:attrNameLst>
                                      </p:cBhvr>
                                      <p:to>
                                        <p:strVal val="visible"/>
                                      </p:to>
                                    </p:set>
                                    <p:anim calcmode="lin" valueType="num">
                                      <p:cBhvr additive="base">
                                        <p:cTn id="18" dur="500" fill="hold"/>
                                        <p:tgtEl>
                                          <p:spTgt spid="52019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2019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20196">
                                            <p:txEl>
                                              <p:pRg st="3" end="3"/>
                                            </p:txEl>
                                          </p:spTgt>
                                        </p:tgtEl>
                                        <p:attrNameLst>
                                          <p:attrName>style.visibility</p:attrName>
                                        </p:attrNameLst>
                                      </p:cBhvr>
                                      <p:to>
                                        <p:strVal val="visible"/>
                                      </p:to>
                                    </p:set>
                                    <p:anim calcmode="lin" valueType="num">
                                      <p:cBhvr additive="base">
                                        <p:cTn id="24" dur="500" fill="hold"/>
                                        <p:tgtEl>
                                          <p:spTgt spid="520196">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2019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Text Box 2"/>
          <p:cNvSpPr txBox="1">
            <a:spLocks noChangeArrowheads="1"/>
          </p:cNvSpPr>
          <p:nvPr/>
        </p:nvSpPr>
        <p:spPr bwMode="auto">
          <a:xfrm>
            <a:off x="2986533" y="1340768"/>
            <a:ext cx="6049963" cy="4222694"/>
          </a:xfrm>
          <a:prstGeom prst="rect">
            <a:avLst/>
          </a:prstGeom>
          <a:noFill/>
          <a:ln w="9525">
            <a:noFill/>
            <a:miter lim="800000"/>
            <a:headEnd/>
            <a:tailEnd/>
          </a:ln>
        </p:spPr>
        <p:txBody>
          <a:bodyPr>
            <a:spAutoFit/>
          </a:bodyPr>
          <a:lstStyle/>
          <a:p>
            <a:pPr algn="just">
              <a:lnSpc>
                <a:spcPct val="110000"/>
              </a:lnSpc>
              <a:buClr>
                <a:srgbClr val="990033"/>
              </a:buClr>
              <a:buFont typeface="Wingdings" pitchFamily="2" charset="2"/>
              <a:buChar char="q"/>
            </a:pPr>
            <a:endParaRPr lang="es-MX" sz="2000" b="1" dirty="0">
              <a:solidFill>
                <a:srgbClr val="002060"/>
              </a:solidFill>
              <a:latin typeface="Calibri" pitchFamily="34" charset="0"/>
              <a:ea typeface="Calibri" pitchFamily="34" charset="0"/>
              <a:cs typeface="Calibri" pitchFamily="34" charset="0"/>
            </a:endParaRPr>
          </a:p>
          <a:p>
            <a:pPr algn="just">
              <a:lnSpc>
                <a:spcPct val="110000"/>
              </a:lnSpc>
              <a:buClr>
                <a:srgbClr val="990033"/>
              </a:buClr>
              <a:buFont typeface="Wingdings" pitchFamily="2" charset="2"/>
              <a:buChar char="q"/>
            </a:pPr>
            <a:r>
              <a:rPr lang="es-MX" sz="4000" b="1" dirty="0">
                <a:solidFill>
                  <a:srgbClr val="002060"/>
                </a:solidFill>
                <a:latin typeface="Calibri" pitchFamily="34" charset="0"/>
                <a:ea typeface="Calibri" pitchFamily="34" charset="0"/>
                <a:cs typeface="Calibri" pitchFamily="34" charset="0"/>
              </a:rPr>
              <a:t> Movilidad en tu área. Evitar anclarse en un solo lugar.</a:t>
            </a:r>
          </a:p>
          <a:p>
            <a:pPr algn="just">
              <a:lnSpc>
                <a:spcPct val="110000"/>
              </a:lnSpc>
              <a:buClr>
                <a:srgbClr val="990033"/>
              </a:buClr>
              <a:buFont typeface="Wingdings" pitchFamily="2" charset="2"/>
              <a:buChar char="q"/>
            </a:pPr>
            <a:endParaRPr lang="es-MX" b="1" dirty="0">
              <a:solidFill>
                <a:srgbClr val="002060"/>
              </a:solidFill>
              <a:latin typeface="Calibri" pitchFamily="34" charset="0"/>
              <a:ea typeface="Calibri" pitchFamily="34" charset="0"/>
              <a:cs typeface="Calibri" pitchFamily="34" charset="0"/>
            </a:endParaRPr>
          </a:p>
          <a:p>
            <a:pPr algn="just">
              <a:lnSpc>
                <a:spcPct val="110000"/>
              </a:lnSpc>
              <a:buClr>
                <a:srgbClr val="990033"/>
              </a:buClr>
              <a:buFont typeface="Wingdings" pitchFamily="2" charset="2"/>
              <a:buChar char="q"/>
            </a:pPr>
            <a:r>
              <a:rPr lang="es-MX" sz="4000" b="1" dirty="0">
                <a:solidFill>
                  <a:srgbClr val="002060"/>
                </a:solidFill>
                <a:latin typeface="Calibri" pitchFamily="34" charset="0"/>
                <a:ea typeface="Calibri" pitchFamily="34" charset="0"/>
                <a:cs typeface="Calibri" pitchFamily="34" charset="0"/>
              </a:rPr>
              <a:t> Acercarse a las personas sin intimidarlas.</a:t>
            </a:r>
          </a:p>
        </p:txBody>
      </p:sp>
      <p:sp>
        <p:nvSpPr>
          <p:cNvPr id="5" name="Rectangle 3"/>
          <p:cNvSpPr>
            <a:spLocks noChangeArrowheads="1"/>
          </p:cNvSpPr>
          <p:nvPr/>
        </p:nvSpPr>
        <p:spPr bwMode="auto">
          <a:xfrm>
            <a:off x="899592" y="-243408"/>
            <a:ext cx="7772400" cy="895350"/>
          </a:xfrm>
          <a:prstGeom prst="rect">
            <a:avLst/>
          </a:prstGeom>
          <a:noFill/>
          <a:ln w="9525">
            <a:noFill/>
            <a:miter lim="800000"/>
            <a:headEnd/>
            <a:tailEnd/>
          </a:ln>
        </p:spPr>
        <p:txBody>
          <a:bodyPr/>
          <a:lstStyle/>
          <a:p>
            <a:pPr>
              <a:lnSpc>
                <a:spcPct val="130000"/>
              </a:lnSpc>
            </a:pPr>
            <a:r>
              <a:rPr lang="es-MX" sz="6600"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Calibri" pitchFamily="34" charset="0"/>
              </a:rPr>
              <a:t>Postura Corporal</a:t>
            </a:r>
            <a:endParaRPr lang="es-ES" sz="6600" dirty="0">
              <a:solidFill>
                <a:schemeClr val="bg1"/>
              </a:solidFill>
              <a:effectLst>
                <a:outerShdw blurRad="38100" dist="38100" dir="2700000" algn="tl">
                  <a:srgbClr val="000000">
                    <a:alpha val="43137"/>
                  </a:srgbClr>
                </a:outerShdw>
              </a:effectLst>
              <a:latin typeface="Calibri" pitchFamily="34" charset="0"/>
              <a:ea typeface="Calibri" pitchFamily="34" charset="0"/>
              <a:cs typeface="Calibri" pitchFamily="34" charset="0"/>
            </a:endParaRPr>
          </a:p>
        </p:txBody>
      </p:sp>
      <p:pic>
        <p:nvPicPr>
          <p:cNvPr id="34818" name="Picture 2" descr="en Ciudad Real: Bendición de la Imagen de Cristo Sacerdote 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988840"/>
            <a:ext cx="2410937" cy="321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917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22242">
                                            <p:txEl>
                                              <p:pRg st="1" end="1"/>
                                            </p:txEl>
                                          </p:spTgt>
                                        </p:tgtEl>
                                        <p:attrNameLst>
                                          <p:attrName>style.visibility</p:attrName>
                                        </p:attrNameLst>
                                      </p:cBhvr>
                                      <p:to>
                                        <p:strVal val="visible"/>
                                      </p:to>
                                    </p:set>
                                    <p:anim calcmode="lin" valueType="num">
                                      <p:cBhvr>
                                        <p:cTn id="7" dur="500" fill="hold"/>
                                        <p:tgtEl>
                                          <p:spTgt spid="52224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2224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2224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22242">
                                            <p:txEl>
                                              <p:pRg st="3" end="3"/>
                                            </p:txEl>
                                          </p:spTgt>
                                        </p:tgtEl>
                                        <p:attrNameLst>
                                          <p:attrName>style.visibility</p:attrName>
                                        </p:attrNameLst>
                                      </p:cBhvr>
                                      <p:to>
                                        <p:strVal val="visible"/>
                                      </p:to>
                                    </p:set>
                                    <p:anim calcmode="lin" valueType="num">
                                      <p:cBhvr>
                                        <p:cTn id="14" dur="500" fill="hold"/>
                                        <p:tgtEl>
                                          <p:spTgt spid="52224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52224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5222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3635896" y="1323457"/>
            <a:ext cx="5329237" cy="4265783"/>
          </a:xfrm>
          <a:prstGeom prst="rect">
            <a:avLst/>
          </a:prstGeom>
          <a:noFill/>
          <a:ln w="9525">
            <a:noFill/>
            <a:miter lim="800000"/>
            <a:headEnd/>
            <a:tailEnd/>
          </a:ln>
        </p:spPr>
        <p:txBody>
          <a:bodyPr>
            <a:spAutoFit/>
          </a:bodyPr>
          <a:lstStyle/>
          <a:p>
            <a:pPr>
              <a:lnSpc>
                <a:spcPct val="120000"/>
              </a:lnSpc>
              <a:buClr>
                <a:srgbClr val="990033"/>
              </a:buClr>
              <a:buFont typeface="Wingdings" pitchFamily="2" charset="2"/>
              <a:buChar char="q"/>
              <a:defRPr/>
            </a:pPr>
            <a:r>
              <a:rPr lang="es-MX" sz="3200" dirty="0"/>
              <a:t>   </a:t>
            </a:r>
            <a:r>
              <a:rPr lang="es-MX" sz="3200" b="1" dirty="0">
                <a:solidFill>
                  <a:schemeClr val="accent5">
                    <a:lumMod val="10000"/>
                  </a:schemeClr>
                </a:solidFill>
                <a:latin typeface="Calibri" pitchFamily="34" charset="0"/>
                <a:cs typeface="Calibri" pitchFamily="34" charset="0"/>
              </a:rPr>
              <a:t>Acorde con lo que se está expresando verbalmente.</a:t>
            </a:r>
          </a:p>
          <a:p>
            <a:pPr>
              <a:lnSpc>
                <a:spcPct val="120000"/>
              </a:lnSpc>
              <a:buClr>
                <a:srgbClr val="990033"/>
              </a:buClr>
              <a:buFont typeface="Wingdings" pitchFamily="2" charset="2"/>
              <a:buNone/>
              <a:defRPr/>
            </a:pPr>
            <a:endParaRPr lang="es-MX" sz="1400" b="1" dirty="0">
              <a:solidFill>
                <a:schemeClr val="accent5">
                  <a:lumMod val="10000"/>
                </a:schemeClr>
              </a:solidFill>
              <a:latin typeface="Calibri" pitchFamily="34" charset="0"/>
              <a:cs typeface="Calibri" pitchFamily="34" charset="0"/>
            </a:endParaRPr>
          </a:p>
          <a:p>
            <a:pPr>
              <a:lnSpc>
                <a:spcPct val="120000"/>
              </a:lnSpc>
              <a:buClr>
                <a:srgbClr val="990033"/>
              </a:buClr>
              <a:buFont typeface="Wingdings" pitchFamily="2" charset="2"/>
              <a:buChar char="q"/>
              <a:defRPr/>
            </a:pPr>
            <a:r>
              <a:rPr lang="es-MX" sz="3200" b="1" dirty="0">
                <a:solidFill>
                  <a:schemeClr val="accent5">
                    <a:lumMod val="10000"/>
                  </a:schemeClr>
                </a:solidFill>
                <a:latin typeface="Calibri" pitchFamily="34" charset="0"/>
                <a:cs typeface="Calibri" pitchFamily="34" charset="0"/>
              </a:rPr>
              <a:t>   Evita las gesticulaciones de fastidio, desesperación o burla.</a:t>
            </a:r>
          </a:p>
          <a:p>
            <a:pPr>
              <a:lnSpc>
                <a:spcPct val="120000"/>
              </a:lnSpc>
              <a:buClr>
                <a:srgbClr val="990033"/>
              </a:buClr>
              <a:buFont typeface="Wingdings" pitchFamily="2" charset="2"/>
              <a:buChar char="q"/>
              <a:defRPr/>
            </a:pPr>
            <a:endParaRPr lang="es-MX" sz="2000" b="1" dirty="0">
              <a:solidFill>
                <a:schemeClr val="accent5">
                  <a:lumMod val="10000"/>
                </a:schemeClr>
              </a:solidFill>
              <a:latin typeface="Calibri" pitchFamily="34" charset="0"/>
              <a:cs typeface="Calibri" pitchFamily="34" charset="0"/>
            </a:endParaRPr>
          </a:p>
          <a:p>
            <a:pPr>
              <a:lnSpc>
                <a:spcPct val="120000"/>
              </a:lnSpc>
              <a:buClr>
                <a:srgbClr val="990033"/>
              </a:buClr>
              <a:buFont typeface="Wingdings" pitchFamily="2" charset="2"/>
              <a:buChar char="q"/>
              <a:defRPr/>
            </a:pPr>
            <a:r>
              <a:rPr lang="es-MX" sz="3200" b="1" dirty="0">
                <a:solidFill>
                  <a:schemeClr val="accent5">
                    <a:lumMod val="10000"/>
                  </a:schemeClr>
                </a:solidFill>
                <a:latin typeface="Calibri" pitchFamily="34" charset="0"/>
                <a:cs typeface="Calibri" pitchFamily="34" charset="0"/>
              </a:rPr>
              <a:t>  </a:t>
            </a:r>
            <a:r>
              <a:rPr lang="es-MX" sz="3200" b="1" dirty="0" smtClean="0">
                <a:solidFill>
                  <a:schemeClr val="accent5">
                    <a:lumMod val="10000"/>
                  </a:schemeClr>
                </a:solidFill>
                <a:latin typeface="Calibri" pitchFamily="34" charset="0"/>
                <a:cs typeface="Calibri" pitchFamily="34" charset="0"/>
              </a:rPr>
              <a:t>Controla </a:t>
            </a:r>
            <a:r>
              <a:rPr lang="es-MX" sz="3200" b="1" dirty="0">
                <a:solidFill>
                  <a:schemeClr val="accent5">
                    <a:lumMod val="10000"/>
                  </a:schemeClr>
                </a:solidFill>
                <a:latin typeface="Calibri" pitchFamily="34" charset="0"/>
                <a:cs typeface="Calibri" pitchFamily="34" charset="0"/>
              </a:rPr>
              <a:t>tus emociones.</a:t>
            </a:r>
          </a:p>
        </p:txBody>
      </p:sp>
      <p:pic>
        <p:nvPicPr>
          <p:cNvPr id="518147" name="Picture 3">
            <a:hlinkClick r:id="rId3" action="ppaction://hlinkfile"/>
          </p:cNvPr>
          <p:cNvPicPr>
            <a:picLocks noChangeAspect="1" noChangeArrowheads="1"/>
          </p:cNvPicPr>
          <p:nvPr/>
        </p:nvPicPr>
        <p:blipFill>
          <a:blip r:embed="rId4" cstate="print"/>
          <a:srcRect b="4724"/>
          <a:stretch>
            <a:fillRect/>
          </a:stretch>
        </p:blipFill>
        <p:spPr bwMode="auto">
          <a:xfrm>
            <a:off x="539552" y="1683497"/>
            <a:ext cx="2854325" cy="3457575"/>
          </a:xfrm>
          <a:prstGeom prst="rect">
            <a:avLst/>
          </a:prstGeom>
          <a:noFill/>
          <a:ln w="9525">
            <a:noFill/>
            <a:miter lim="800000"/>
            <a:headEnd/>
            <a:tailEnd/>
          </a:ln>
        </p:spPr>
      </p:pic>
      <p:sp>
        <p:nvSpPr>
          <p:cNvPr id="32772" name="Rectangle 4"/>
          <p:cNvSpPr>
            <a:spLocks noChangeArrowheads="1"/>
          </p:cNvSpPr>
          <p:nvPr/>
        </p:nvSpPr>
        <p:spPr bwMode="auto">
          <a:xfrm>
            <a:off x="251520" y="-27384"/>
            <a:ext cx="9217023" cy="895350"/>
          </a:xfrm>
          <a:prstGeom prst="rect">
            <a:avLst/>
          </a:prstGeom>
          <a:noFill/>
          <a:ln w="9525">
            <a:noFill/>
            <a:miter lim="800000"/>
            <a:headEnd/>
            <a:tailEnd/>
          </a:ln>
        </p:spPr>
        <p:txBody>
          <a:bodyPr/>
          <a:lstStyle/>
          <a:p>
            <a:pPr>
              <a:lnSpc>
                <a:spcPct val="130000"/>
              </a:lnSpc>
            </a:pPr>
            <a:r>
              <a:rPr lang="es-MX" sz="5400"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Calibri" pitchFamily="34" charset="0"/>
              </a:rPr>
              <a:t>Expresión facial o Gesticulación</a:t>
            </a:r>
            <a:endParaRPr lang="es-ES" sz="5400" dirty="0">
              <a:solidFill>
                <a:schemeClr val="bg1"/>
              </a:solidFill>
              <a:effectLst>
                <a:outerShdw blurRad="38100" dist="38100" dir="2700000" algn="tl">
                  <a:srgbClr val="000000">
                    <a:alpha val="43137"/>
                  </a:srgbClr>
                </a:outerShdw>
              </a:effectLst>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547378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18147"/>
                                        </p:tgtEl>
                                        <p:attrNameLst>
                                          <p:attrName>style.visibility</p:attrName>
                                        </p:attrNameLst>
                                      </p:cBhvr>
                                      <p:to>
                                        <p:strVal val="visible"/>
                                      </p:to>
                                    </p:set>
                                    <p:animEffect transition="in" filter="circle(in)">
                                      <p:cBhvr>
                                        <p:cTn id="7" dur="1000"/>
                                        <p:tgtEl>
                                          <p:spTgt spid="51814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18146">
                                            <p:txEl>
                                              <p:pRg st="0" end="0"/>
                                            </p:txEl>
                                          </p:spTgt>
                                        </p:tgtEl>
                                        <p:attrNameLst>
                                          <p:attrName>style.visibility</p:attrName>
                                        </p:attrNameLst>
                                      </p:cBhvr>
                                      <p:to>
                                        <p:strVal val="visible"/>
                                      </p:to>
                                    </p:set>
                                    <p:anim calcmode="lin" valueType="num">
                                      <p:cBhvr>
                                        <p:cTn id="12" dur="500" fill="hold"/>
                                        <p:tgtEl>
                                          <p:spTgt spid="51814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1814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1814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518146">
                                            <p:txEl>
                                              <p:pRg st="2" end="2"/>
                                            </p:txEl>
                                          </p:spTgt>
                                        </p:tgtEl>
                                        <p:attrNameLst>
                                          <p:attrName>style.visibility</p:attrName>
                                        </p:attrNameLst>
                                      </p:cBhvr>
                                      <p:to>
                                        <p:strVal val="visible"/>
                                      </p:to>
                                    </p:set>
                                    <p:anim calcmode="lin" valueType="num">
                                      <p:cBhvr>
                                        <p:cTn id="19" dur="500" fill="hold"/>
                                        <p:tgtEl>
                                          <p:spTgt spid="51814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1814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1814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518146">
                                            <p:txEl>
                                              <p:pRg st="4" end="4"/>
                                            </p:txEl>
                                          </p:spTgt>
                                        </p:tgtEl>
                                        <p:attrNameLst>
                                          <p:attrName>style.visibility</p:attrName>
                                        </p:attrNameLst>
                                      </p:cBhvr>
                                      <p:to>
                                        <p:strVal val="visible"/>
                                      </p:to>
                                    </p:set>
                                    <p:anim calcmode="lin" valueType="num">
                                      <p:cBhvr>
                                        <p:cTn id="26" dur="500" fill="hold"/>
                                        <p:tgtEl>
                                          <p:spTgt spid="518146">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518146">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5181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bwMode="auto">
          <a:xfrm>
            <a:off x="3563888" y="5661248"/>
            <a:ext cx="5472608" cy="100784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ndParaRPr>
          </a:p>
        </p:txBody>
      </p:sp>
      <p:sp>
        <p:nvSpPr>
          <p:cNvPr id="34818" name="AutoShape 2"/>
          <p:cNvSpPr>
            <a:spLocks noChangeArrowheads="1"/>
          </p:cNvSpPr>
          <p:nvPr/>
        </p:nvSpPr>
        <p:spPr bwMode="auto">
          <a:xfrm>
            <a:off x="1981200" y="2673350"/>
            <a:ext cx="5334000" cy="914400"/>
          </a:xfrm>
          <a:prstGeom prst="roundRect">
            <a:avLst>
              <a:gd name="adj" fmla="val 16667"/>
            </a:avLst>
          </a:prstGeom>
          <a:solidFill>
            <a:srgbClr val="FFCC00"/>
          </a:solidFill>
          <a:ln w="12700">
            <a:solidFill>
              <a:schemeClr val="tx1"/>
            </a:solidFill>
            <a:round/>
            <a:headEnd/>
            <a:tailEnd/>
          </a:ln>
          <a:effectLst>
            <a:outerShdw dist="107763" dir="2700000" algn="ctr" rotWithShape="0">
              <a:srgbClr val="660033"/>
            </a:outerShdw>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endParaRPr lang="es-MX" altLang="es-MX" sz="4000" b="1"/>
          </a:p>
        </p:txBody>
      </p:sp>
      <p:sp>
        <p:nvSpPr>
          <p:cNvPr id="34819" name="Rectangle 3"/>
          <p:cNvSpPr>
            <a:spLocks noChangeArrowheads="1"/>
          </p:cNvSpPr>
          <p:nvPr/>
        </p:nvSpPr>
        <p:spPr bwMode="auto">
          <a:xfrm rot="805569">
            <a:off x="6096000" y="2063750"/>
            <a:ext cx="1092200" cy="1874838"/>
          </a:xfrm>
          <a:prstGeom prst="rect">
            <a:avLst/>
          </a:prstGeom>
          <a:noFill/>
          <a:ln>
            <a:noFill/>
          </a:ln>
          <a:effectLst>
            <a:outerShdw dist="81320" dir="2319588"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r>
              <a:rPr lang="es-MX" altLang="es-MX" sz="11700" b="1">
                <a:solidFill>
                  <a:srgbClr val="660066"/>
                </a:solidFill>
              </a:rPr>
              <a:t>?</a:t>
            </a:r>
          </a:p>
        </p:txBody>
      </p:sp>
      <p:sp>
        <p:nvSpPr>
          <p:cNvPr id="34820" name="Rectangle 4"/>
          <p:cNvSpPr>
            <a:spLocks noChangeArrowheads="1"/>
          </p:cNvSpPr>
          <p:nvPr/>
        </p:nvSpPr>
        <p:spPr bwMode="auto">
          <a:xfrm>
            <a:off x="0" y="911225"/>
            <a:ext cx="9144000" cy="57578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r>
              <a:rPr lang="es-MX" altLang="es-MX" sz="1500" b="1" dirty="0">
                <a:solidFill>
                  <a:srgbClr val="000066"/>
                </a:solidFill>
              </a:rPr>
              <a:t>Después de llegar hasta aquí, la pregunta es ¿Qué piensa hacer?</a:t>
            </a:r>
          </a:p>
          <a:p>
            <a:pPr algn="just"/>
            <a:endParaRPr lang="es-MX" altLang="es-MX" sz="1500" b="1" dirty="0">
              <a:solidFill>
                <a:srgbClr val="000066"/>
              </a:solidFill>
            </a:endParaRPr>
          </a:p>
          <a:p>
            <a:pPr algn="just"/>
            <a:r>
              <a:rPr lang="es-MX" altLang="es-MX" sz="1500" b="1" dirty="0">
                <a:solidFill>
                  <a:srgbClr val="000066"/>
                </a:solidFill>
              </a:rPr>
              <a:t>Puede sentarse y esperar que otros cambien y ver cómo ponen en práctica algunas de las ideas aprendidas.</a:t>
            </a:r>
          </a:p>
          <a:p>
            <a:pPr algn="just"/>
            <a:endParaRPr lang="es-MX" altLang="es-MX" sz="1500" b="1" dirty="0">
              <a:solidFill>
                <a:srgbClr val="000066"/>
              </a:solidFill>
            </a:endParaRPr>
          </a:p>
          <a:p>
            <a:pPr algn="just"/>
            <a:r>
              <a:rPr lang="es-MX" altLang="es-MX" sz="1500" b="1" dirty="0">
                <a:solidFill>
                  <a:srgbClr val="000066"/>
                </a:solidFill>
              </a:rPr>
              <a:t>Por otro lado, puede tomar la iniciativa y considerar que es su oportunidad.</a:t>
            </a:r>
          </a:p>
          <a:p>
            <a:pPr algn="just"/>
            <a:r>
              <a:rPr lang="es-MX" altLang="es-MX" sz="1500" b="1" dirty="0">
                <a:solidFill>
                  <a:srgbClr val="000066"/>
                </a:solidFill>
              </a:rPr>
              <a:t>Considere entonces</a:t>
            </a:r>
            <a:endParaRPr lang="es-MX" altLang="es-MX" sz="1300" dirty="0"/>
          </a:p>
          <a:p>
            <a:pPr algn="just"/>
            <a:endParaRPr lang="es-MX" altLang="es-MX" sz="1300" b="1" dirty="0"/>
          </a:p>
          <a:p>
            <a:pPr algn="ctr"/>
            <a:r>
              <a:rPr lang="es-MX" altLang="es-MX" sz="2800" b="1" dirty="0"/>
              <a:t>Qué va a hacer</a:t>
            </a:r>
          </a:p>
          <a:p>
            <a:pPr algn="ctr"/>
            <a:r>
              <a:rPr lang="es-MX" altLang="es-MX" sz="2800" b="1" dirty="0"/>
              <a:t>Cuál es su propósito</a:t>
            </a:r>
            <a:endParaRPr lang="es-MX" altLang="es-MX" b="1" dirty="0"/>
          </a:p>
          <a:p>
            <a:pPr algn="just"/>
            <a:endParaRPr lang="es-MX" altLang="es-MX" sz="1300" b="1" dirty="0"/>
          </a:p>
          <a:p>
            <a:pPr algn="just"/>
            <a:r>
              <a:rPr lang="es-MX" altLang="es-MX" sz="1500" b="1" dirty="0">
                <a:solidFill>
                  <a:srgbClr val="000066"/>
                </a:solidFill>
              </a:rPr>
              <a:t>Haga una lista de tres propósitos para empezar a poner en práctica lo que aprendió.</a:t>
            </a:r>
          </a:p>
          <a:p>
            <a:pPr algn="just">
              <a:lnSpc>
                <a:spcPct val="170000"/>
              </a:lnSpc>
            </a:pPr>
            <a:r>
              <a:rPr lang="es-MX" altLang="es-MX" sz="1300" b="1" dirty="0">
                <a:solidFill>
                  <a:srgbClr val="CC0000"/>
                </a:solidFill>
              </a:rPr>
              <a:t>1.-______________________________________________________</a:t>
            </a:r>
          </a:p>
          <a:p>
            <a:pPr algn="just">
              <a:lnSpc>
                <a:spcPct val="170000"/>
              </a:lnSpc>
            </a:pPr>
            <a:r>
              <a:rPr lang="es-MX" altLang="es-MX" sz="1300" b="1" dirty="0">
                <a:solidFill>
                  <a:srgbClr val="CC0000"/>
                </a:solidFill>
              </a:rPr>
              <a:t>2.-______________________________________________________</a:t>
            </a:r>
          </a:p>
          <a:p>
            <a:pPr algn="just">
              <a:lnSpc>
                <a:spcPct val="170000"/>
              </a:lnSpc>
            </a:pPr>
            <a:r>
              <a:rPr lang="es-MX" altLang="es-MX" sz="1300" b="1" dirty="0">
                <a:solidFill>
                  <a:srgbClr val="CC0000"/>
                </a:solidFill>
              </a:rPr>
              <a:t>3.-______________________________________________________</a:t>
            </a:r>
            <a:endParaRPr lang="es-MX" altLang="es-MX" sz="1300" b="1" dirty="0"/>
          </a:p>
          <a:p>
            <a:pPr algn="just">
              <a:lnSpc>
                <a:spcPct val="220000"/>
              </a:lnSpc>
            </a:pPr>
            <a:r>
              <a:rPr lang="es-MX" altLang="es-MX" sz="1500" b="1" dirty="0">
                <a:solidFill>
                  <a:srgbClr val="000066"/>
                </a:solidFill>
              </a:rPr>
              <a:t>Exprese sus intenciones contestando:   Estoy dispuesto a:</a:t>
            </a:r>
          </a:p>
          <a:p>
            <a:pPr>
              <a:lnSpc>
                <a:spcPct val="180000"/>
              </a:lnSpc>
            </a:pPr>
            <a:r>
              <a:rPr lang="es-MX" altLang="es-MX" sz="1300" b="1" dirty="0"/>
              <a:t>				</a:t>
            </a:r>
            <a:r>
              <a:rPr lang="es-MX" altLang="es-MX" sz="1300" b="1" dirty="0">
                <a:solidFill>
                  <a:srgbClr val="CC0000"/>
                </a:solidFill>
              </a:rPr>
              <a:t>1.-______________________________________________________</a:t>
            </a:r>
          </a:p>
          <a:p>
            <a:pPr>
              <a:lnSpc>
                <a:spcPct val="180000"/>
              </a:lnSpc>
            </a:pPr>
            <a:r>
              <a:rPr lang="es-MX" altLang="es-MX" sz="1300" b="1" dirty="0">
                <a:solidFill>
                  <a:srgbClr val="CC0000"/>
                </a:solidFill>
              </a:rPr>
              <a:t>				2.-______________________________________________________</a:t>
            </a:r>
          </a:p>
          <a:p>
            <a:pPr>
              <a:lnSpc>
                <a:spcPct val="180000"/>
              </a:lnSpc>
            </a:pPr>
            <a:r>
              <a:rPr lang="es-MX" altLang="es-MX" sz="1300" b="1" dirty="0">
                <a:solidFill>
                  <a:srgbClr val="CC0000"/>
                </a:solidFill>
              </a:rPr>
              <a:t>				3.-______________________________________________________</a:t>
            </a:r>
            <a:endParaRPr lang="es-MX" altLang="es-MX" sz="1300" b="1" dirty="0"/>
          </a:p>
        </p:txBody>
      </p:sp>
      <p:sp>
        <p:nvSpPr>
          <p:cNvPr id="34821" name="Rectangle 5"/>
          <p:cNvSpPr>
            <a:spLocks noChangeArrowheads="1"/>
          </p:cNvSpPr>
          <p:nvPr/>
        </p:nvSpPr>
        <p:spPr bwMode="auto">
          <a:xfrm>
            <a:off x="323528" y="188640"/>
            <a:ext cx="6856364" cy="707886"/>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r>
              <a:rPr lang="es-MX" altLang="es-MX" sz="4000" b="1" dirty="0" smtClean="0">
                <a:solidFill>
                  <a:schemeClr val="bg1"/>
                </a:solidFill>
                <a:latin typeface="Comic Sans MS" pitchFamily="66" charset="0"/>
              </a:rPr>
              <a:t>COMPROMISO PERSONAL</a:t>
            </a:r>
            <a:endParaRPr lang="es-MX" altLang="es-MX" sz="4000" b="1" dirty="0">
              <a:solidFill>
                <a:schemeClr val="bg1"/>
              </a:solidFill>
              <a:latin typeface="Comic Sans MS" pitchFamily="66" charset="0"/>
            </a:endParaRPr>
          </a:p>
        </p:txBody>
      </p:sp>
    </p:spTree>
    <p:extLst>
      <p:ext uri="{BB962C8B-B14F-4D97-AF65-F5344CB8AC3E}">
        <p14:creationId xmlns:p14="http://schemas.microsoft.com/office/powerpoint/2010/main" val="748092859"/>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el mundo esta cambiando.jpg"/>
          <p:cNvPicPr>
            <a:picLocks noGrp="1" noChangeAspect="1"/>
          </p:cNvPicPr>
          <p:nvPr isPhoto="1"/>
        </p:nvPicPr>
        <p:blipFill>
          <a:blip r:embed="rId2" cstate="print">
            <a:lum/>
          </a:blip>
          <a:stretch>
            <a:fillRect/>
          </a:stretch>
        </p:blipFill>
        <p:spPr>
          <a:xfrm>
            <a:off x="0" y="1"/>
            <a:ext cx="9144000" cy="6893742"/>
          </a:xfrm>
          <a:prstGeom prst="rect">
            <a:avLst/>
          </a:prstGeom>
          <a:noFill/>
          <a:ln>
            <a:noFill/>
          </a:ln>
        </p:spPr>
      </p:pic>
    </p:spTree>
    <p:extLst>
      <p:ext uri="{BB962C8B-B14F-4D97-AF65-F5344CB8AC3E}">
        <p14:creationId xmlns:p14="http://schemas.microsoft.com/office/powerpoint/2010/main" val="1739945429"/>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ext Box 2"/>
          <p:cNvSpPr txBox="1">
            <a:spLocks noChangeArrowheads="1"/>
          </p:cNvSpPr>
          <p:nvPr/>
        </p:nvSpPr>
        <p:spPr bwMode="auto">
          <a:xfrm>
            <a:off x="1893888" y="1196752"/>
            <a:ext cx="6423025" cy="3629025"/>
          </a:xfrm>
          <a:prstGeom prst="rect">
            <a:avLst/>
          </a:prstGeom>
          <a:noFill/>
          <a:ln w="9525">
            <a:noFill/>
            <a:miter lim="800000"/>
            <a:headEnd/>
            <a:tailEnd/>
          </a:ln>
          <a:effectLst>
            <a:outerShdw dist="35921" dir="2700000" algn="ctr" rotWithShape="0">
              <a:schemeClr val="tx2"/>
            </a:outerShdw>
          </a:effectLst>
        </p:spPr>
        <p:txBody>
          <a:bodyPr>
            <a:spAutoFit/>
          </a:bodyPr>
          <a:lstStyle/>
          <a:p>
            <a:pPr algn="l" eaLnBrk="0" hangingPunct="0">
              <a:lnSpc>
                <a:spcPct val="90000"/>
              </a:lnSpc>
              <a:defRPr/>
            </a:pPr>
            <a:r>
              <a:rPr lang="es-MX" sz="12900" i="0">
                <a:solidFill>
                  <a:srgbClr val="FF3300"/>
                </a:solidFill>
                <a:latin typeface="Monotype Corsiva" pitchFamily="66" charset="0"/>
              </a:rPr>
              <a:t>Muchas</a:t>
            </a:r>
          </a:p>
          <a:p>
            <a:pPr algn="l" eaLnBrk="0" hangingPunct="0">
              <a:lnSpc>
                <a:spcPct val="90000"/>
              </a:lnSpc>
              <a:defRPr/>
            </a:pPr>
            <a:r>
              <a:rPr lang="es-MX" sz="12900" i="0">
                <a:solidFill>
                  <a:srgbClr val="FF3300"/>
                </a:solidFill>
                <a:latin typeface="Monotype Corsiva" pitchFamily="66" charset="0"/>
              </a:rPr>
              <a:t>Gracias</a:t>
            </a:r>
            <a:endParaRPr lang="es-ES_tradnl" sz="7300" i="0">
              <a:solidFill>
                <a:srgbClr val="FF3300"/>
              </a:solidFill>
              <a:latin typeface="Monotype Corsiva" pitchFamily="66" charset="0"/>
            </a:endParaRPr>
          </a:p>
        </p:txBody>
      </p:sp>
      <p:sp>
        <p:nvSpPr>
          <p:cNvPr id="104451" name="Text Box 3"/>
          <p:cNvSpPr txBox="1">
            <a:spLocks noChangeArrowheads="1"/>
          </p:cNvSpPr>
          <p:nvPr/>
        </p:nvSpPr>
        <p:spPr bwMode="auto">
          <a:xfrm>
            <a:off x="1835696" y="4970239"/>
            <a:ext cx="6408738" cy="701675"/>
          </a:xfrm>
          <a:prstGeom prst="rect">
            <a:avLst/>
          </a:prstGeom>
          <a:noFill/>
          <a:ln w="9525">
            <a:noFill/>
            <a:miter lim="800000"/>
            <a:headEnd/>
            <a:tailEnd/>
          </a:ln>
        </p:spPr>
        <p:txBody>
          <a:bodyPr>
            <a:spAutoFit/>
          </a:bodyPr>
          <a:lstStyle/>
          <a:p>
            <a:pPr algn="l">
              <a:spcBef>
                <a:spcPct val="50000"/>
              </a:spcBef>
            </a:pPr>
            <a:r>
              <a:rPr lang="es-MX" sz="4000" i="0" dirty="0">
                <a:latin typeface="Arial" charset="0"/>
              </a:rPr>
              <a:t>jjmartinn@hotmail.com</a:t>
            </a:r>
            <a:endParaRPr lang="es-ES" sz="4000" i="0" dirty="0">
              <a:latin typeface="Arial" charset="0"/>
            </a:endParaRPr>
          </a:p>
        </p:txBody>
      </p:sp>
    </p:spTree>
    <p:extLst>
      <p:ext uri="{BB962C8B-B14F-4D97-AF65-F5344CB8AC3E}">
        <p14:creationId xmlns:p14="http://schemas.microsoft.com/office/powerpoint/2010/main" val="192156016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700588" y="1689621"/>
            <a:ext cx="47625" cy="47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14339" name="Freeform 4"/>
          <p:cNvSpPr>
            <a:spLocks/>
          </p:cNvSpPr>
          <p:nvPr/>
        </p:nvSpPr>
        <p:spPr bwMode="auto">
          <a:xfrm>
            <a:off x="2667000" y="1272108"/>
            <a:ext cx="3252788" cy="1220788"/>
          </a:xfrm>
          <a:custGeom>
            <a:avLst/>
            <a:gdLst>
              <a:gd name="T0" fmla="*/ 1319482 w 1346"/>
              <a:gd name="T1" fmla="*/ 34681 h 880"/>
              <a:gd name="T2" fmla="*/ 1648144 w 1346"/>
              <a:gd name="T3" fmla="*/ 66588 h 880"/>
              <a:gd name="T4" fmla="*/ 1892224 w 1346"/>
              <a:gd name="T5" fmla="*/ 102657 h 880"/>
              <a:gd name="T6" fmla="*/ 2116970 w 1346"/>
              <a:gd name="T7" fmla="*/ 145662 h 880"/>
              <a:gd name="T8" fmla="*/ 2356217 w 1346"/>
              <a:gd name="T9" fmla="*/ 205314 h 880"/>
              <a:gd name="T10" fmla="*/ 2537465 w 1346"/>
              <a:gd name="T11" fmla="*/ 262192 h 880"/>
              <a:gd name="T12" fmla="*/ 2660713 w 1346"/>
              <a:gd name="T13" fmla="*/ 309359 h 880"/>
              <a:gd name="T14" fmla="*/ 2667963 w 1346"/>
              <a:gd name="T15" fmla="*/ 307972 h 880"/>
              <a:gd name="T16" fmla="*/ 2675213 w 1346"/>
              <a:gd name="T17" fmla="*/ 305197 h 880"/>
              <a:gd name="T18" fmla="*/ 2677629 w 1346"/>
              <a:gd name="T19" fmla="*/ 302422 h 880"/>
              <a:gd name="T20" fmla="*/ 2680046 w 1346"/>
              <a:gd name="T21" fmla="*/ 296873 h 880"/>
              <a:gd name="T22" fmla="*/ 2648630 w 1346"/>
              <a:gd name="T23" fmla="*/ 212251 h 880"/>
              <a:gd name="T24" fmla="*/ 2585797 w 1346"/>
              <a:gd name="T25" fmla="*/ 90172 h 880"/>
              <a:gd name="T26" fmla="*/ 2619630 w 1346"/>
              <a:gd name="T27" fmla="*/ 101270 h 880"/>
              <a:gd name="T28" fmla="*/ 2769461 w 1346"/>
              <a:gd name="T29" fmla="*/ 185893 h 880"/>
              <a:gd name="T30" fmla="*/ 2902376 w 1346"/>
              <a:gd name="T31" fmla="*/ 271903 h 880"/>
              <a:gd name="T32" fmla="*/ 3037708 w 1346"/>
              <a:gd name="T33" fmla="*/ 380109 h 880"/>
              <a:gd name="T34" fmla="*/ 3165789 w 1346"/>
              <a:gd name="T35" fmla="*/ 506350 h 880"/>
              <a:gd name="T36" fmla="*/ 3252788 w 1346"/>
              <a:gd name="T37" fmla="*/ 611781 h 880"/>
              <a:gd name="T38" fmla="*/ 3245538 w 1346"/>
              <a:gd name="T39" fmla="*/ 629816 h 880"/>
              <a:gd name="T40" fmla="*/ 3110207 w 1346"/>
              <a:gd name="T41" fmla="*/ 771316 h 880"/>
              <a:gd name="T42" fmla="*/ 2926543 w 1346"/>
              <a:gd name="T43" fmla="*/ 922527 h 880"/>
              <a:gd name="T44" fmla="*/ 2788794 w 1346"/>
              <a:gd name="T45" fmla="*/ 1014086 h 880"/>
              <a:gd name="T46" fmla="*/ 2595464 w 1346"/>
              <a:gd name="T47" fmla="*/ 1119518 h 880"/>
              <a:gd name="T48" fmla="*/ 2551964 w 1346"/>
              <a:gd name="T49" fmla="*/ 1132003 h 880"/>
              <a:gd name="T50" fmla="*/ 2559214 w 1346"/>
              <a:gd name="T51" fmla="*/ 1119518 h 880"/>
              <a:gd name="T52" fmla="*/ 2566464 w 1346"/>
              <a:gd name="T53" fmla="*/ 1107033 h 880"/>
              <a:gd name="T54" fmla="*/ 2585797 w 1346"/>
              <a:gd name="T55" fmla="*/ 1082062 h 880"/>
              <a:gd name="T56" fmla="*/ 2602714 w 1346"/>
              <a:gd name="T57" fmla="*/ 1057091 h 880"/>
              <a:gd name="T58" fmla="*/ 2614797 w 1346"/>
              <a:gd name="T59" fmla="*/ 1043219 h 880"/>
              <a:gd name="T60" fmla="*/ 2622047 w 1346"/>
              <a:gd name="T61" fmla="*/ 1029346 h 880"/>
              <a:gd name="T62" fmla="*/ 2634130 w 1346"/>
              <a:gd name="T63" fmla="*/ 1007150 h 880"/>
              <a:gd name="T64" fmla="*/ 2648630 w 1346"/>
              <a:gd name="T65" fmla="*/ 984954 h 880"/>
              <a:gd name="T66" fmla="*/ 2660713 w 1346"/>
              <a:gd name="T67" fmla="*/ 962758 h 880"/>
              <a:gd name="T68" fmla="*/ 2670379 w 1346"/>
              <a:gd name="T69" fmla="*/ 939174 h 880"/>
              <a:gd name="T70" fmla="*/ 2663130 w 1346"/>
              <a:gd name="T71" fmla="*/ 935013 h 880"/>
              <a:gd name="T72" fmla="*/ 2489132 w 1346"/>
              <a:gd name="T73" fmla="*/ 991890 h 880"/>
              <a:gd name="T74" fmla="*/ 2247469 w 1346"/>
              <a:gd name="T75" fmla="*/ 1061253 h 880"/>
              <a:gd name="T76" fmla="*/ 1959889 w 1346"/>
              <a:gd name="T77" fmla="*/ 1120905 h 880"/>
              <a:gd name="T78" fmla="*/ 1889807 w 1346"/>
              <a:gd name="T79" fmla="*/ 1134778 h 880"/>
              <a:gd name="T80" fmla="*/ 1495896 w 1346"/>
              <a:gd name="T81" fmla="*/ 1183332 h 880"/>
              <a:gd name="T82" fmla="*/ 1106818 w 1346"/>
              <a:gd name="T83" fmla="*/ 1208303 h 880"/>
              <a:gd name="T84" fmla="*/ 630741 w 1346"/>
              <a:gd name="T85" fmla="*/ 1220788 h 880"/>
              <a:gd name="T86" fmla="*/ 0 w 1346"/>
              <a:gd name="T87" fmla="*/ 1206915 h 880"/>
              <a:gd name="T88" fmla="*/ 0 w 1346"/>
              <a:gd name="T89" fmla="*/ 11098 h 880"/>
              <a:gd name="T90" fmla="*/ 14500 w 1346"/>
              <a:gd name="T91" fmla="*/ 2775 h 880"/>
              <a:gd name="T92" fmla="*/ 413244 w 1346"/>
              <a:gd name="T93" fmla="*/ 2775 h 880"/>
              <a:gd name="T94" fmla="*/ 415661 w 1346"/>
              <a:gd name="T95" fmla="*/ 0 h 880"/>
              <a:gd name="T96" fmla="*/ 869988 w 1346"/>
              <a:gd name="T97" fmla="*/ 11098 h 880"/>
              <a:gd name="T98" fmla="*/ 1319482 w 1346"/>
              <a:gd name="T99" fmla="*/ 34681 h 8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46" h="880">
                <a:moveTo>
                  <a:pt x="546" y="25"/>
                </a:moveTo>
                <a:lnTo>
                  <a:pt x="682" y="48"/>
                </a:lnTo>
                <a:lnTo>
                  <a:pt x="783" y="74"/>
                </a:lnTo>
                <a:lnTo>
                  <a:pt x="876" y="105"/>
                </a:lnTo>
                <a:lnTo>
                  <a:pt x="975" y="148"/>
                </a:lnTo>
                <a:lnTo>
                  <a:pt x="1050" y="189"/>
                </a:lnTo>
                <a:lnTo>
                  <a:pt x="1101" y="223"/>
                </a:lnTo>
                <a:lnTo>
                  <a:pt x="1104" y="222"/>
                </a:lnTo>
                <a:lnTo>
                  <a:pt x="1107" y="220"/>
                </a:lnTo>
                <a:lnTo>
                  <a:pt x="1108" y="218"/>
                </a:lnTo>
                <a:lnTo>
                  <a:pt x="1109" y="214"/>
                </a:lnTo>
                <a:lnTo>
                  <a:pt x="1096" y="153"/>
                </a:lnTo>
                <a:lnTo>
                  <a:pt x="1070" y="65"/>
                </a:lnTo>
                <a:lnTo>
                  <a:pt x="1084" y="73"/>
                </a:lnTo>
                <a:lnTo>
                  <a:pt x="1146" y="134"/>
                </a:lnTo>
                <a:lnTo>
                  <a:pt x="1201" y="196"/>
                </a:lnTo>
                <a:lnTo>
                  <a:pt x="1257" y="274"/>
                </a:lnTo>
                <a:lnTo>
                  <a:pt x="1310" y="365"/>
                </a:lnTo>
                <a:lnTo>
                  <a:pt x="1346" y="441"/>
                </a:lnTo>
                <a:lnTo>
                  <a:pt x="1343" y="454"/>
                </a:lnTo>
                <a:lnTo>
                  <a:pt x="1287" y="556"/>
                </a:lnTo>
                <a:lnTo>
                  <a:pt x="1211" y="665"/>
                </a:lnTo>
                <a:lnTo>
                  <a:pt x="1154" y="731"/>
                </a:lnTo>
                <a:lnTo>
                  <a:pt x="1074" y="807"/>
                </a:lnTo>
                <a:lnTo>
                  <a:pt x="1056" y="816"/>
                </a:lnTo>
                <a:lnTo>
                  <a:pt x="1059" y="807"/>
                </a:lnTo>
                <a:lnTo>
                  <a:pt x="1062" y="798"/>
                </a:lnTo>
                <a:lnTo>
                  <a:pt x="1070" y="780"/>
                </a:lnTo>
                <a:lnTo>
                  <a:pt x="1077" y="762"/>
                </a:lnTo>
                <a:lnTo>
                  <a:pt x="1082" y="752"/>
                </a:lnTo>
                <a:lnTo>
                  <a:pt x="1085" y="742"/>
                </a:lnTo>
                <a:lnTo>
                  <a:pt x="1090" y="726"/>
                </a:lnTo>
                <a:lnTo>
                  <a:pt x="1096" y="710"/>
                </a:lnTo>
                <a:lnTo>
                  <a:pt x="1101" y="694"/>
                </a:lnTo>
                <a:lnTo>
                  <a:pt x="1105" y="677"/>
                </a:lnTo>
                <a:lnTo>
                  <a:pt x="1102" y="674"/>
                </a:lnTo>
                <a:lnTo>
                  <a:pt x="1030" y="715"/>
                </a:lnTo>
                <a:lnTo>
                  <a:pt x="930" y="765"/>
                </a:lnTo>
                <a:lnTo>
                  <a:pt x="811" y="808"/>
                </a:lnTo>
                <a:lnTo>
                  <a:pt x="782" y="818"/>
                </a:lnTo>
                <a:lnTo>
                  <a:pt x="619" y="853"/>
                </a:lnTo>
                <a:lnTo>
                  <a:pt x="458" y="871"/>
                </a:lnTo>
                <a:lnTo>
                  <a:pt x="261" y="880"/>
                </a:lnTo>
                <a:lnTo>
                  <a:pt x="0" y="870"/>
                </a:lnTo>
                <a:lnTo>
                  <a:pt x="0" y="8"/>
                </a:lnTo>
                <a:lnTo>
                  <a:pt x="6" y="2"/>
                </a:lnTo>
                <a:lnTo>
                  <a:pt x="171" y="2"/>
                </a:lnTo>
                <a:lnTo>
                  <a:pt x="172" y="0"/>
                </a:lnTo>
                <a:lnTo>
                  <a:pt x="360" y="8"/>
                </a:lnTo>
                <a:lnTo>
                  <a:pt x="546" y="25"/>
                </a:lnTo>
                <a:close/>
              </a:path>
            </a:pathLst>
          </a:custGeom>
          <a:gradFill rotWithShape="0">
            <a:gsLst>
              <a:gs pos="0">
                <a:srgbClr val="8080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14340" name="AutoShape 5"/>
          <p:cNvSpPr>
            <a:spLocks noChangeArrowheads="1"/>
          </p:cNvSpPr>
          <p:nvPr/>
        </p:nvSpPr>
        <p:spPr bwMode="auto">
          <a:xfrm>
            <a:off x="304800" y="1370533"/>
            <a:ext cx="1911350" cy="1023938"/>
          </a:xfrm>
          <a:prstGeom prst="roundRect">
            <a:avLst>
              <a:gd name="adj" fmla="val 12495"/>
            </a:avLst>
          </a:prstGeom>
          <a:solidFill>
            <a:srgbClr val="808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14341" name="AutoShape 6"/>
          <p:cNvSpPr>
            <a:spLocks noChangeArrowheads="1"/>
          </p:cNvSpPr>
          <p:nvPr/>
        </p:nvSpPr>
        <p:spPr bwMode="auto">
          <a:xfrm>
            <a:off x="6364288" y="1370533"/>
            <a:ext cx="1911350" cy="1023938"/>
          </a:xfrm>
          <a:prstGeom prst="roundRect">
            <a:avLst>
              <a:gd name="adj" fmla="val 12495"/>
            </a:avLst>
          </a:prstGeom>
          <a:solidFill>
            <a:srgbClr val="CC99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73735" name="Rectangle 7"/>
          <p:cNvSpPr>
            <a:spLocks noChangeArrowheads="1"/>
          </p:cNvSpPr>
          <p:nvPr/>
        </p:nvSpPr>
        <p:spPr bwMode="auto">
          <a:xfrm>
            <a:off x="2947988" y="1662633"/>
            <a:ext cx="2103437"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defRPr/>
            </a:pPr>
            <a:r>
              <a:rPr lang="es-ES_tradnl" altLang="es-MX" sz="3600" b="1" smtClean="0">
                <a:solidFill>
                  <a:schemeClr val="accent1"/>
                </a:solidFill>
                <a:effectLst>
                  <a:outerShdw blurRad="38100" dist="38100" dir="2700000" algn="tl">
                    <a:srgbClr val="C0C0C0"/>
                  </a:outerShdw>
                </a:effectLst>
                <a:latin typeface="Comic Sans MS" pitchFamily="66" charset="0"/>
              </a:rPr>
              <a:t>CAMBIO</a:t>
            </a:r>
          </a:p>
        </p:txBody>
      </p:sp>
      <p:sp>
        <p:nvSpPr>
          <p:cNvPr id="73736" name="Rectangle 8"/>
          <p:cNvSpPr>
            <a:spLocks noChangeArrowheads="1"/>
          </p:cNvSpPr>
          <p:nvPr/>
        </p:nvSpPr>
        <p:spPr bwMode="auto">
          <a:xfrm>
            <a:off x="577850" y="1661046"/>
            <a:ext cx="1268413"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defRPr/>
            </a:pPr>
            <a:r>
              <a:rPr lang="es-ES_tradnl" altLang="es-MX" sz="2800" b="1" smtClean="0">
                <a:solidFill>
                  <a:schemeClr val="bg1"/>
                </a:solidFill>
                <a:effectLst>
                  <a:outerShdw blurRad="38100" dist="38100" dir="2700000" algn="tl">
                    <a:srgbClr val="C0C0C0"/>
                  </a:outerShdw>
                </a:effectLst>
                <a:latin typeface="GeoPlain" pitchFamily="2" charset="0"/>
              </a:rPr>
              <a:t>VIEJO</a:t>
            </a:r>
          </a:p>
        </p:txBody>
      </p:sp>
      <p:sp>
        <p:nvSpPr>
          <p:cNvPr id="73737" name="Rectangle 9"/>
          <p:cNvSpPr>
            <a:spLocks noChangeArrowheads="1"/>
          </p:cNvSpPr>
          <p:nvPr/>
        </p:nvSpPr>
        <p:spPr bwMode="auto">
          <a:xfrm>
            <a:off x="6588125" y="1653108"/>
            <a:ext cx="146526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defRPr/>
            </a:pPr>
            <a:r>
              <a:rPr lang="es-ES_tradnl" altLang="es-MX" sz="2800" b="1" smtClean="0">
                <a:solidFill>
                  <a:srgbClr val="001E00"/>
                </a:solidFill>
                <a:effectLst>
                  <a:outerShdw blurRad="38100" dist="38100" dir="2700000" algn="tl">
                    <a:srgbClr val="C0C0C0"/>
                  </a:outerShdw>
                </a:effectLst>
                <a:latin typeface="GeoPlain" pitchFamily="2" charset="0"/>
              </a:rPr>
              <a:t>NUEVO</a:t>
            </a:r>
          </a:p>
        </p:txBody>
      </p:sp>
      <p:sp>
        <p:nvSpPr>
          <p:cNvPr id="73738" name="Rectangle 10"/>
          <p:cNvSpPr>
            <a:spLocks noChangeArrowheads="1"/>
          </p:cNvSpPr>
          <p:nvPr/>
        </p:nvSpPr>
        <p:spPr bwMode="auto">
          <a:xfrm>
            <a:off x="1116855" y="4509120"/>
            <a:ext cx="6767513" cy="1358900"/>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lnSpc>
                <a:spcPct val="130000"/>
              </a:lnSpc>
            </a:pPr>
            <a:r>
              <a:rPr lang="es-ES_tradnl" altLang="es-MX" sz="2800" b="1" dirty="0">
                <a:solidFill>
                  <a:srgbClr val="CC0000"/>
                </a:solidFill>
              </a:rPr>
              <a:t>Produce un malestar pero también una</a:t>
            </a:r>
            <a:endParaRPr lang="es-ES_tradnl" altLang="es-MX" sz="2400" b="1" dirty="0">
              <a:solidFill>
                <a:srgbClr val="CC0000"/>
              </a:solidFill>
            </a:endParaRPr>
          </a:p>
          <a:p>
            <a:pPr algn="ctr">
              <a:lnSpc>
                <a:spcPct val="130000"/>
              </a:lnSpc>
            </a:pPr>
            <a:r>
              <a:rPr lang="es-ES_tradnl" altLang="es-MX" sz="3600" b="1" dirty="0">
                <a:solidFill>
                  <a:srgbClr val="CC0000"/>
                </a:solidFill>
              </a:rPr>
              <a:t>OPORTUNIDAD !!!</a:t>
            </a:r>
          </a:p>
        </p:txBody>
      </p:sp>
      <p:sp>
        <p:nvSpPr>
          <p:cNvPr id="14346" name="Rectangle 11"/>
          <p:cNvSpPr>
            <a:spLocks noChangeArrowheads="1"/>
          </p:cNvSpPr>
          <p:nvPr/>
        </p:nvSpPr>
        <p:spPr bwMode="auto">
          <a:xfrm>
            <a:off x="304800" y="2387501"/>
            <a:ext cx="3114675" cy="151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130000"/>
              </a:lnSpc>
            </a:pPr>
            <a:r>
              <a:rPr lang="es-ES_tradnl" altLang="es-MX" sz="2400" b="1" dirty="0">
                <a:solidFill>
                  <a:srgbClr val="003300"/>
                </a:solidFill>
              </a:rPr>
              <a:t>Conocido</a:t>
            </a:r>
          </a:p>
          <a:p>
            <a:pPr>
              <a:lnSpc>
                <a:spcPct val="130000"/>
              </a:lnSpc>
            </a:pPr>
            <a:r>
              <a:rPr lang="es-ES_tradnl" altLang="es-MX" sz="2400" b="1" dirty="0">
                <a:solidFill>
                  <a:srgbClr val="003300"/>
                </a:solidFill>
              </a:rPr>
              <a:t>Probado</a:t>
            </a:r>
          </a:p>
          <a:p>
            <a:pPr>
              <a:lnSpc>
                <a:spcPct val="130000"/>
              </a:lnSpc>
            </a:pPr>
            <a:r>
              <a:rPr lang="es-ES_tradnl" altLang="es-MX" sz="2400" b="1" dirty="0">
                <a:solidFill>
                  <a:srgbClr val="003300"/>
                </a:solidFill>
              </a:rPr>
              <a:t>Hasta ahora Exitoso</a:t>
            </a:r>
          </a:p>
        </p:txBody>
      </p:sp>
      <p:sp>
        <p:nvSpPr>
          <p:cNvPr id="14347" name="Rectangle 12"/>
          <p:cNvSpPr>
            <a:spLocks noChangeArrowheads="1"/>
          </p:cNvSpPr>
          <p:nvPr/>
        </p:nvSpPr>
        <p:spPr bwMode="auto">
          <a:xfrm>
            <a:off x="5638800" y="2489101"/>
            <a:ext cx="3121025"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130000"/>
              </a:lnSpc>
            </a:pPr>
            <a:r>
              <a:rPr lang="es-ES_tradnl" altLang="es-MX" sz="2400" b="1">
                <a:solidFill>
                  <a:srgbClr val="003300"/>
                </a:solidFill>
              </a:rPr>
              <a:t> No Conocido</a:t>
            </a:r>
          </a:p>
          <a:p>
            <a:pPr>
              <a:lnSpc>
                <a:spcPct val="130000"/>
              </a:lnSpc>
            </a:pPr>
            <a:r>
              <a:rPr lang="es-ES_tradnl" altLang="es-MX" sz="2400" b="1">
                <a:solidFill>
                  <a:srgbClr val="003300"/>
                </a:solidFill>
              </a:rPr>
              <a:t> No Experimentado</a:t>
            </a:r>
          </a:p>
          <a:p>
            <a:pPr>
              <a:lnSpc>
                <a:spcPct val="130000"/>
              </a:lnSpc>
            </a:pPr>
            <a:r>
              <a:rPr lang="es-ES_tradnl" altLang="es-MX" sz="2400" b="1">
                <a:solidFill>
                  <a:srgbClr val="003300"/>
                </a:solidFill>
              </a:rPr>
              <a:t> Incierto</a:t>
            </a:r>
          </a:p>
          <a:p>
            <a:pPr>
              <a:lnSpc>
                <a:spcPct val="130000"/>
              </a:lnSpc>
            </a:pPr>
            <a:r>
              <a:rPr lang="es-ES_tradnl" altLang="es-MX" sz="2400" b="1">
                <a:solidFill>
                  <a:srgbClr val="003300"/>
                </a:solidFill>
              </a:rPr>
              <a:t> Implica riesgo</a:t>
            </a:r>
          </a:p>
          <a:p>
            <a:pPr>
              <a:lnSpc>
                <a:spcPct val="130000"/>
              </a:lnSpc>
            </a:pPr>
            <a:endParaRPr lang="es-ES_tradnl" altLang="es-MX" sz="2400" b="1">
              <a:solidFill>
                <a:srgbClr val="003300"/>
              </a:solidFill>
            </a:endParaRPr>
          </a:p>
        </p:txBody>
      </p:sp>
      <p:sp>
        <p:nvSpPr>
          <p:cNvPr id="12" name="Rectangle 3"/>
          <p:cNvSpPr>
            <a:spLocks noChangeArrowheads="1"/>
          </p:cNvSpPr>
          <p:nvPr/>
        </p:nvSpPr>
        <p:spPr bwMode="auto">
          <a:xfrm>
            <a:off x="468313" y="44624"/>
            <a:ext cx="8266112" cy="1012825"/>
          </a:xfrm>
          <a:prstGeom prst="rect">
            <a:avLst/>
          </a:prstGeom>
          <a:noFill/>
          <a:ln w="12700">
            <a:noFill/>
            <a:miter lim="800000"/>
            <a:headEnd/>
            <a:tailEnd/>
          </a:ln>
          <a:effectLst/>
        </p:spPr>
        <p:txBody>
          <a:bodyPr wrap="none" lIns="90488" tIns="44450" rIns="90488" bIns="44450">
            <a:spAutoFit/>
          </a:bodyPr>
          <a:lstStyle/>
          <a:p>
            <a:pPr defTabSz="762000">
              <a:defRPr/>
            </a:pPr>
            <a:r>
              <a:rPr lang="es-ES_tradnl" sz="6000" dirty="0">
                <a:solidFill>
                  <a:schemeClr val="bg1"/>
                </a:solidFill>
                <a:effectLst>
                  <a:outerShdw blurRad="38100" dist="38100" dir="2700000" algn="tl">
                    <a:srgbClr val="000000">
                      <a:alpha val="43137"/>
                    </a:srgbClr>
                  </a:outerShdw>
                </a:effectLst>
              </a:rPr>
              <a:t>Origen de la resistencia</a:t>
            </a:r>
          </a:p>
        </p:txBody>
      </p:sp>
    </p:spTree>
    <p:extLst>
      <p:ext uri="{BB962C8B-B14F-4D97-AF65-F5344CB8AC3E}">
        <p14:creationId xmlns:p14="http://schemas.microsoft.com/office/powerpoint/2010/main" val="36736771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3738"/>
                                        </p:tgtEl>
                                        <p:attrNameLst>
                                          <p:attrName>style.visibility</p:attrName>
                                        </p:attrNameLst>
                                      </p:cBhvr>
                                      <p:to>
                                        <p:strVal val="visible"/>
                                      </p:to>
                                    </p:set>
                                    <p:anim calcmode="lin" valueType="num">
                                      <p:cBhvr>
                                        <p:cTn id="7" dur="500" fill="hold"/>
                                        <p:tgtEl>
                                          <p:spTgt spid="73738"/>
                                        </p:tgtEl>
                                        <p:attrNameLst>
                                          <p:attrName>ppt_w</p:attrName>
                                        </p:attrNameLst>
                                      </p:cBhvr>
                                      <p:tavLst>
                                        <p:tav tm="0">
                                          <p:val>
                                            <p:fltVal val="0"/>
                                          </p:val>
                                        </p:tav>
                                        <p:tav tm="100000">
                                          <p:val>
                                            <p:strVal val="#ppt_w"/>
                                          </p:val>
                                        </p:tav>
                                      </p:tavLst>
                                    </p:anim>
                                    <p:anim calcmode="lin" valueType="num">
                                      <p:cBhvr>
                                        <p:cTn id="8" dur="500" fill="hold"/>
                                        <p:tgtEl>
                                          <p:spTgt spid="73738"/>
                                        </p:tgtEl>
                                        <p:attrNameLst>
                                          <p:attrName>ppt_h</p:attrName>
                                        </p:attrNameLst>
                                      </p:cBhvr>
                                      <p:tavLst>
                                        <p:tav tm="0">
                                          <p:val>
                                            <p:fltVal val="0"/>
                                          </p:val>
                                        </p:tav>
                                        <p:tav tm="100000">
                                          <p:val>
                                            <p:strVal val="#ppt_h"/>
                                          </p:val>
                                        </p:tav>
                                      </p:tavLst>
                                    </p:anim>
                                    <p:animEffect transition="in" filter="fade">
                                      <p:cBhvr>
                                        <p:cTn id="9" dur="5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0 Rectángulo redondeado"/>
          <p:cNvSpPr/>
          <p:nvPr/>
        </p:nvSpPr>
        <p:spPr>
          <a:xfrm>
            <a:off x="1835696" y="1268761"/>
            <a:ext cx="4680520" cy="473258"/>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4000" b="1" dirty="0">
              <a:solidFill>
                <a:schemeClr val="tx1"/>
              </a:solidFill>
              <a:latin typeface="Candara" pitchFamily="34" charset="0"/>
              <a:cs typeface="Arial" pitchFamily="34" charset="0"/>
            </a:endParaRPr>
          </a:p>
        </p:txBody>
      </p:sp>
      <p:sp>
        <p:nvSpPr>
          <p:cNvPr id="9" name="42 CuadroTexto"/>
          <p:cNvSpPr txBox="1">
            <a:spLocks noChangeArrowheads="1"/>
          </p:cNvSpPr>
          <p:nvPr/>
        </p:nvSpPr>
        <p:spPr bwMode="auto">
          <a:xfrm>
            <a:off x="322388" y="1844824"/>
            <a:ext cx="8714108" cy="4054956"/>
          </a:xfrm>
          <a:prstGeom prst="rect">
            <a:avLst/>
          </a:prstGeom>
          <a:noFill/>
          <a:ln w="9525">
            <a:noFill/>
            <a:miter lim="800000"/>
            <a:headEnd/>
            <a:tailEnd/>
          </a:ln>
        </p:spPr>
        <p:txBody>
          <a:bodyPr wrap="square">
            <a:spAutoFit/>
          </a:bodyPr>
          <a:lstStyle/>
          <a:p>
            <a:pPr algn="just">
              <a:buFont typeface="Wingdings" pitchFamily="2" charset="2"/>
              <a:buChar char="Ø"/>
            </a:pPr>
            <a:r>
              <a:rPr lang="es-ES" sz="2000" dirty="0" smtClean="0">
                <a:latin typeface="Candara" pitchFamily="34" charset="0"/>
                <a:ea typeface="Cambria Math" pitchFamily="18" charset="0"/>
                <a:cs typeface="Arial" pitchFamily="34" charset="0"/>
              </a:rPr>
              <a:t>  El objetivo es producir la mayor cantidad de RECTANGULOS </a:t>
            </a:r>
            <a:r>
              <a:rPr lang="es-ES" sz="2000" b="1" dirty="0" smtClean="0">
                <a:latin typeface="Candara" pitchFamily="34" charset="0"/>
                <a:ea typeface="Cambria Math" pitchFamily="18" charset="0"/>
                <a:cs typeface="Arial" pitchFamily="34" charset="0"/>
              </a:rPr>
              <a:t>en 10 minutos.</a:t>
            </a:r>
          </a:p>
          <a:p>
            <a:pPr algn="just">
              <a:buFont typeface="Wingdings" pitchFamily="2" charset="2"/>
              <a:buChar char="Ø"/>
            </a:pPr>
            <a:endParaRPr lang="es-ES" sz="110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Los Rectángulos deberán medir </a:t>
            </a:r>
            <a:r>
              <a:rPr lang="es-ES" sz="2000" b="1" dirty="0" smtClean="0">
                <a:latin typeface="Candara" pitchFamily="34" charset="0"/>
                <a:ea typeface="Cambria Math" pitchFamily="18" charset="0"/>
                <a:cs typeface="Arial" pitchFamily="34" charset="0"/>
              </a:rPr>
              <a:t>EXACTAMENTE  7 </a:t>
            </a:r>
            <a:r>
              <a:rPr lang="es-ES" sz="2000" b="1" dirty="0" err="1" smtClean="0">
                <a:latin typeface="Candara" pitchFamily="34" charset="0"/>
                <a:ea typeface="Cambria Math" pitchFamily="18" charset="0"/>
                <a:cs typeface="Arial" pitchFamily="34" charset="0"/>
              </a:rPr>
              <a:t>cms.</a:t>
            </a:r>
            <a:r>
              <a:rPr lang="es-ES" sz="2000" b="1" dirty="0" smtClean="0">
                <a:latin typeface="Candara" pitchFamily="34" charset="0"/>
                <a:ea typeface="Cambria Math" pitchFamily="18" charset="0"/>
                <a:cs typeface="Arial" pitchFamily="34" charset="0"/>
              </a:rPr>
              <a:t> Por los lados cortos y 12 </a:t>
            </a:r>
            <a:r>
              <a:rPr lang="es-ES" sz="2000" b="1" dirty="0" err="1" smtClean="0">
                <a:latin typeface="Candara" pitchFamily="34" charset="0"/>
                <a:ea typeface="Cambria Math" pitchFamily="18" charset="0"/>
                <a:cs typeface="Arial" pitchFamily="34" charset="0"/>
              </a:rPr>
              <a:t>cms.</a:t>
            </a:r>
            <a:r>
              <a:rPr lang="es-ES" sz="2000" b="1" dirty="0" smtClean="0">
                <a:latin typeface="Candara" pitchFamily="34" charset="0"/>
                <a:ea typeface="Cambria Math" pitchFamily="18" charset="0"/>
                <a:cs typeface="Arial" pitchFamily="34" charset="0"/>
              </a:rPr>
              <a:t> por los  lados largos.</a:t>
            </a:r>
          </a:p>
          <a:p>
            <a:pPr algn="just">
              <a:buFont typeface="Wingdings" pitchFamily="2" charset="2"/>
              <a:buChar char="Ø"/>
            </a:pPr>
            <a:endParaRPr lang="es-ES" sz="105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Al terminar los 10 minutos el facilitador  pagará </a:t>
            </a:r>
            <a:r>
              <a:rPr lang="es-ES" sz="2400" b="1" dirty="0" smtClean="0">
                <a:solidFill>
                  <a:srgbClr val="002060"/>
                </a:solidFill>
                <a:latin typeface="Candara" pitchFamily="34" charset="0"/>
                <a:ea typeface="Cambria Math" pitchFamily="18" charset="0"/>
                <a:cs typeface="Arial" pitchFamily="34" charset="0"/>
              </a:rPr>
              <a:t>$20.00 </a:t>
            </a:r>
            <a:r>
              <a:rPr lang="es-ES" sz="2000" dirty="0" smtClean="0">
                <a:latin typeface="Candara" pitchFamily="34" charset="0"/>
                <a:ea typeface="Cambria Math" pitchFamily="18" charset="0"/>
                <a:cs typeface="Arial" pitchFamily="34" charset="0"/>
              </a:rPr>
              <a:t>por cada rectángulo que cumpla exactamente con las dimensiones solicitadas.</a:t>
            </a:r>
          </a:p>
          <a:p>
            <a:pPr algn="just">
              <a:buFont typeface="Wingdings" pitchFamily="2" charset="2"/>
              <a:buChar char="Ø"/>
            </a:pPr>
            <a:endParaRPr lang="es-ES" sz="105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Los rectángulos que no cumplan con las dimensione especificadas SE RECHAZARÁN  y no se pagarán.</a:t>
            </a:r>
          </a:p>
          <a:p>
            <a:pPr algn="just">
              <a:buFont typeface="Wingdings" pitchFamily="2" charset="2"/>
              <a:buChar char="Ø"/>
            </a:pPr>
            <a:endParaRPr lang="es-ES" sz="110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Si el equipo necesita más hojas puede solicitarlas al facilitador.</a:t>
            </a:r>
          </a:p>
          <a:p>
            <a:pPr algn="just">
              <a:buFont typeface="Wingdings" pitchFamily="2" charset="2"/>
              <a:buChar char="Ø"/>
            </a:pPr>
            <a:endParaRPr lang="es-ES" sz="105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Ganará el equipo que al final del tiempo estipulado tenga la mayor cantidad de dinero producto de las figuras geométricas compradas por el facilitador. </a:t>
            </a:r>
            <a:endParaRPr lang="es-ES" sz="2000" dirty="0">
              <a:latin typeface="Candara" pitchFamily="34" charset="0"/>
              <a:ea typeface="Cambria Math" pitchFamily="18" charset="0"/>
              <a:cs typeface="Arial" pitchFamily="34" charset="0"/>
            </a:endParaRPr>
          </a:p>
        </p:txBody>
      </p:sp>
      <p:sp>
        <p:nvSpPr>
          <p:cNvPr id="11" name="Rectangle 2"/>
          <p:cNvSpPr>
            <a:spLocks noChangeArrowheads="1"/>
          </p:cNvSpPr>
          <p:nvPr/>
        </p:nvSpPr>
        <p:spPr bwMode="auto">
          <a:xfrm>
            <a:off x="214282" y="92057"/>
            <a:ext cx="8072494" cy="836613"/>
          </a:xfrm>
          <a:prstGeom prst="rect">
            <a:avLst/>
          </a:prstGeom>
          <a:noFill/>
          <a:ln w="9525">
            <a:noFill/>
            <a:miter lim="800000"/>
            <a:headEnd/>
            <a:tailEnd/>
          </a:ln>
        </p:spPr>
        <p:txBody>
          <a:bodyPr anchor="ctr"/>
          <a:lstStyle/>
          <a:p>
            <a:r>
              <a:rPr lang="es-MX" sz="4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Adaptación al Cambio</a:t>
            </a:r>
            <a:endParaRPr lang="es-MX" sz="4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11 Rectángulo"/>
          <p:cNvSpPr/>
          <p:nvPr/>
        </p:nvSpPr>
        <p:spPr>
          <a:xfrm>
            <a:off x="1986168" y="1075383"/>
            <a:ext cx="4132863" cy="769441"/>
          </a:xfrm>
          <a:prstGeom prst="rect">
            <a:avLst/>
          </a:prstGeom>
        </p:spPr>
        <p:txBody>
          <a:bodyPr wrap="none">
            <a:spAutoFit/>
          </a:bodyPr>
          <a:lstStyle/>
          <a:p>
            <a:pPr algn="ctr">
              <a:defRPr/>
            </a:pPr>
            <a:r>
              <a:rPr lang="es-MX" sz="4400" b="1" dirty="0" smtClean="0">
                <a:latin typeface="Candara" pitchFamily="34" charset="0"/>
                <a:cs typeface="Arial" pitchFamily="34" charset="0"/>
              </a:rPr>
              <a:t>1.-  Instrucciones</a:t>
            </a:r>
            <a:endParaRPr lang="es-ES" sz="4400" b="1" dirty="0">
              <a:latin typeface="Candara" pitchFamily="34" charset="0"/>
              <a:cs typeface="Arial" pitchFamily="34" charset="0"/>
            </a:endParaRPr>
          </a:p>
        </p:txBody>
      </p:sp>
    </p:spTree>
    <p:extLst>
      <p:ext uri="{BB962C8B-B14F-4D97-AF65-F5344CB8AC3E}">
        <p14:creationId xmlns:p14="http://schemas.microsoft.com/office/powerpoint/2010/main" val="855430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bwMode="auto">
          <a:xfrm>
            <a:off x="2051720" y="2132856"/>
            <a:ext cx="5400600" cy="252028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ndParaRPr>
          </a:p>
        </p:txBody>
      </p:sp>
      <p:cxnSp>
        <p:nvCxnSpPr>
          <p:cNvPr id="4" name="3 Conector recto de flecha"/>
          <p:cNvCxnSpPr/>
          <p:nvPr/>
        </p:nvCxnSpPr>
        <p:spPr bwMode="auto">
          <a:xfrm>
            <a:off x="1691680" y="2276872"/>
            <a:ext cx="0" cy="2376264"/>
          </a:xfrm>
          <a:prstGeom prst="straightConnector1">
            <a:avLst/>
          </a:prstGeom>
          <a:solidFill>
            <a:schemeClr val="accent1"/>
          </a:solidFill>
          <a:ln w="12700" cap="flat" cmpd="sng" algn="ctr">
            <a:solidFill>
              <a:srgbClr val="FF0000"/>
            </a:solidFill>
            <a:prstDash val="solid"/>
            <a:round/>
            <a:headEnd type="arrow"/>
            <a:tailEnd type="arrow"/>
          </a:ln>
          <a:effectLst/>
        </p:spPr>
      </p:cxnSp>
      <p:cxnSp>
        <p:nvCxnSpPr>
          <p:cNvPr id="6" name="5 Conector recto de flecha"/>
          <p:cNvCxnSpPr/>
          <p:nvPr/>
        </p:nvCxnSpPr>
        <p:spPr bwMode="auto">
          <a:xfrm>
            <a:off x="2051720" y="5013176"/>
            <a:ext cx="5400600" cy="0"/>
          </a:xfrm>
          <a:prstGeom prst="straightConnector1">
            <a:avLst/>
          </a:prstGeom>
          <a:solidFill>
            <a:schemeClr val="accent1"/>
          </a:solidFill>
          <a:ln w="12700" cap="flat" cmpd="sng" algn="ctr">
            <a:solidFill>
              <a:srgbClr val="339933"/>
            </a:solidFill>
            <a:prstDash val="solid"/>
            <a:round/>
            <a:headEnd type="arrow"/>
            <a:tailEnd type="arrow"/>
          </a:ln>
          <a:effectLst/>
        </p:spPr>
      </p:cxnSp>
      <p:sp>
        <p:nvSpPr>
          <p:cNvPr id="7" name="6 CuadroTexto"/>
          <p:cNvSpPr txBox="1"/>
          <p:nvPr/>
        </p:nvSpPr>
        <p:spPr>
          <a:xfrm>
            <a:off x="539552" y="3140968"/>
            <a:ext cx="1152128" cy="461665"/>
          </a:xfrm>
          <a:prstGeom prst="rect">
            <a:avLst/>
          </a:prstGeom>
          <a:noFill/>
        </p:spPr>
        <p:txBody>
          <a:bodyPr wrap="square" rtlCol="0">
            <a:spAutoFit/>
          </a:bodyPr>
          <a:lstStyle/>
          <a:p>
            <a:r>
              <a:rPr lang="es-MX" dirty="0" smtClean="0">
                <a:solidFill>
                  <a:srgbClr val="FF0000"/>
                </a:solidFill>
              </a:rPr>
              <a:t>7 </a:t>
            </a:r>
            <a:r>
              <a:rPr lang="es-MX" dirty="0" err="1" smtClean="0">
                <a:solidFill>
                  <a:srgbClr val="FF0000"/>
                </a:solidFill>
              </a:rPr>
              <a:t>cms</a:t>
            </a:r>
            <a:r>
              <a:rPr lang="es-MX" dirty="0" smtClean="0">
                <a:solidFill>
                  <a:srgbClr val="FF0000"/>
                </a:solidFill>
              </a:rPr>
              <a:t>.</a:t>
            </a:r>
            <a:endParaRPr lang="es-MX" dirty="0">
              <a:solidFill>
                <a:srgbClr val="FF0000"/>
              </a:solidFill>
            </a:endParaRPr>
          </a:p>
        </p:txBody>
      </p:sp>
      <p:sp>
        <p:nvSpPr>
          <p:cNvPr id="8" name="7 CuadroTexto"/>
          <p:cNvSpPr txBox="1"/>
          <p:nvPr/>
        </p:nvSpPr>
        <p:spPr>
          <a:xfrm>
            <a:off x="4175956" y="5013176"/>
            <a:ext cx="2124236" cy="461665"/>
          </a:xfrm>
          <a:prstGeom prst="rect">
            <a:avLst/>
          </a:prstGeom>
          <a:noFill/>
        </p:spPr>
        <p:txBody>
          <a:bodyPr wrap="square" rtlCol="0">
            <a:spAutoFit/>
          </a:bodyPr>
          <a:lstStyle/>
          <a:p>
            <a:r>
              <a:rPr lang="es-MX" dirty="0" smtClean="0">
                <a:solidFill>
                  <a:srgbClr val="339933"/>
                </a:solidFill>
              </a:rPr>
              <a:t>12 </a:t>
            </a:r>
            <a:r>
              <a:rPr lang="es-MX" dirty="0" err="1" smtClean="0">
                <a:solidFill>
                  <a:srgbClr val="339933"/>
                </a:solidFill>
              </a:rPr>
              <a:t>cms</a:t>
            </a:r>
            <a:r>
              <a:rPr lang="es-MX" dirty="0" smtClean="0">
                <a:solidFill>
                  <a:srgbClr val="339933"/>
                </a:solidFill>
              </a:rPr>
              <a:t>.</a:t>
            </a:r>
            <a:endParaRPr lang="es-MX" dirty="0">
              <a:solidFill>
                <a:srgbClr val="339933"/>
              </a:solidFill>
            </a:endParaRPr>
          </a:p>
        </p:txBody>
      </p:sp>
    </p:spTree>
    <p:extLst>
      <p:ext uri="{BB962C8B-B14F-4D97-AF65-F5344CB8AC3E}">
        <p14:creationId xmlns:p14="http://schemas.microsoft.com/office/powerpoint/2010/main" val="321579358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42 CuadroTexto"/>
          <p:cNvSpPr txBox="1">
            <a:spLocks noChangeArrowheads="1"/>
          </p:cNvSpPr>
          <p:nvPr/>
        </p:nvSpPr>
        <p:spPr bwMode="auto">
          <a:xfrm>
            <a:off x="285720" y="1538860"/>
            <a:ext cx="8714108" cy="4547399"/>
          </a:xfrm>
          <a:prstGeom prst="rect">
            <a:avLst/>
          </a:prstGeom>
          <a:noFill/>
          <a:ln w="9525">
            <a:noFill/>
            <a:miter lim="800000"/>
            <a:headEnd/>
            <a:tailEnd/>
          </a:ln>
        </p:spPr>
        <p:txBody>
          <a:bodyPr wrap="square">
            <a:spAutoFit/>
          </a:bodyPr>
          <a:lstStyle/>
          <a:p>
            <a:pPr algn="just">
              <a:buFont typeface="Wingdings" pitchFamily="2" charset="2"/>
              <a:buChar char="Ø"/>
            </a:pPr>
            <a:r>
              <a:rPr lang="es-ES" sz="2000" dirty="0" smtClean="0">
                <a:latin typeface="Candara" pitchFamily="34" charset="0"/>
                <a:ea typeface="Cambria Math" pitchFamily="18" charset="0"/>
                <a:cs typeface="Arial" pitchFamily="34" charset="0"/>
              </a:rPr>
              <a:t> No tiren sus rectángulos, aun se pueden vender al final del ejercicio, pero ahora :  </a:t>
            </a:r>
          </a:p>
          <a:p>
            <a:pPr algn="just">
              <a:buFont typeface="Wingdings" pitchFamily="2" charset="2"/>
              <a:buChar char="Ø"/>
            </a:pPr>
            <a:r>
              <a:rPr lang="es-ES" sz="2000" b="1" dirty="0" smtClean="0">
                <a:latin typeface="Candara" pitchFamily="34" charset="0"/>
                <a:ea typeface="Cambria Math" pitchFamily="18" charset="0"/>
                <a:cs typeface="Arial" pitchFamily="34" charset="0"/>
              </a:rPr>
              <a:t>El objetivo CAMBIA</a:t>
            </a:r>
            <a:r>
              <a:rPr lang="es-ES" sz="2000" dirty="0" smtClean="0">
                <a:latin typeface="Candara" pitchFamily="34" charset="0"/>
                <a:ea typeface="Cambria Math" pitchFamily="18" charset="0"/>
                <a:cs typeface="Arial" pitchFamily="34" charset="0"/>
              </a:rPr>
              <a:t>,  ahora es producir la mayor cantidad de </a:t>
            </a:r>
            <a:r>
              <a:rPr lang="es-ES" sz="2000" b="1" dirty="0" smtClean="0">
                <a:latin typeface="Candara" pitchFamily="34" charset="0"/>
                <a:ea typeface="Cambria Math" pitchFamily="18" charset="0"/>
                <a:cs typeface="Arial" pitchFamily="34" charset="0"/>
              </a:rPr>
              <a:t>CUADRADOS</a:t>
            </a:r>
            <a:r>
              <a:rPr lang="es-ES" sz="2000" dirty="0" smtClean="0">
                <a:latin typeface="Candara" pitchFamily="34" charset="0"/>
                <a:ea typeface="Cambria Math" pitchFamily="18" charset="0"/>
                <a:cs typeface="Arial" pitchFamily="34" charset="0"/>
              </a:rPr>
              <a:t> en los próximos </a:t>
            </a:r>
            <a:r>
              <a:rPr lang="es-ES" sz="2400" b="1" dirty="0" smtClean="0">
                <a:latin typeface="Candara" pitchFamily="34" charset="0"/>
                <a:ea typeface="Cambria Math" pitchFamily="18" charset="0"/>
                <a:cs typeface="Arial" pitchFamily="34" charset="0"/>
              </a:rPr>
              <a:t>4</a:t>
            </a:r>
            <a:r>
              <a:rPr lang="es-ES" sz="2000" dirty="0" smtClean="0">
                <a:latin typeface="Candara" pitchFamily="34" charset="0"/>
                <a:ea typeface="Cambria Math" pitchFamily="18" charset="0"/>
                <a:cs typeface="Arial" pitchFamily="34" charset="0"/>
              </a:rPr>
              <a:t> minutos.</a:t>
            </a:r>
          </a:p>
          <a:p>
            <a:pPr algn="just">
              <a:buFont typeface="Wingdings" pitchFamily="2" charset="2"/>
              <a:buChar char="Ø"/>
            </a:pPr>
            <a:endParaRPr lang="es-ES" sz="90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Los Cuadrados deberán medir </a:t>
            </a:r>
            <a:r>
              <a:rPr lang="es-ES" sz="2000" b="1" dirty="0" smtClean="0">
                <a:latin typeface="Candara" pitchFamily="34" charset="0"/>
                <a:ea typeface="Cambria Math" pitchFamily="18" charset="0"/>
                <a:cs typeface="Arial" pitchFamily="34" charset="0"/>
              </a:rPr>
              <a:t>EXACTAMENTE  7 </a:t>
            </a:r>
            <a:r>
              <a:rPr lang="es-ES" sz="2000" b="1" dirty="0" err="1" smtClean="0">
                <a:latin typeface="Candara" pitchFamily="34" charset="0"/>
                <a:ea typeface="Cambria Math" pitchFamily="18" charset="0"/>
                <a:cs typeface="Arial" pitchFamily="34" charset="0"/>
              </a:rPr>
              <a:t>cms.</a:t>
            </a:r>
            <a:r>
              <a:rPr lang="es-ES" sz="2000" b="1" dirty="0" smtClean="0">
                <a:latin typeface="Candara" pitchFamily="34" charset="0"/>
                <a:ea typeface="Cambria Math" pitchFamily="18" charset="0"/>
                <a:cs typeface="Arial" pitchFamily="34" charset="0"/>
              </a:rPr>
              <a:t> por cada lado</a:t>
            </a:r>
            <a:r>
              <a:rPr lang="es-ES" sz="2000" dirty="0" smtClean="0">
                <a:latin typeface="Candara" pitchFamily="34" charset="0"/>
                <a:ea typeface="Cambria Math" pitchFamily="18" charset="0"/>
                <a:cs typeface="Arial" pitchFamily="34" charset="0"/>
              </a:rPr>
              <a:t>.</a:t>
            </a:r>
          </a:p>
          <a:p>
            <a:pPr algn="just">
              <a:buFont typeface="Wingdings" pitchFamily="2" charset="2"/>
              <a:buChar char="Ø"/>
            </a:pPr>
            <a:endParaRPr lang="es-ES" sz="60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Al terminar el ejercicio el facilitador  pagará </a:t>
            </a:r>
            <a:r>
              <a:rPr lang="es-ES" sz="2400" b="1" dirty="0" smtClean="0">
                <a:solidFill>
                  <a:srgbClr val="008000"/>
                </a:solidFill>
                <a:latin typeface="Candara" pitchFamily="34" charset="0"/>
                <a:ea typeface="Cambria Math" pitchFamily="18" charset="0"/>
                <a:cs typeface="Arial" pitchFamily="34" charset="0"/>
              </a:rPr>
              <a:t>$50.00 </a:t>
            </a:r>
            <a:r>
              <a:rPr lang="es-ES" sz="2000" dirty="0" smtClean="0">
                <a:latin typeface="Candara" pitchFamily="34" charset="0"/>
                <a:ea typeface="Cambria Math" pitchFamily="18" charset="0"/>
                <a:cs typeface="Arial" pitchFamily="34" charset="0"/>
              </a:rPr>
              <a:t>por cada cuadrado que cumpla exactamente con las dimensiones solicitadas.</a:t>
            </a:r>
          </a:p>
          <a:p>
            <a:pPr algn="just">
              <a:buFont typeface="Wingdings" pitchFamily="2" charset="2"/>
              <a:buChar char="Ø"/>
            </a:pPr>
            <a:endParaRPr lang="es-ES" sz="60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Los cuadrados que no cumplan con las dimensione especificadas SE RECHAZARÁN  y no se pagarán.</a:t>
            </a:r>
          </a:p>
          <a:p>
            <a:pPr algn="just">
              <a:buFont typeface="Wingdings" pitchFamily="2" charset="2"/>
              <a:buChar char="Ø"/>
            </a:pPr>
            <a:endParaRPr lang="es-ES" sz="80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Si el equipo necesita más hojas puede solicitarlas al facilitador.</a:t>
            </a:r>
          </a:p>
          <a:p>
            <a:pPr algn="just">
              <a:buFont typeface="Wingdings" pitchFamily="2" charset="2"/>
              <a:buChar char="Ø"/>
            </a:pPr>
            <a:endParaRPr lang="es-ES" sz="70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Ganará el equipo que al final del tiempo estipulado tenga la mayor cantidad de dinero producto de las figuras geométricas compradas por el facilitador. </a:t>
            </a:r>
            <a:endParaRPr lang="es-ES" sz="2000" dirty="0">
              <a:latin typeface="Candara" pitchFamily="34" charset="0"/>
              <a:ea typeface="Cambria Math" pitchFamily="18" charset="0"/>
              <a:cs typeface="Arial" pitchFamily="34" charset="0"/>
            </a:endParaRPr>
          </a:p>
        </p:txBody>
      </p:sp>
      <p:sp>
        <p:nvSpPr>
          <p:cNvPr id="11" name="Rectangle 2"/>
          <p:cNvSpPr>
            <a:spLocks noChangeArrowheads="1"/>
          </p:cNvSpPr>
          <p:nvPr/>
        </p:nvSpPr>
        <p:spPr bwMode="auto">
          <a:xfrm>
            <a:off x="214282" y="92057"/>
            <a:ext cx="8072494" cy="836613"/>
          </a:xfrm>
          <a:prstGeom prst="rect">
            <a:avLst/>
          </a:prstGeom>
          <a:noFill/>
          <a:ln w="9525">
            <a:noFill/>
            <a:miter lim="800000"/>
            <a:headEnd/>
            <a:tailEnd/>
          </a:ln>
        </p:spPr>
        <p:txBody>
          <a:bodyPr anchor="ctr"/>
          <a:lstStyle/>
          <a:p>
            <a:r>
              <a:rPr lang="es-MX" sz="4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Adaptación al Cambio</a:t>
            </a:r>
            <a:endParaRPr lang="es-MX" sz="4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30 Rectángulo redondeado"/>
          <p:cNvSpPr/>
          <p:nvPr/>
        </p:nvSpPr>
        <p:spPr>
          <a:xfrm>
            <a:off x="1835696" y="1030090"/>
            <a:ext cx="4680520" cy="473258"/>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4000" b="1" dirty="0">
              <a:solidFill>
                <a:schemeClr val="tx1"/>
              </a:solidFill>
              <a:latin typeface="Candara" pitchFamily="34" charset="0"/>
              <a:cs typeface="Arial" pitchFamily="34" charset="0"/>
            </a:endParaRPr>
          </a:p>
        </p:txBody>
      </p:sp>
      <p:sp>
        <p:nvSpPr>
          <p:cNvPr id="7" name="6 Rectángulo"/>
          <p:cNvSpPr/>
          <p:nvPr/>
        </p:nvSpPr>
        <p:spPr>
          <a:xfrm>
            <a:off x="1945292" y="836712"/>
            <a:ext cx="4214615" cy="769441"/>
          </a:xfrm>
          <a:prstGeom prst="rect">
            <a:avLst/>
          </a:prstGeom>
        </p:spPr>
        <p:txBody>
          <a:bodyPr wrap="none">
            <a:spAutoFit/>
          </a:bodyPr>
          <a:lstStyle/>
          <a:p>
            <a:pPr algn="ctr">
              <a:defRPr/>
            </a:pPr>
            <a:r>
              <a:rPr lang="es-MX" sz="4400" b="1" dirty="0">
                <a:latin typeface="Candara" pitchFamily="34" charset="0"/>
                <a:cs typeface="Arial" pitchFamily="34" charset="0"/>
              </a:rPr>
              <a:t>2</a:t>
            </a:r>
            <a:r>
              <a:rPr lang="es-MX" sz="4400" b="1" dirty="0" smtClean="0">
                <a:latin typeface="Candara" pitchFamily="34" charset="0"/>
                <a:cs typeface="Arial" pitchFamily="34" charset="0"/>
              </a:rPr>
              <a:t>.-  Instrucciones</a:t>
            </a:r>
            <a:endParaRPr lang="es-ES" sz="4400" b="1" dirty="0">
              <a:latin typeface="Candara" pitchFamily="34" charset="0"/>
              <a:cs typeface="Arial" pitchFamily="34" charset="0"/>
            </a:endParaRPr>
          </a:p>
        </p:txBody>
      </p:sp>
    </p:spTree>
    <p:extLst>
      <p:ext uri="{BB962C8B-B14F-4D97-AF65-F5344CB8AC3E}">
        <p14:creationId xmlns:p14="http://schemas.microsoft.com/office/powerpoint/2010/main" val="3157108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bwMode="auto">
          <a:xfrm>
            <a:off x="2051720" y="1340768"/>
            <a:ext cx="3816424" cy="3312368"/>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ndParaRPr>
          </a:p>
        </p:txBody>
      </p:sp>
      <p:cxnSp>
        <p:nvCxnSpPr>
          <p:cNvPr id="4" name="3 Conector recto de flecha"/>
          <p:cNvCxnSpPr/>
          <p:nvPr/>
        </p:nvCxnSpPr>
        <p:spPr bwMode="auto">
          <a:xfrm>
            <a:off x="1691680" y="1340768"/>
            <a:ext cx="0" cy="3312368"/>
          </a:xfrm>
          <a:prstGeom prst="straightConnector1">
            <a:avLst/>
          </a:prstGeom>
          <a:solidFill>
            <a:schemeClr val="accent1"/>
          </a:solidFill>
          <a:ln w="12700" cap="flat" cmpd="sng" algn="ctr">
            <a:solidFill>
              <a:srgbClr val="FF0000"/>
            </a:solidFill>
            <a:prstDash val="solid"/>
            <a:round/>
            <a:headEnd type="arrow"/>
            <a:tailEnd type="arrow"/>
          </a:ln>
          <a:effectLst/>
        </p:spPr>
      </p:cxnSp>
      <p:cxnSp>
        <p:nvCxnSpPr>
          <p:cNvPr id="6" name="5 Conector recto de flecha"/>
          <p:cNvCxnSpPr/>
          <p:nvPr/>
        </p:nvCxnSpPr>
        <p:spPr bwMode="auto">
          <a:xfrm>
            <a:off x="2051720" y="5013176"/>
            <a:ext cx="3816424" cy="0"/>
          </a:xfrm>
          <a:prstGeom prst="straightConnector1">
            <a:avLst/>
          </a:prstGeom>
          <a:solidFill>
            <a:schemeClr val="accent1"/>
          </a:solidFill>
          <a:ln w="12700" cap="flat" cmpd="sng" algn="ctr">
            <a:solidFill>
              <a:srgbClr val="339933"/>
            </a:solidFill>
            <a:prstDash val="solid"/>
            <a:round/>
            <a:headEnd type="arrow"/>
            <a:tailEnd type="arrow"/>
          </a:ln>
          <a:effectLst/>
        </p:spPr>
      </p:cxnSp>
      <p:sp>
        <p:nvSpPr>
          <p:cNvPr id="7" name="6 CuadroTexto"/>
          <p:cNvSpPr txBox="1"/>
          <p:nvPr/>
        </p:nvSpPr>
        <p:spPr>
          <a:xfrm>
            <a:off x="539552" y="2636912"/>
            <a:ext cx="1152128" cy="461665"/>
          </a:xfrm>
          <a:prstGeom prst="rect">
            <a:avLst/>
          </a:prstGeom>
          <a:noFill/>
        </p:spPr>
        <p:txBody>
          <a:bodyPr wrap="square" rtlCol="0">
            <a:spAutoFit/>
          </a:bodyPr>
          <a:lstStyle/>
          <a:p>
            <a:r>
              <a:rPr lang="es-MX" dirty="0" smtClean="0">
                <a:solidFill>
                  <a:srgbClr val="FF0000"/>
                </a:solidFill>
              </a:rPr>
              <a:t>7 </a:t>
            </a:r>
            <a:r>
              <a:rPr lang="es-MX" dirty="0" err="1" smtClean="0">
                <a:solidFill>
                  <a:srgbClr val="FF0000"/>
                </a:solidFill>
              </a:rPr>
              <a:t>cms</a:t>
            </a:r>
            <a:r>
              <a:rPr lang="es-MX" dirty="0" smtClean="0">
                <a:solidFill>
                  <a:srgbClr val="FF0000"/>
                </a:solidFill>
              </a:rPr>
              <a:t>.</a:t>
            </a:r>
            <a:endParaRPr lang="es-MX" dirty="0">
              <a:solidFill>
                <a:srgbClr val="FF0000"/>
              </a:solidFill>
            </a:endParaRPr>
          </a:p>
        </p:txBody>
      </p:sp>
      <p:sp>
        <p:nvSpPr>
          <p:cNvPr id="8" name="7 CuadroTexto"/>
          <p:cNvSpPr txBox="1"/>
          <p:nvPr/>
        </p:nvSpPr>
        <p:spPr>
          <a:xfrm>
            <a:off x="3455876" y="5013176"/>
            <a:ext cx="2124236" cy="461665"/>
          </a:xfrm>
          <a:prstGeom prst="rect">
            <a:avLst/>
          </a:prstGeom>
          <a:noFill/>
        </p:spPr>
        <p:txBody>
          <a:bodyPr wrap="square" rtlCol="0">
            <a:spAutoFit/>
          </a:bodyPr>
          <a:lstStyle/>
          <a:p>
            <a:r>
              <a:rPr lang="es-MX" dirty="0">
                <a:solidFill>
                  <a:srgbClr val="339933"/>
                </a:solidFill>
              </a:rPr>
              <a:t>7</a:t>
            </a:r>
            <a:r>
              <a:rPr lang="es-MX" dirty="0" smtClean="0">
                <a:solidFill>
                  <a:srgbClr val="339933"/>
                </a:solidFill>
              </a:rPr>
              <a:t> </a:t>
            </a:r>
            <a:r>
              <a:rPr lang="es-MX" dirty="0" err="1" smtClean="0">
                <a:solidFill>
                  <a:srgbClr val="339933"/>
                </a:solidFill>
              </a:rPr>
              <a:t>cms</a:t>
            </a:r>
            <a:r>
              <a:rPr lang="es-MX" dirty="0" smtClean="0">
                <a:solidFill>
                  <a:srgbClr val="339933"/>
                </a:solidFill>
              </a:rPr>
              <a:t>.</a:t>
            </a:r>
            <a:endParaRPr lang="es-MX" dirty="0">
              <a:solidFill>
                <a:srgbClr val="339933"/>
              </a:solidFill>
            </a:endParaRPr>
          </a:p>
        </p:txBody>
      </p:sp>
    </p:spTree>
    <p:extLst>
      <p:ext uri="{BB962C8B-B14F-4D97-AF65-F5344CB8AC3E}">
        <p14:creationId xmlns:p14="http://schemas.microsoft.com/office/powerpoint/2010/main" val="365823397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42 CuadroTexto"/>
          <p:cNvSpPr txBox="1">
            <a:spLocks noChangeArrowheads="1"/>
          </p:cNvSpPr>
          <p:nvPr/>
        </p:nvSpPr>
        <p:spPr bwMode="auto">
          <a:xfrm>
            <a:off x="71406" y="1556792"/>
            <a:ext cx="8999828" cy="4662815"/>
          </a:xfrm>
          <a:prstGeom prst="rect">
            <a:avLst/>
          </a:prstGeom>
          <a:noFill/>
          <a:ln w="9525">
            <a:noFill/>
            <a:miter lim="800000"/>
            <a:headEnd/>
            <a:tailEnd/>
          </a:ln>
        </p:spPr>
        <p:txBody>
          <a:bodyPr wrap="square">
            <a:spAutoFit/>
          </a:bodyPr>
          <a:lstStyle/>
          <a:p>
            <a:pPr algn="just">
              <a:buFont typeface="Wingdings" pitchFamily="2" charset="2"/>
              <a:buChar char="Ø"/>
            </a:pPr>
            <a:r>
              <a:rPr lang="es-ES" sz="2000" dirty="0" smtClean="0">
                <a:latin typeface="Candara" pitchFamily="34" charset="0"/>
                <a:ea typeface="Cambria Math" pitchFamily="18" charset="0"/>
                <a:cs typeface="Arial" pitchFamily="34" charset="0"/>
              </a:rPr>
              <a:t> No tiren sus rectángulos, ni tampoco sus cuadrado,  aun se pueden vender al final del ejercicio, pero ahora :  </a:t>
            </a:r>
          </a:p>
          <a:p>
            <a:pPr algn="just">
              <a:buFont typeface="Wingdings" pitchFamily="2" charset="2"/>
              <a:buChar char="Ø"/>
            </a:pPr>
            <a:r>
              <a:rPr lang="es-ES" sz="2000" dirty="0" smtClean="0">
                <a:latin typeface="Candara" pitchFamily="34" charset="0"/>
                <a:ea typeface="Cambria Math" pitchFamily="18" charset="0"/>
                <a:cs typeface="Arial" pitchFamily="34" charset="0"/>
              </a:rPr>
              <a:t>El objetivo CAMBIA,  ahora es producir la mayor cantidad de TRIÁNGULOS RECTÁNGULOS en los próximos </a:t>
            </a:r>
            <a:r>
              <a:rPr lang="es-ES" sz="2400" b="1" dirty="0" smtClean="0">
                <a:latin typeface="Candara" pitchFamily="34" charset="0"/>
                <a:ea typeface="Cambria Math" pitchFamily="18" charset="0"/>
                <a:cs typeface="Arial" pitchFamily="34" charset="0"/>
              </a:rPr>
              <a:t>3 minutos.</a:t>
            </a:r>
            <a:endParaRPr lang="es-ES" sz="2000" b="1" dirty="0" smtClean="0">
              <a:latin typeface="Candara" pitchFamily="34" charset="0"/>
              <a:ea typeface="Cambria Math" pitchFamily="18" charset="0"/>
              <a:cs typeface="Arial" pitchFamily="34" charset="0"/>
            </a:endParaRPr>
          </a:p>
          <a:p>
            <a:pPr algn="just">
              <a:buFont typeface="Wingdings" pitchFamily="2" charset="2"/>
              <a:buChar char="Ø"/>
            </a:pPr>
            <a:endParaRPr lang="es-ES" sz="50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Los Triángulos rectángulos  deberán medir </a:t>
            </a:r>
            <a:r>
              <a:rPr lang="es-ES" sz="2000" b="1" dirty="0" smtClean="0">
                <a:latin typeface="Candara" pitchFamily="34" charset="0"/>
                <a:ea typeface="Cambria Math" pitchFamily="18" charset="0"/>
                <a:cs typeface="Arial" pitchFamily="34" charset="0"/>
              </a:rPr>
              <a:t>EXACTAMENTE  7 </a:t>
            </a:r>
            <a:r>
              <a:rPr lang="es-ES" sz="2000" b="1" dirty="0" err="1" smtClean="0">
                <a:latin typeface="Candara" pitchFamily="34" charset="0"/>
                <a:ea typeface="Cambria Math" pitchFamily="18" charset="0"/>
                <a:cs typeface="Arial" pitchFamily="34" charset="0"/>
              </a:rPr>
              <a:t>cms.</a:t>
            </a:r>
            <a:r>
              <a:rPr lang="es-ES" sz="2000" b="1" dirty="0" smtClean="0">
                <a:latin typeface="Candara" pitchFamily="34" charset="0"/>
                <a:ea typeface="Cambria Math" pitchFamily="18" charset="0"/>
                <a:cs typeface="Arial" pitchFamily="34" charset="0"/>
              </a:rPr>
              <a:t> por cada cateto (lados vertical y horizontal) y 9.9 </a:t>
            </a:r>
            <a:r>
              <a:rPr lang="es-ES" sz="2000" b="1" dirty="0" err="1" smtClean="0">
                <a:latin typeface="Candara" pitchFamily="34" charset="0"/>
                <a:ea typeface="Cambria Math" pitchFamily="18" charset="0"/>
                <a:cs typeface="Arial" pitchFamily="34" charset="0"/>
              </a:rPr>
              <a:t>cms.</a:t>
            </a:r>
            <a:r>
              <a:rPr lang="es-ES" sz="2000" b="1" dirty="0" smtClean="0">
                <a:latin typeface="Candara" pitchFamily="34" charset="0"/>
                <a:ea typeface="Cambria Math" pitchFamily="18" charset="0"/>
                <a:cs typeface="Arial" pitchFamily="34" charset="0"/>
              </a:rPr>
              <a:t> Por la hipotenusa (lado diagonal).</a:t>
            </a:r>
          </a:p>
          <a:p>
            <a:pPr algn="just">
              <a:buFont typeface="Wingdings" pitchFamily="2" charset="2"/>
              <a:buChar char="Ø"/>
            </a:pPr>
            <a:endParaRPr lang="es-ES" sz="70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Al terminar el ejercicio el facilitador  pagará </a:t>
            </a:r>
            <a:r>
              <a:rPr lang="es-ES" sz="2400" b="1" dirty="0" smtClean="0">
                <a:solidFill>
                  <a:srgbClr val="FF0000"/>
                </a:solidFill>
                <a:latin typeface="Candara" pitchFamily="34" charset="0"/>
                <a:ea typeface="Cambria Math" pitchFamily="18" charset="0"/>
                <a:cs typeface="Arial" pitchFamily="34" charset="0"/>
              </a:rPr>
              <a:t>$120.00 </a:t>
            </a:r>
            <a:r>
              <a:rPr lang="es-ES" sz="2000" dirty="0" smtClean="0">
                <a:latin typeface="Candara" pitchFamily="34" charset="0"/>
                <a:ea typeface="Cambria Math" pitchFamily="18" charset="0"/>
                <a:cs typeface="Arial" pitchFamily="34" charset="0"/>
              </a:rPr>
              <a:t>por cada triángulo rectángulo  que cumpla exactamente con las dimensiones solicitadas.</a:t>
            </a:r>
            <a:endParaRPr lang="es-ES" sz="105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Los triángulos  que no cumplan con las dimensione especificadas SE RECHAZARÁN  y no se pagarán.</a:t>
            </a:r>
          </a:p>
          <a:p>
            <a:pPr algn="just">
              <a:buFont typeface="Wingdings" pitchFamily="2" charset="2"/>
              <a:buChar char="Ø"/>
            </a:pPr>
            <a:endParaRPr lang="es-ES" sz="50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Si el equipo necesita más hojas puede solicitarlas al facilitador.</a:t>
            </a:r>
          </a:p>
          <a:p>
            <a:pPr algn="just">
              <a:buFont typeface="Wingdings" pitchFamily="2" charset="2"/>
              <a:buChar char="Ø"/>
            </a:pPr>
            <a:endParaRPr lang="es-ES" sz="500" dirty="0" smtClean="0">
              <a:latin typeface="Candara" pitchFamily="34" charset="0"/>
              <a:ea typeface="Cambria Math" pitchFamily="18" charset="0"/>
              <a:cs typeface="Arial" pitchFamily="34" charset="0"/>
            </a:endParaRPr>
          </a:p>
          <a:p>
            <a:pPr algn="just">
              <a:buFont typeface="Wingdings" pitchFamily="2" charset="2"/>
              <a:buChar char="Ø"/>
            </a:pPr>
            <a:r>
              <a:rPr lang="es-ES" sz="2000" dirty="0" smtClean="0">
                <a:latin typeface="Candara" pitchFamily="34" charset="0"/>
                <a:ea typeface="Cambria Math" pitchFamily="18" charset="0"/>
                <a:cs typeface="Arial" pitchFamily="34" charset="0"/>
              </a:rPr>
              <a:t> Ganará el equipo que al final del tiempo estipulado tenga la mayor cantidad de   </a:t>
            </a:r>
          </a:p>
          <a:p>
            <a:pPr algn="just"/>
            <a:r>
              <a:rPr lang="es-ES" sz="2000" dirty="0">
                <a:latin typeface="Candara" pitchFamily="34" charset="0"/>
                <a:ea typeface="Cambria Math" pitchFamily="18" charset="0"/>
                <a:cs typeface="Arial" pitchFamily="34" charset="0"/>
              </a:rPr>
              <a:t> </a:t>
            </a:r>
            <a:r>
              <a:rPr lang="es-ES" sz="2000" dirty="0" smtClean="0">
                <a:latin typeface="Candara" pitchFamily="34" charset="0"/>
                <a:ea typeface="Cambria Math" pitchFamily="18" charset="0"/>
                <a:cs typeface="Arial" pitchFamily="34" charset="0"/>
              </a:rPr>
              <a:t>          dinero producto de las figuras geométricas compradas por el facilitador. </a:t>
            </a:r>
            <a:endParaRPr lang="es-ES" sz="2000" dirty="0">
              <a:latin typeface="Candara" pitchFamily="34" charset="0"/>
              <a:ea typeface="Cambria Math" pitchFamily="18" charset="0"/>
              <a:cs typeface="Arial" pitchFamily="34" charset="0"/>
            </a:endParaRPr>
          </a:p>
        </p:txBody>
      </p:sp>
      <p:sp>
        <p:nvSpPr>
          <p:cNvPr id="11" name="Rectangle 2"/>
          <p:cNvSpPr>
            <a:spLocks noChangeArrowheads="1"/>
          </p:cNvSpPr>
          <p:nvPr/>
        </p:nvSpPr>
        <p:spPr bwMode="auto">
          <a:xfrm>
            <a:off x="214282" y="92057"/>
            <a:ext cx="8072494" cy="836613"/>
          </a:xfrm>
          <a:prstGeom prst="rect">
            <a:avLst/>
          </a:prstGeom>
          <a:noFill/>
          <a:ln w="9525">
            <a:noFill/>
            <a:miter lim="800000"/>
            <a:headEnd/>
            <a:tailEnd/>
          </a:ln>
        </p:spPr>
        <p:txBody>
          <a:bodyPr anchor="ctr"/>
          <a:lstStyle/>
          <a:p>
            <a:r>
              <a:rPr lang="es-MX" sz="4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Adaptación al Cambio</a:t>
            </a:r>
            <a:endParaRPr lang="es-MX" sz="4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30 Rectángulo redondeado"/>
          <p:cNvSpPr/>
          <p:nvPr/>
        </p:nvSpPr>
        <p:spPr>
          <a:xfrm>
            <a:off x="1835696" y="1030090"/>
            <a:ext cx="4680520" cy="473258"/>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4000" b="1" dirty="0">
              <a:solidFill>
                <a:schemeClr val="tx1"/>
              </a:solidFill>
              <a:latin typeface="Candara" pitchFamily="34" charset="0"/>
              <a:cs typeface="Arial" pitchFamily="34" charset="0"/>
            </a:endParaRPr>
          </a:p>
        </p:txBody>
      </p:sp>
      <p:sp>
        <p:nvSpPr>
          <p:cNvPr id="7" name="6 Rectángulo"/>
          <p:cNvSpPr/>
          <p:nvPr/>
        </p:nvSpPr>
        <p:spPr>
          <a:xfrm>
            <a:off x="1947696" y="836712"/>
            <a:ext cx="4209807" cy="769441"/>
          </a:xfrm>
          <a:prstGeom prst="rect">
            <a:avLst/>
          </a:prstGeom>
        </p:spPr>
        <p:txBody>
          <a:bodyPr wrap="none">
            <a:spAutoFit/>
          </a:bodyPr>
          <a:lstStyle/>
          <a:p>
            <a:pPr algn="ctr">
              <a:defRPr/>
            </a:pPr>
            <a:r>
              <a:rPr lang="es-MX" sz="4400" b="1" dirty="0">
                <a:latin typeface="Candara" pitchFamily="34" charset="0"/>
                <a:cs typeface="Arial" pitchFamily="34" charset="0"/>
              </a:rPr>
              <a:t>3</a:t>
            </a:r>
            <a:r>
              <a:rPr lang="es-MX" sz="4400" b="1" dirty="0" smtClean="0">
                <a:latin typeface="Candara" pitchFamily="34" charset="0"/>
                <a:cs typeface="Arial" pitchFamily="34" charset="0"/>
              </a:rPr>
              <a:t>.-  Instrucciones</a:t>
            </a:r>
            <a:endParaRPr lang="es-ES" sz="4400" b="1" dirty="0">
              <a:latin typeface="Candara" pitchFamily="34" charset="0"/>
              <a:cs typeface="Arial" pitchFamily="34" charset="0"/>
            </a:endParaRPr>
          </a:p>
        </p:txBody>
      </p:sp>
    </p:spTree>
    <p:extLst>
      <p:ext uri="{BB962C8B-B14F-4D97-AF65-F5344CB8AC3E}">
        <p14:creationId xmlns:p14="http://schemas.microsoft.com/office/powerpoint/2010/main" val="1878493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de flecha"/>
          <p:cNvCxnSpPr/>
          <p:nvPr/>
        </p:nvCxnSpPr>
        <p:spPr bwMode="auto">
          <a:xfrm>
            <a:off x="1691680" y="1340768"/>
            <a:ext cx="0" cy="3312368"/>
          </a:xfrm>
          <a:prstGeom prst="straightConnector1">
            <a:avLst/>
          </a:prstGeom>
          <a:solidFill>
            <a:schemeClr val="accent1"/>
          </a:solidFill>
          <a:ln w="12700" cap="flat" cmpd="sng" algn="ctr">
            <a:solidFill>
              <a:srgbClr val="FF0000"/>
            </a:solidFill>
            <a:prstDash val="solid"/>
            <a:round/>
            <a:headEnd type="arrow"/>
            <a:tailEnd type="arrow"/>
          </a:ln>
          <a:effectLst/>
        </p:spPr>
      </p:cxnSp>
      <p:cxnSp>
        <p:nvCxnSpPr>
          <p:cNvPr id="6" name="5 Conector recto de flecha"/>
          <p:cNvCxnSpPr/>
          <p:nvPr/>
        </p:nvCxnSpPr>
        <p:spPr bwMode="auto">
          <a:xfrm>
            <a:off x="2051720" y="5013176"/>
            <a:ext cx="3816424" cy="0"/>
          </a:xfrm>
          <a:prstGeom prst="straightConnector1">
            <a:avLst/>
          </a:prstGeom>
          <a:solidFill>
            <a:schemeClr val="accent1"/>
          </a:solidFill>
          <a:ln w="12700" cap="flat" cmpd="sng" algn="ctr">
            <a:solidFill>
              <a:srgbClr val="339933"/>
            </a:solidFill>
            <a:prstDash val="solid"/>
            <a:round/>
            <a:headEnd type="arrow"/>
            <a:tailEnd type="arrow"/>
          </a:ln>
          <a:effectLst/>
        </p:spPr>
      </p:cxnSp>
      <p:sp>
        <p:nvSpPr>
          <p:cNvPr id="7" name="6 CuadroTexto"/>
          <p:cNvSpPr txBox="1"/>
          <p:nvPr/>
        </p:nvSpPr>
        <p:spPr>
          <a:xfrm>
            <a:off x="539552" y="2636912"/>
            <a:ext cx="1152128" cy="461665"/>
          </a:xfrm>
          <a:prstGeom prst="rect">
            <a:avLst/>
          </a:prstGeom>
          <a:noFill/>
        </p:spPr>
        <p:txBody>
          <a:bodyPr wrap="square" rtlCol="0">
            <a:spAutoFit/>
          </a:bodyPr>
          <a:lstStyle/>
          <a:p>
            <a:r>
              <a:rPr lang="es-MX" dirty="0" smtClean="0">
                <a:solidFill>
                  <a:srgbClr val="FF0000"/>
                </a:solidFill>
              </a:rPr>
              <a:t>7 </a:t>
            </a:r>
            <a:r>
              <a:rPr lang="es-MX" dirty="0" err="1" smtClean="0">
                <a:solidFill>
                  <a:srgbClr val="FF0000"/>
                </a:solidFill>
              </a:rPr>
              <a:t>cms</a:t>
            </a:r>
            <a:r>
              <a:rPr lang="es-MX" dirty="0" smtClean="0">
                <a:solidFill>
                  <a:srgbClr val="FF0000"/>
                </a:solidFill>
              </a:rPr>
              <a:t>.</a:t>
            </a:r>
            <a:endParaRPr lang="es-MX" dirty="0">
              <a:solidFill>
                <a:srgbClr val="FF0000"/>
              </a:solidFill>
            </a:endParaRPr>
          </a:p>
        </p:txBody>
      </p:sp>
      <p:sp>
        <p:nvSpPr>
          <p:cNvPr id="8" name="7 CuadroTexto"/>
          <p:cNvSpPr txBox="1"/>
          <p:nvPr/>
        </p:nvSpPr>
        <p:spPr>
          <a:xfrm>
            <a:off x="3455876" y="5013176"/>
            <a:ext cx="2124236" cy="461665"/>
          </a:xfrm>
          <a:prstGeom prst="rect">
            <a:avLst/>
          </a:prstGeom>
          <a:noFill/>
        </p:spPr>
        <p:txBody>
          <a:bodyPr wrap="square" rtlCol="0">
            <a:spAutoFit/>
          </a:bodyPr>
          <a:lstStyle/>
          <a:p>
            <a:r>
              <a:rPr lang="es-MX" dirty="0">
                <a:solidFill>
                  <a:srgbClr val="339933"/>
                </a:solidFill>
              </a:rPr>
              <a:t>7</a:t>
            </a:r>
            <a:r>
              <a:rPr lang="es-MX" dirty="0" smtClean="0">
                <a:solidFill>
                  <a:srgbClr val="339933"/>
                </a:solidFill>
              </a:rPr>
              <a:t> </a:t>
            </a:r>
            <a:r>
              <a:rPr lang="es-MX" dirty="0" err="1" smtClean="0">
                <a:solidFill>
                  <a:srgbClr val="339933"/>
                </a:solidFill>
              </a:rPr>
              <a:t>cms</a:t>
            </a:r>
            <a:r>
              <a:rPr lang="es-MX" dirty="0" smtClean="0">
                <a:solidFill>
                  <a:srgbClr val="339933"/>
                </a:solidFill>
              </a:rPr>
              <a:t>.</a:t>
            </a:r>
            <a:endParaRPr lang="es-MX" dirty="0">
              <a:solidFill>
                <a:srgbClr val="339933"/>
              </a:solidFill>
            </a:endParaRPr>
          </a:p>
        </p:txBody>
      </p:sp>
      <p:sp>
        <p:nvSpPr>
          <p:cNvPr id="3" name="2 Triángulo rectángulo"/>
          <p:cNvSpPr/>
          <p:nvPr/>
        </p:nvSpPr>
        <p:spPr bwMode="auto">
          <a:xfrm>
            <a:off x="2051720" y="1340768"/>
            <a:ext cx="3816424" cy="3312368"/>
          </a:xfrm>
          <a:prstGeom prst="rtTriangl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ndParaRPr>
          </a:p>
        </p:txBody>
      </p:sp>
      <p:cxnSp>
        <p:nvCxnSpPr>
          <p:cNvPr id="9" name="8 Conector recto de flecha"/>
          <p:cNvCxnSpPr/>
          <p:nvPr/>
        </p:nvCxnSpPr>
        <p:spPr bwMode="auto">
          <a:xfrm>
            <a:off x="2411760" y="1340768"/>
            <a:ext cx="3456384" cy="2952328"/>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10" name="9 CuadroTexto"/>
          <p:cNvSpPr txBox="1"/>
          <p:nvPr/>
        </p:nvSpPr>
        <p:spPr>
          <a:xfrm>
            <a:off x="4139952" y="2391271"/>
            <a:ext cx="1872208" cy="461665"/>
          </a:xfrm>
          <a:prstGeom prst="rect">
            <a:avLst/>
          </a:prstGeom>
          <a:noFill/>
        </p:spPr>
        <p:txBody>
          <a:bodyPr wrap="square" rtlCol="0">
            <a:spAutoFit/>
          </a:bodyPr>
          <a:lstStyle/>
          <a:p>
            <a:r>
              <a:rPr lang="es-MX" dirty="0" smtClean="0"/>
              <a:t>9.9 </a:t>
            </a:r>
            <a:r>
              <a:rPr lang="es-MX" dirty="0" err="1" smtClean="0"/>
              <a:t>cms</a:t>
            </a:r>
            <a:r>
              <a:rPr lang="es-MX" dirty="0" smtClean="0"/>
              <a:t>.</a:t>
            </a:r>
            <a:endParaRPr lang="es-MX" dirty="0"/>
          </a:p>
        </p:txBody>
      </p:sp>
    </p:spTree>
    <p:extLst>
      <p:ext uri="{BB962C8B-B14F-4D97-AF65-F5344CB8AC3E}">
        <p14:creationId xmlns:p14="http://schemas.microsoft.com/office/powerpoint/2010/main" val="119251888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p:cNvSpPr>
          <p:nvPr>
            <p:ph type="body" sz="half" idx="1"/>
          </p:nvPr>
        </p:nvSpPr>
        <p:spPr bwMode="auto">
          <a:xfrm>
            <a:off x="2123728" y="1196975"/>
            <a:ext cx="6985347"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65125" indent="-365125">
              <a:spcAft>
                <a:spcPct val="30000"/>
              </a:spcAft>
            </a:pPr>
            <a:r>
              <a:rPr lang="es-MX" altLang="es-MX" sz="2200" dirty="0" smtClean="0">
                <a:latin typeface="Arial" panose="020B0604020202020204" pitchFamily="34" charset="0"/>
                <a:cs typeface="Arial" panose="020B0604020202020204" pitchFamily="34" charset="0"/>
              </a:rPr>
              <a:t>Cuando una persona o institución enfrenta un cambio, con frecuencia se desarrolla una situación crítica.</a:t>
            </a:r>
          </a:p>
          <a:p>
            <a:pPr marL="365125" indent="-365125">
              <a:spcAft>
                <a:spcPct val="30000"/>
              </a:spcAft>
            </a:pPr>
            <a:r>
              <a:rPr lang="es-MX" altLang="es-MX" sz="2200" dirty="0" smtClean="0">
                <a:latin typeface="Arial" panose="020B0604020202020204" pitchFamily="34" charset="0"/>
                <a:cs typeface="Arial" panose="020B0604020202020204" pitchFamily="34" charset="0"/>
              </a:rPr>
              <a:t>Los Chinos tienen una forma muy reveladora de expresar este tipo de situaciones.</a:t>
            </a:r>
          </a:p>
          <a:p>
            <a:pPr marL="365125" indent="-365125">
              <a:spcAft>
                <a:spcPct val="30000"/>
              </a:spcAft>
            </a:pPr>
            <a:r>
              <a:rPr lang="es-MX" altLang="es-MX" sz="2200" dirty="0" smtClean="0">
                <a:latin typeface="Arial" panose="020B0604020202020204" pitchFamily="34" charset="0"/>
                <a:cs typeface="Arial" panose="020B0604020202020204" pitchFamily="34" charset="0"/>
              </a:rPr>
              <a:t>La parte de arriba del </a:t>
            </a:r>
            <a:r>
              <a:rPr lang="es-MX" altLang="es-MX" sz="2200" dirty="0" err="1" smtClean="0">
                <a:latin typeface="Arial" panose="020B0604020202020204" pitchFamily="34" charset="0"/>
                <a:cs typeface="Arial" panose="020B0604020202020204" pitchFamily="34" charset="0"/>
              </a:rPr>
              <a:t>caracter</a:t>
            </a:r>
            <a:r>
              <a:rPr lang="es-MX" altLang="es-MX" sz="2200" dirty="0" smtClean="0">
                <a:latin typeface="Arial" panose="020B0604020202020204" pitchFamily="34" charset="0"/>
                <a:cs typeface="Arial" panose="020B0604020202020204" pitchFamily="34" charset="0"/>
              </a:rPr>
              <a:t>  representa el peligro.</a:t>
            </a:r>
          </a:p>
          <a:p>
            <a:pPr marL="365125" indent="-365125">
              <a:spcAft>
                <a:spcPct val="30000"/>
              </a:spcAft>
            </a:pPr>
            <a:r>
              <a:rPr lang="es-MX" altLang="es-MX" sz="2200" dirty="0" smtClean="0">
                <a:latin typeface="Arial" panose="020B0604020202020204" pitchFamily="34" charset="0"/>
                <a:cs typeface="Arial" panose="020B0604020202020204" pitchFamily="34" charset="0"/>
              </a:rPr>
              <a:t>Mientras que  en la parte de abajo convergen las oportunidades que se encuentran escondidas. </a:t>
            </a:r>
          </a:p>
          <a:p>
            <a:pPr marL="365125" indent="-365125">
              <a:spcAft>
                <a:spcPct val="30000"/>
              </a:spcAft>
            </a:pPr>
            <a:r>
              <a:rPr lang="es-MX" altLang="es-MX" sz="2200" dirty="0" smtClean="0">
                <a:latin typeface="Arial" panose="020B0604020202020204" pitchFamily="34" charset="0"/>
                <a:cs typeface="Arial" panose="020B0604020202020204" pitchFamily="34" charset="0"/>
              </a:rPr>
              <a:t>Las personas y las instituciones tienen las mismas opciones que sugiere el símbolo Chino.</a:t>
            </a:r>
            <a:endParaRPr lang="es-ES" altLang="es-MX" sz="2200" dirty="0" smtClean="0">
              <a:latin typeface="Arial" panose="020B0604020202020204" pitchFamily="34" charset="0"/>
              <a:cs typeface="Arial" panose="020B0604020202020204" pitchFamily="34" charset="0"/>
            </a:endParaRPr>
          </a:p>
        </p:txBody>
      </p:sp>
      <p:graphicFrame>
        <p:nvGraphicFramePr>
          <p:cNvPr id="17411" name="Object 3"/>
          <p:cNvGraphicFramePr>
            <a:graphicFrameLocks noChangeAspect="1"/>
          </p:cNvGraphicFramePr>
          <p:nvPr>
            <p:extLst>
              <p:ext uri="{D42A27DB-BD31-4B8C-83A1-F6EECF244321}">
                <p14:modId xmlns:p14="http://schemas.microsoft.com/office/powerpoint/2010/main" val="3440328202"/>
              </p:ext>
            </p:extLst>
          </p:nvPr>
        </p:nvGraphicFramePr>
        <p:xfrm>
          <a:off x="-47625" y="1124744"/>
          <a:ext cx="2512547" cy="4608512"/>
        </p:xfrm>
        <a:graphic>
          <a:graphicData uri="http://schemas.openxmlformats.org/presentationml/2006/ole">
            <mc:AlternateContent xmlns:mc="http://schemas.openxmlformats.org/markup-compatibility/2006">
              <mc:Choice xmlns:v="urn:schemas-microsoft-com:vml" Requires="v">
                <p:oleObj spid="_x0000_s7177" name="Imagen de mapa de bits" r:id="rId4" imgW="1600339" imgH="3429297" progId="PBrush">
                  <p:embed/>
                </p:oleObj>
              </mc:Choice>
              <mc:Fallback>
                <p:oleObj name="Imagen de mapa de bits" r:id="rId4" imgW="1600339" imgH="3429297" progId="PBrush">
                  <p:embed/>
                  <p:pic>
                    <p:nvPicPr>
                      <p:cNvPr id="0" name=""/>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625" y="1124744"/>
                        <a:ext cx="2512547" cy="4608512"/>
                      </a:xfrm>
                      <a:prstGeom prst="rect">
                        <a:avLst/>
                      </a:prstGeom>
                      <a:noFill/>
                      <a:ln>
                        <a:noFill/>
                      </a:ln>
                      <a:extLst/>
                    </p:spPr>
                  </p:pic>
                </p:oleObj>
              </mc:Fallback>
            </mc:AlternateContent>
          </a:graphicData>
        </a:graphic>
      </p:graphicFrame>
      <p:sp>
        <p:nvSpPr>
          <p:cNvPr id="177156" name="Text Box 4"/>
          <p:cNvSpPr txBox="1">
            <a:spLocks noChangeArrowheads="1"/>
          </p:cNvSpPr>
          <p:nvPr/>
        </p:nvSpPr>
        <p:spPr bwMode="auto">
          <a:xfrm>
            <a:off x="216025" y="188640"/>
            <a:ext cx="8820471" cy="769441"/>
          </a:xfrm>
          <a:prstGeom prst="rect">
            <a:avLst/>
          </a:prstGeom>
          <a:noFill/>
          <a:ln w="12700">
            <a:noFill/>
            <a:miter lim="800000"/>
            <a:headEnd/>
            <a:tailEnd/>
          </a:ln>
          <a:effectLst/>
        </p:spPr>
        <p:txBody>
          <a:bodyPr wrap="square">
            <a:spAutoFit/>
          </a:bodyPr>
          <a:lstStyle/>
          <a:p>
            <a:pPr>
              <a:spcBef>
                <a:spcPct val="50000"/>
              </a:spcBef>
              <a:defRPr/>
            </a:pPr>
            <a:r>
              <a:rPr lang="es-MX"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CAMBIO : Oportunidad o Peligro</a:t>
            </a:r>
            <a:endParaRPr lang="es-E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290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7154">
                                            <p:txEl>
                                              <p:pRg st="0" end="0"/>
                                            </p:txEl>
                                          </p:spTgt>
                                        </p:tgtEl>
                                        <p:attrNameLst>
                                          <p:attrName>style.visibility</p:attrName>
                                        </p:attrNameLst>
                                      </p:cBhvr>
                                      <p:to>
                                        <p:strVal val="visible"/>
                                      </p:to>
                                    </p:set>
                                    <p:anim calcmode="lin" valueType="num">
                                      <p:cBhvr>
                                        <p:cTn id="7" dur="500" fill="hold"/>
                                        <p:tgtEl>
                                          <p:spTgt spid="1771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715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715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77154">
                                            <p:txEl>
                                              <p:pRg st="1" end="1"/>
                                            </p:txEl>
                                          </p:spTgt>
                                        </p:tgtEl>
                                        <p:attrNameLst>
                                          <p:attrName>style.visibility</p:attrName>
                                        </p:attrNameLst>
                                      </p:cBhvr>
                                      <p:to>
                                        <p:strVal val="visible"/>
                                      </p:to>
                                    </p:set>
                                    <p:anim calcmode="lin" valueType="num">
                                      <p:cBhvr>
                                        <p:cTn id="14" dur="500" fill="hold"/>
                                        <p:tgtEl>
                                          <p:spTgt spid="17715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7715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7715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77154">
                                            <p:txEl>
                                              <p:pRg st="2" end="2"/>
                                            </p:txEl>
                                          </p:spTgt>
                                        </p:tgtEl>
                                        <p:attrNameLst>
                                          <p:attrName>style.visibility</p:attrName>
                                        </p:attrNameLst>
                                      </p:cBhvr>
                                      <p:to>
                                        <p:strVal val="visible"/>
                                      </p:to>
                                    </p:set>
                                    <p:anim calcmode="lin" valueType="num">
                                      <p:cBhvr>
                                        <p:cTn id="21" dur="1000" fill="hold"/>
                                        <p:tgtEl>
                                          <p:spTgt spid="17715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7715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7715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177154">
                                            <p:txEl>
                                              <p:pRg st="3" end="3"/>
                                            </p:txEl>
                                          </p:spTgt>
                                        </p:tgtEl>
                                        <p:attrNameLst>
                                          <p:attrName>style.visibility</p:attrName>
                                        </p:attrNameLst>
                                      </p:cBhvr>
                                      <p:to>
                                        <p:strVal val="visible"/>
                                      </p:to>
                                    </p:set>
                                    <p:anim calcmode="lin" valueType="num">
                                      <p:cBhvr>
                                        <p:cTn id="28" dur="500" fill="hold"/>
                                        <p:tgtEl>
                                          <p:spTgt spid="17715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7715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7715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177154">
                                            <p:txEl>
                                              <p:pRg st="4" end="4"/>
                                            </p:txEl>
                                          </p:spTgt>
                                        </p:tgtEl>
                                        <p:attrNameLst>
                                          <p:attrName>style.visibility</p:attrName>
                                        </p:attrNameLst>
                                      </p:cBhvr>
                                      <p:to>
                                        <p:strVal val="visible"/>
                                      </p:to>
                                    </p:set>
                                    <p:anim calcmode="lin" valueType="num">
                                      <p:cBhvr>
                                        <p:cTn id="35" dur="500" fill="hold"/>
                                        <p:tgtEl>
                                          <p:spTgt spid="17715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7715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771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9" name="Rectangle 3"/>
          <p:cNvSpPr>
            <a:spLocks noGrp="1" noChangeArrowheads="1"/>
          </p:cNvSpPr>
          <p:nvPr>
            <p:ph type="body" idx="1"/>
          </p:nvPr>
        </p:nvSpPr>
        <p:spPr bwMode="auto">
          <a:xfrm>
            <a:off x="366464" y="1412776"/>
            <a:ext cx="8382000" cy="2057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vert="horz" wrap="square" lIns="90488" tIns="44450" rIns="90488" bIns="44450" numCol="1" anchor="t" anchorCtr="0" compatLnSpc="1">
            <a:prstTxWarp prst="textNoShape">
              <a:avLst/>
            </a:prstTxWarp>
          </a:bodyPr>
          <a:lstStyle/>
          <a:p>
            <a:pPr marL="0" indent="0" algn="just">
              <a:lnSpc>
                <a:spcPct val="160000"/>
              </a:lnSpc>
              <a:buNone/>
            </a:pPr>
            <a:r>
              <a:rPr lang="es-ES_tradnl" altLang="es-MX" sz="2800" dirty="0" smtClean="0">
                <a:latin typeface="Verdana" panose="020B0604030504040204" pitchFamily="34" charset="0"/>
                <a:ea typeface="Verdana" panose="020B0604030504040204" pitchFamily="34" charset="0"/>
                <a:cs typeface="Verdana" panose="020B0604030504040204" pitchFamily="34" charset="0"/>
              </a:rPr>
              <a:t>Lograr que los participantes comprendan los beneficios de adecuarse a las situaciones cambiantes  del  entorno,  propiciando en ellos una actitud de apertura ante los cambios que enfrenta la Iglesia en el mundo de Hoy.</a:t>
            </a:r>
          </a:p>
        </p:txBody>
      </p:sp>
      <p:sp>
        <p:nvSpPr>
          <p:cNvPr id="3076" name="Rectangle 4"/>
          <p:cNvSpPr>
            <a:spLocks noChangeArrowheads="1"/>
          </p:cNvSpPr>
          <p:nvPr/>
        </p:nvSpPr>
        <p:spPr bwMode="auto">
          <a:xfrm>
            <a:off x="898525" y="6088063"/>
            <a:ext cx="1962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077" name="Rectangle 5"/>
          <p:cNvSpPr>
            <a:spLocks noChangeArrowheads="1"/>
          </p:cNvSpPr>
          <p:nvPr/>
        </p:nvSpPr>
        <p:spPr bwMode="auto">
          <a:xfrm>
            <a:off x="1431925" y="1722438"/>
            <a:ext cx="6588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078" name="Rectangle 6"/>
          <p:cNvSpPr>
            <a:spLocks noChangeArrowheads="1"/>
          </p:cNvSpPr>
          <p:nvPr/>
        </p:nvSpPr>
        <p:spPr bwMode="auto">
          <a:xfrm>
            <a:off x="467543" y="-55260"/>
            <a:ext cx="4104457" cy="1107996"/>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6600" dirty="0">
                <a:solidFill>
                  <a:schemeClr val="bg1"/>
                </a:solidFill>
                <a:effectLst>
                  <a:outerShdw blurRad="38100" dist="38100" dir="2700000" algn="tl">
                    <a:srgbClr val="000000">
                      <a:alpha val="43137"/>
                    </a:srgbClr>
                  </a:outerShdw>
                </a:effectLst>
                <a:latin typeface="Calibri" panose="020F0502020204030204" pitchFamily="34" charset="0"/>
              </a:rPr>
              <a:t>Objetivo</a:t>
            </a:r>
            <a:endParaRPr lang="es-MX" altLang="es-MX" sz="66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8293224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Effect transition="in" filter="box(in)">
                                      <p:cBhvr>
                                        <p:cTn id="7" dur="500"/>
                                        <p:tgtEl>
                                          <p:spTgt spid="1986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vl0001b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5040312"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MovieTape">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150" y="2420938"/>
            <a:ext cx="252095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p:cNvSpPr txBox="1">
            <a:spLocks noChangeArrowheads="1"/>
          </p:cNvSpPr>
          <p:nvPr/>
        </p:nvSpPr>
        <p:spPr bwMode="auto">
          <a:xfrm>
            <a:off x="395288" y="5249863"/>
            <a:ext cx="65532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nSpc>
                <a:spcPct val="50000"/>
              </a:lnSpc>
              <a:spcBef>
                <a:spcPct val="50000"/>
              </a:spcBef>
            </a:pPr>
            <a:r>
              <a:rPr lang="es-MX" altLang="es-MX" sz="4400" b="1" i="1">
                <a:solidFill>
                  <a:srgbClr val="000099"/>
                </a:solidFill>
                <a:latin typeface="Microsoft Sans Serif" pitchFamily="34" charset="0"/>
              </a:rPr>
              <a:t>La Lección de la Vaca</a:t>
            </a:r>
            <a:endParaRPr lang="es-ES" altLang="es-MX" sz="4400" b="1" i="1">
              <a:solidFill>
                <a:srgbClr val="000099"/>
              </a:solidFill>
              <a:latin typeface="Microsoft Sans Serif" pitchFamily="34" charset="0"/>
            </a:endParaRPr>
          </a:p>
        </p:txBody>
      </p:sp>
      <p:sp>
        <p:nvSpPr>
          <p:cNvPr id="214023" name="Rectangle 7"/>
          <p:cNvSpPr>
            <a:spLocks noChangeArrowheads="1"/>
          </p:cNvSpPr>
          <p:nvPr/>
        </p:nvSpPr>
        <p:spPr bwMode="auto">
          <a:xfrm>
            <a:off x="309563" y="-27384"/>
            <a:ext cx="2606675" cy="1104900"/>
          </a:xfrm>
          <a:prstGeom prst="rect">
            <a:avLst/>
          </a:prstGeom>
          <a:noFill/>
          <a:ln w="12700">
            <a:noFill/>
            <a:miter lim="800000"/>
            <a:headEnd/>
            <a:tailEnd/>
          </a:ln>
          <a:effectLst/>
        </p:spPr>
        <p:txBody>
          <a:bodyPr lIns="90488" tIns="44450" rIns="90488" bIns="44450">
            <a:spAutoFit/>
          </a:bodyPr>
          <a:lstStyle/>
          <a:p>
            <a:pPr defTabSz="762000">
              <a:defRPr/>
            </a:pPr>
            <a:r>
              <a:rPr lang="es-ES_tradnl" sz="6600" dirty="0">
                <a:solidFill>
                  <a:schemeClr val="bg1"/>
                </a:solidFill>
                <a:effectLst>
                  <a:outerShdw blurRad="38100" dist="38100" dir="2700000" algn="tl">
                    <a:srgbClr val="000000">
                      <a:alpha val="43137"/>
                    </a:srgbClr>
                  </a:outerShdw>
                </a:effectLst>
              </a:rPr>
              <a:t>Video</a:t>
            </a:r>
          </a:p>
        </p:txBody>
      </p:sp>
    </p:spTree>
    <p:extLst>
      <p:ext uri="{BB962C8B-B14F-4D97-AF65-F5344CB8AC3E}">
        <p14:creationId xmlns:p14="http://schemas.microsoft.com/office/powerpoint/2010/main" val="1764074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140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4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456535" y="9239"/>
            <a:ext cx="7777163" cy="923925"/>
          </a:xfrm>
          <a:prstGeom prst="rect">
            <a:avLst/>
          </a:prstGeom>
          <a:noFill/>
          <a:ln w="9525">
            <a:noFill/>
            <a:miter lim="800000"/>
            <a:headEnd/>
            <a:tailEnd/>
          </a:ln>
          <a:effectLst/>
        </p:spPr>
        <p:txBody>
          <a:bodyPr>
            <a:spAutoFit/>
          </a:bodyPr>
          <a:lstStyle/>
          <a:p>
            <a:pPr algn="r">
              <a:spcBef>
                <a:spcPct val="50000"/>
              </a:spcBef>
              <a:defRPr/>
            </a:pPr>
            <a:r>
              <a:rPr lang="es-MX" sz="5400" dirty="0">
                <a:solidFill>
                  <a:schemeClr val="bg1"/>
                </a:solidFill>
                <a:effectLst>
                  <a:outerShdw blurRad="38100" dist="38100" dir="2700000" algn="tl">
                    <a:srgbClr val="000000">
                      <a:alpha val="43137"/>
                    </a:srgbClr>
                  </a:outerShdw>
                </a:effectLst>
              </a:rPr>
              <a:t>¿Cuál es tu Vaca?</a:t>
            </a:r>
            <a:endParaRPr lang="es-ES" sz="5400" dirty="0">
              <a:solidFill>
                <a:schemeClr val="bg1"/>
              </a:solidFill>
              <a:effectLst>
                <a:outerShdw blurRad="38100" dist="38100" dir="2700000" algn="tl">
                  <a:srgbClr val="000000">
                    <a:alpha val="43137"/>
                  </a:srgbClr>
                </a:outerShdw>
              </a:effectLst>
            </a:endParaRPr>
          </a:p>
        </p:txBody>
      </p:sp>
      <p:pic>
        <p:nvPicPr>
          <p:cNvPr id="216068" name="Picture 4" descr="k25432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268413"/>
            <a:ext cx="3519488"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Text Box 3"/>
          <p:cNvSpPr txBox="1">
            <a:spLocks noChangeArrowheads="1"/>
          </p:cNvSpPr>
          <p:nvPr/>
        </p:nvSpPr>
        <p:spPr bwMode="auto">
          <a:xfrm>
            <a:off x="3635896" y="1268413"/>
            <a:ext cx="4608512"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lnSpc>
                <a:spcPct val="140000"/>
              </a:lnSpc>
              <a:spcBef>
                <a:spcPct val="50000"/>
              </a:spcBef>
            </a:pPr>
            <a:r>
              <a:rPr lang="es-MX" altLang="es-MX" sz="3600" dirty="0">
                <a:solidFill>
                  <a:srgbClr val="000099"/>
                </a:solidFill>
              </a:rPr>
              <a:t>¿Qué es eso que te mantiene tan cómodo y que necesitas deshacerte de ello para salir de tu zona de confort ?</a:t>
            </a:r>
            <a:endParaRPr lang="es-ES" altLang="es-MX" sz="3600" dirty="0">
              <a:solidFill>
                <a:srgbClr val="000099"/>
              </a:solidFill>
            </a:endParaRPr>
          </a:p>
        </p:txBody>
      </p:sp>
    </p:spTree>
    <p:extLst>
      <p:ext uri="{BB962C8B-B14F-4D97-AF65-F5344CB8AC3E}">
        <p14:creationId xmlns:p14="http://schemas.microsoft.com/office/powerpoint/2010/main" val="33088574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60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606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216067"/>
                                        </p:tgtEl>
                                        <p:attrNameLst>
                                          <p:attrName>style.visibility</p:attrName>
                                        </p:attrNameLst>
                                      </p:cBhvr>
                                      <p:to>
                                        <p:strVal val="visible"/>
                                      </p:to>
                                    </p:set>
                                    <p:animEffect transition="in" filter="wedge">
                                      <p:cBhvr>
                                        <p:cTn id="13" dur="2000"/>
                                        <p:tgtEl>
                                          <p:spTgt spid="216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p:bldP spid="21606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28"/>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9699" name="Rectangle 3"/>
          <p:cNvSpPr>
            <a:spLocks noChangeArrowheads="1"/>
          </p:cNvSpPr>
          <p:nvPr/>
        </p:nvSpPr>
        <p:spPr bwMode="auto">
          <a:xfrm>
            <a:off x="142875" y="161925"/>
            <a:ext cx="8928100" cy="6596063"/>
          </a:xfrm>
          <a:prstGeom prst="rect">
            <a:avLst/>
          </a:prstGeom>
          <a:noFill/>
          <a:ln w="38100" cmpd="dbl">
            <a:solidFill>
              <a:srgbClr val="808000"/>
            </a:solidFill>
            <a:miter lim="800000"/>
            <a:headEnd/>
            <a:tailEnd/>
          </a:ln>
          <a:effectLst>
            <a:prstShdw prst="shdw13" dist="53882" dir="13500000">
              <a:schemeClr val="bg2">
                <a:alpha val="50000"/>
              </a:schemeClr>
            </a:prstShdw>
          </a:effectLst>
        </p:spPr>
        <p:txBody>
          <a:bodyPr wrap="none" anchor="ctr"/>
          <a:lstStyle/>
          <a:p>
            <a:endParaRPr lang="es-ES"/>
          </a:p>
        </p:txBody>
      </p:sp>
      <p:sp>
        <p:nvSpPr>
          <p:cNvPr id="29700" name="Rectangle 4"/>
          <p:cNvSpPr>
            <a:spLocks noChangeArrowheads="1"/>
          </p:cNvSpPr>
          <p:nvPr/>
        </p:nvSpPr>
        <p:spPr bwMode="auto">
          <a:xfrm>
            <a:off x="5219700" y="404813"/>
            <a:ext cx="3708400" cy="3046988"/>
          </a:xfrm>
          <a:prstGeom prst="rect">
            <a:avLst/>
          </a:prstGeom>
          <a:noFill/>
          <a:ln w="9525">
            <a:noFill/>
            <a:miter lim="800000"/>
            <a:headEnd/>
            <a:tailEnd/>
          </a:ln>
          <a:effectLst/>
        </p:spPr>
        <p:txBody>
          <a:bodyPr anchor="ctr">
            <a:spAutoFit/>
          </a:bodyPr>
          <a:lstStyle/>
          <a:p>
            <a:pPr algn="ctr"/>
            <a:r>
              <a:rPr lang="nl-NL" sz="3200" dirty="0">
                <a:solidFill>
                  <a:srgbClr val="FFFF00"/>
                </a:solidFill>
              </a:rPr>
              <a:t>Deberíamos usar el pasado como trampolín y no como sofá. </a:t>
            </a:r>
          </a:p>
          <a:p>
            <a:pPr algn="ctr"/>
            <a:endParaRPr lang="nl-NL" sz="3200" dirty="0">
              <a:solidFill>
                <a:srgbClr val="FFFF00"/>
              </a:solidFill>
            </a:endParaRPr>
          </a:p>
          <a:p>
            <a:pPr algn="ctr"/>
            <a:r>
              <a:rPr lang="en-GB" sz="3200" b="1" dirty="0">
                <a:solidFill>
                  <a:srgbClr val="00FFFF"/>
                </a:solidFill>
              </a:rPr>
              <a:t>Harold MacMillan</a:t>
            </a:r>
            <a:r>
              <a:rPr lang="en-GB" sz="3200" dirty="0">
                <a:solidFill>
                  <a:srgbClr val="00FFFF"/>
                </a:solidFill>
              </a:rPr>
              <a:t> </a:t>
            </a:r>
          </a:p>
        </p:txBody>
      </p:sp>
    </p:spTree>
    <p:extLst>
      <p:ext uri="{BB962C8B-B14F-4D97-AF65-F5344CB8AC3E}">
        <p14:creationId xmlns:p14="http://schemas.microsoft.com/office/powerpoint/2010/main" val="2204598633"/>
      </p:ext>
    </p:extLst>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wedge">
                                      <p:cBhvr>
                                        <p:cTn id="7" dur="3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0" y="1268413"/>
            <a:ext cx="9144000"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a:solidFill>
                  <a:srgbClr val="3E1403"/>
                </a:solidFill>
              </a:rPr>
              <a:t>¿QUÉ CAMBIOS EN LA </a:t>
            </a:r>
            <a:r>
              <a:rPr lang="es-ES_tradnl" altLang="es-MX" sz="2400" b="1" dirty="0" smtClean="0">
                <a:solidFill>
                  <a:srgbClr val="3E1403"/>
                </a:solidFill>
              </a:rPr>
              <a:t>IGLESIA SE  </a:t>
            </a:r>
            <a:r>
              <a:rPr lang="es-ES_tradnl" altLang="es-MX" sz="2400" b="1" dirty="0">
                <a:solidFill>
                  <a:srgbClr val="3E1403"/>
                </a:solidFill>
              </a:rPr>
              <a:t>HAN EXPERIMENTADO RECIENTEMENTE?</a:t>
            </a:r>
          </a:p>
        </p:txBody>
      </p:sp>
      <p:sp>
        <p:nvSpPr>
          <p:cNvPr id="21508" name="Rectangle 4"/>
          <p:cNvSpPr>
            <a:spLocks noChangeArrowheads="1"/>
          </p:cNvSpPr>
          <p:nvPr/>
        </p:nvSpPr>
        <p:spPr bwMode="auto">
          <a:xfrm>
            <a:off x="913606" y="230187"/>
            <a:ext cx="7388242" cy="705321"/>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4000" b="1" dirty="0">
                <a:solidFill>
                  <a:schemeClr val="bg1"/>
                </a:solidFill>
              </a:rPr>
              <a:t>CAMBIOS </a:t>
            </a:r>
            <a:r>
              <a:rPr lang="es-ES_tradnl" altLang="es-MX" sz="4000" b="1" dirty="0" smtClean="0">
                <a:solidFill>
                  <a:schemeClr val="bg1"/>
                </a:solidFill>
              </a:rPr>
              <a:t>INSTITUCIONALES</a:t>
            </a:r>
            <a:endParaRPr lang="es-ES_tradnl" altLang="es-MX" sz="4000" b="1" dirty="0">
              <a:solidFill>
                <a:schemeClr val="bg1"/>
              </a:solidFill>
            </a:endParaRPr>
          </a:p>
        </p:txBody>
      </p:sp>
      <p:sp>
        <p:nvSpPr>
          <p:cNvPr id="21509" name="Rectangle 5"/>
          <p:cNvSpPr>
            <a:spLocks noChangeArrowheads="1"/>
          </p:cNvSpPr>
          <p:nvPr/>
        </p:nvSpPr>
        <p:spPr bwMode="auto">
          <a:xfrm>
            <a:off x="533400" y="3200400"/>
            <a:ext cx="802798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u="sng"/>
              <a:t>                                                                                                                                    </a:t>
            </a:r>
          </a:p>
          <a:p>
            <a:endParaRPr lang="es-ES_tradnl" altLang="es-MX" u="sng"/>
          </a:p>
          <a:p>
            <a:r>
              <a:rPr lang="es-ES_tradnl" altLang="es-MX" u="sng"/>
              <a:t>                                                                                                                                   </a:t>
            </a:r>
          </a:p>
          <a:p>
            <a:endParaRPr lang="es-ES_tradnl" altLang="es-MX" u="sng"/>
          </a:p>
          <a:p>
            <a:r>
              <a:rPr lang="es-ES_tradnl" altLang="es-MX" u="sng"/>
              <a:t>                                                                                                                                    </a:t>
            </a:r>
          </a:p>
          <a:p>
            <a:pPr eaLnBrk="1" hangingPunct="1"/>
            <a:endParaRPr lang="es-ES_tradnl" altLang="es-MX" u="sng"/>
          </a:p>
        </p:txBody>
      </p:sp>
      <p:sp>
        <p:nvSpPr>
          <p:cNvPr id="21510" name="Rectangle 6"/>
          <p:cNvSpPr>
            <a:spLocks noChangeArrowheads="1"/>
          </p:cNvSpPr>
          <p:nvPr/>
        </p:nvSpPr>
        <p:spPr bwMode="auto">
          <a:xfrm>
            <a:off x="533400" y="3356992"/>
            <a:ext cx="6781800"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2400" b="1" dirty="0">
                <a:solidFill>
                  <a:srgbClr val="3E1403"/>
                </a:solidFill>
              </a:rPr>
              <a:t>¿FUE FÁCIL ACEPTARLOS</a:t>
            </a:r>
            <a:r>
              <a:rPr lang="es-ES_tradnl" altLang="es-MX" sz="2400" b="1" dirty="0" smtClean="0">
                <a:solidFill>
                  <a:srgbClr val="3E1403"/>
                </a:solidFill>
              </a:rPr>
              <a:t>?</a:t>
            </a:r>
          </a:p>
          <a:p>
            <a:endParaRPr lang="es-ES_tradnl" altLang="es-MX" sz="2400" b="1" dirty="0">
              <a:solidFill>
                <a:srgbClr val="3E1403"/>
              </a:solidFill>
            </a:endParaRPr>
          </a:p>
          <a:p>
            <a:r>
              <a:rPr lang="es-ES_tradnl" altLang="es-MX" sz="2400" b="1" dirty="0" smtClean="0">
                <a:solidFill>
                  <a:srgbClr val="3E1403"/>
                </a:solidFill>
              </a:rPr>
              <a:t>        Sí                No</a:t>
            </a:r>
            <a:endParaRPr lang="es-ES_tradnl" altLang="es-MX" sz="2400" b="1" dirty="0">
              <a:solidFill>
                <a:srgbClr val="3E1403"/>
              </a:solidFill>
            </a:endParaRPr>
          </a:p>
        </p:txBody>
      </p:sp>
      <p:sp>
        <p:nvSpPr>
          <p:cNvPr id="21511" name="Rectangle 7"/>
          <p:cNvSpPr>
            <a:spLocks noChangeArrowheads="1"/>
          </p:cNvSpPr>
          <p:nvPr/>
        </p:nvSpPr>
        <p:spPr bwMode="auto">
          <a:xfrm>
            <a:off x="533400" y="5184775"/>
            <a:ext cx="2224088" cy="454025"/>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2400" b="1">
                <a:solidFill>
                  <a:srgbClr val="3E1403"/>
                </a:solidFill>
              </a:rPr>
              <a:t>¿POR QUÉ?</a:t>
            </a:r>
          </a:p>
        </p:txBody>
      </p:sp>
    </p:spTree>
    <p:extLst>
      <p:ext uri="{BB962C8B-B14F-4D97-AF65-F5344CB8AC3E}">
        <p14:creationId xmlns:p14="http://schemas.microsoft.com/office/powerpoint/2010/main" val="176978047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0" t="1534" r="32325" b="47276"/>
          <a:stretch/>
        </p:blipFill>
        <p:spPr bwMode="auto">
          <a:xfrm>
            <a:off x="1043608" y="44624"/>
            <a:ext cx="7272808" cy="6786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797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8" t="54806" r="43186" b="16952"/>
          <a:stretch/>
        </p:blipFill>
        <p:spPr bwMode="auto">
          <a:xfrm rot="16200000">
            <a:off x="2997246" y="1172376"/>
            <a:ext cx="6677899"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323528" y="1700808"/>
            <a:ext cx="3527622" cy="3342453"/>
          </a:xfrm>
          <a:prstGeom prst="rect">
            <a:avLst/>
          </a:prstGeom>
          <a:noFill/>
          <a:ln w="12700">
            <a:noFill/>
            <a:miter lim="800000"/>
            <a:headEnd/>
            <a:tailEnd/>
          </a:ln>
          <a:effectLst/>
        </p:spPr>
        <p:txBody>
          <a:bodyPr wrap="square">
            <a:spAutoFit/>
          </a:bodyPr>
          <a:lstStyle/>
          <a:p>
            <a:pPr algn="ctr" defTabSz="762000">
              <a:lnSpc>
                <a:spcPct val="110000"/>
              </a:lnSpc>
              <a:spcBef>
                <a:spcPct val="50000"/>
              </a:spcBef>
              <a:defRPr/>
            </a:pPr>
            <a:r>
              <a:rPr lang="es-ES_tradnl" sz="4800" dirty="0" smtClean="0">
                <a:solidFill>
                  <a:srgbClr val="FF0000"/>
                </a:solidFill>
                <a:effectLst>
                  <a:outerShdw blurRad="38100" dist="38100" dir="2700000" algn="tl">
                    <a:srgbClr val="C0C0C0"/>
                  </a:outerShdw>
                </a:effectLst>
                <a:latin typeface="Verdana" pitchFamily="34" charset="0"/>
              </a:rPr>
              <a:t>El Uso medicinal de la Mariguana</a:t>
            </a:r>
            <a:endParaRPr lang="es-ES" sz="4800" dirty="0">
              <a:solidFill>
                <a:srgbClr val="FF0000"/>
              </a:solidFill>
              <a:effectLst>
                <a:outerShdw blurRad="38100" dist="38100" dir="2700000" algn="tl">
                  <a:srgbClr val="C0C0C0"/>
                </a:outerShdw>
              </a:effectLst>
              <a:latin typeface="Verdana" pitchFamily="34" charset="0"/>
            </a:endParaRPr>
          </a:p>
        </p:txBody>
      </p:sp>
    </p:spTree>
    <p:extLst>
      <p:ext uri="{BB962C8B-B14F-4D97-AF65-F5344CB8AC3E}">
        <p14:creationId xmlns:p14="http://schemas.microsoft.com/office/powerpoint/2010/main" val="265108426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3850" y="1889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n-US" altLang="es-MX"/>
          </a:p>
        </p:txBody>
      </p:sp>
      <p:sp>
        <p:nvSpPr>
          <p:cNvPr id="185347" name="Text Box 3"/>
          <p:cNvSpPr txBox="1">
            <a:spLocks noChangeArrowheads="1"/>
          </p:cNvSpPr>
          <p:nvPr/>
        </p:nvSpPr>
        <p:spPr bwMode="auto">
          <a:xfrm>
            <a:off x="468313" y="1268760"/>
            <a:ext cx="7848600" cy="2506663"/>
          </a:xfrm>
          <a:prstGeom prst="rect">
            <a:avLst/>
          </a:prstGeom>
          <a:noFill/>
          <a:ln w="12700">
            <a:noFill/>
            <a:miter lim="800000"/>
            <a:headEnd/>
            <a:tailEnd/>
          </a:ln>
          <a:effectLst/>
        </p:spPr>
        <p:txBody>
          <a:bodyPr>
            <a:spAutoFit/>
          </a:bodyPr>
          <a:lstStyle/>
          <a:p>
            <a:pPr defTabSz="762000">
              <a:lnSpc>
                <a:spcPct val="110000"/>
              </a:lnSpc>
              <a:spcBef>
                <a:spcPct val="50000"/>
              </a:spcBef>
              <a:defRPr/>
            </a:pPr>
            <a:r>
              <a:rPr lang="es-ES_tradnl" sz="4800" dirty="0">
                <a:effectLst>
                  <a:outerShdw blurRad="38100" dist="38100" dir="2700000" algn="tl">
                    <a:srgbClr val="C0C0C0"/>
                  </a:outerShdw>
                </a:effectLst>
                <a:latin typeface="Verdana" pitchFamily="34" charset="0"/>
              </a:rPr>
              <a:t>Aún y cuando los cambios sean para mejorar....</a:t>
            </a:r>
            <a:endParaRPr lang="es-ES" sz="4800" dirty="0">
              <a:effectLst>
                <a:outerShdw blurRad="38100" dist="38100" dir="2700000" algn="tl">
                  <a:srgbClr val="C0C0C0"/>
                </a:outerShdw>
              </a:effectLst>
              <a:latin typeface="Verdana" pitchFamily="34" charset="0"/>
            </a:endParaRPr>
          </a:p>
        </p:txBody>
      </p:sp>
      <p:sp>
        <p:nvSpPr>
          <p:cNvPr id="185348" name="Text Box 4"/>
          <p:cNvSpPr txBox="1">
            <a:spLocks noChangeArrowheads="1"/>
          </p:cNvSpPr>
          <p:nvPr/>
        </p:nvSpPr>
        <p:spPr bwMode="auto">
          <a:xfrm>
            <a:off x="1787698" y="3487192"/>
            <a:ext cx="7464822" cy="2105025"/>
          </a:xfrm>
          <a:prstGeom prst="rect">
            <a:avLst/>
          </a:prstGeom>
          <a:noFill/>
          <a:ln w="12700">
            <a:noFill/>
            <a:miter lim="800000"/>
            <a:headEnd/>
            <a:tailEnd/>
          </a:ln>
          <a:effectLst/>
        </p:spPr>
        <p:txBody>
          <a:bodyPr wrap="square">
            <a:spAutoFit/>
          </a:bodyPr>
          <a:lstStyle/>
          <a:p>
            <a:pPr algn="ctr" defTabSz="762000">
              <a:spcBef>
                <a:spcPct val="50000"/>
              </a:spcBef>
              <a:defRPr/>
            </a:pPr>
            <a:r>
              <a:rPr lang="es-ES_tradnl" sz="6600" dirty="0">
                <a:solidFill>
                  <a:srgbClr val="009900"/>
                </a:solidFill>
                <a:effectLst>
                  <a:outerShdw blurRad="38100" dist="38100" dir="2700000" algn="tl">
                    <a:srgbClr val="C0C0C0"/>
                  </a:outerShdw>
                </a:effectLst>
                <a:latin typeface="Verdana" pitchFamily="34" charset="0"/>
              </a:rPr>
              <a:t>¿ Es fácil aceptarlos ?</a:t>
            </a:r>
            <a:endParaRPr lang="es-ES" sz="6600" dirty="0">
              <a:solidFill>
                <a:srgbClr val="009900"/>
              </a:solidFill>
              <a:effectLst>
                <a:outerShdw blurRad="38100" dist="38100" dir="2700000" algn="tl">
                  <a:srgbClr val="C0C0C0"/>
                </a:outerShdw>
              </a:effectLst>
              <a:latin typeface="Verdana" pitchFamily="34" charset="0"/>
            </a:endParaRPr>
          </a:p>
        </p:txBody>
      </p:sp>
      <p:sp>
        <p:nvSpPr>
          <p:cNvPr id="5" name="Rectangle 3"/>
          <p:cNvSpPr>
            <a:spLocks noChangeArrowheads="1"/>
          </p:cNvSpPr>
          <p:nvPr/>
        </p:nvSpPr>
        <p:spPr bwMode="auto">
          <a:xfrm>
            <a:off x="250825" y="71438"/>
            <a:ext cx="8035925" cy="923330"/>
          </a:xfrm>
          <a:prstGeom prst="rect">
            <a:avLst/>
          </a:prstGeom>
          <a:noFill/>
          <a:ln w="57150">
            <a:noFill/>
            <a:miter lim="800000"/>
            <a:headEnd/>
            <a:tailEnd/>
          </a:ln>
          <a:effectLst/>
        </p:spPr>
        <p:txBody>
          <a:bodyPr>
            <a:spAutoFit/>
          </a:bodyPr>
          <a:lstStyle/>
          <a:p>
            <a:pPr defTabSz="762000">
              <a:defRPr/>
            </a:pPr>
            <a:r>
              <a:rPr lang="es-MX"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es-ES_tradnl" sz="5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ceptación</a:t>
            </a:r>
            <a:r>
              <a:rPr lang="es-ES_tradnl" sz="5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del Cambio</a:t>
            </a:r>
          </a:p>
        </p:txBody>
      </p:sp>
    </p:spTree>
    <p:extLst>
      <p:ext uri="{BB962C8B-B14F-4D97-AF65-F5344CB8AC3E}">
        <p14:creationId xmlns:p14="http://schemas.microsoft.com/office/powerpoint/2010/main" val="328747690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209" name="Fotografía de Photo Editor" r:id="rId4" imgW="4761905" imgH="3572374" progId="">
                  <p:embed/>
                </p:oleObj>
              </mc:Choice>
              <mc:Fallback>
                <p:oleObj name="Fotografía de Photo Editor" r:id="rId4" imgW="4761905" imgH="357237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6683358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ojo magico corazon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59354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Text Box 2"/>
          <p:cNvSpPr txBox="1">
            <a:spLocks noChangeArrowheads="1"/>
          </p:cNvSpPr>
          <p:nvPr/>
        </p:nvSpPr>
        <p:spPr bwMode="auto">
          <a:xfrm>
            <a:off x="684213" y="980728"/>
            <a:ext cx="7561262" cy="1203325"/>
          </a:xfrm>
          <a:prstGeom prst="rect">
            <a:avLst/>
          </a:prstGeom>
          <a:noFill/>
          <a:ln w="12700">
            <a:noFill/>
            <a:miter lim="800000"/>
            <a:headEnd/>
            <a:tailEnd/>
          </a:ln>
        </p:spPr>
        <p:txBody>
          <a:bodyPr>
            <a:spAutoFit/>
          </a:bodyPr>
          <a:lstStyle/>
          <a:p>
            <a:pPr algn="just" defTabSz="762000">
              <a:lnSpc>
                <a:spcPct val="130000"/>
              </a:lnSpc>
            </a:pPr>
            <a:r>
              <a:rPr lang="es-MX" sz="2800" dirty="0">
                <a:latin typeface="Arial" pitchFamily="34" charset="0"/>
              </a:rPr>
              <a:t>Es un esquema de pensamiento que nos conduce a actuar en una determinada forma.</a:t>
            </a:r>
          </a:p>
        </p:txBody>
      </p:sp>
      <p:pic>
        <p:nvPicPr>
          <p:cNvPr id="79875" name="Picture 3" descr="CNDSDP19"/>
          <p:cNvPicPr>
            <a:picLocks noChangeAspect="1" noChangeArrowheads="1"/>
          </p:cNvPicPr>
          <p:nvPr/>
        </p:nvPicPr>
        <p:blipFill>
          <a:blip r:embed="rId3" cstate="print"/>
          <a:srcRect/>
          <a:stretch>
            <a:fillRect/>
          </a:stretch>
        </p:blipFill>
        <p:spPr bwMode="auto">
          <a:xfrm>
            <a:off x="179388" y="1246625"/>
            <a:ext cx="381000" cy="350838"/>
          </a:xfrm>
          <a:prstGeom prst="rect">
            <a:avLst/>
          </a:prstGeom>
          <a:noFill/>
          <a:ln w="9525">
            <a:noFill/>
            <a:miter lim="800000"/>
            <a:headEnd/>
            <a:tailEnd/>
          </a:ln>
        </p:spPr>
      </p:pic>
      <p:sp>
        <p:nvSpPr>
          <p:cNvPr id="446470" name="Rectangle 6">
            <a:hlinkClick r:id="rId4" action="ppaction://hlinkfile"/>
          </p:cNvPr>
          <p:cNvSpPr>
            <a:spLocks noChangeArrowheads="1"/>
          </p:cNvSpPr>
          <p:nvPr/>
        </p:nvSpPr>
        <p:spPr bwMode="auto">
          <a:xfrm>
            <a:off x="449137" y="-34935"/>
            <a:ext cx="3906839" cy="1015663"/>
          </a:xfrm>
          <a:prstGeom prst="rect">
            <a:avLst/>
          </a:prstGeom>
          <a:noFill/>
          <a:ln w="57150">
            <a:noFill/>
            <a:miter lim="800000"/>
            <a:headEnd/>
            <a:tailEnd/>
          </a:ln>
          <a:effectLst>
            <a:outerShdw dist="28398" dir="1593903" algn="ctr" rotWithShape="0">
              <a:schemeClr val="tx1"/>
            </a:outerShdw>
          </a:effectLst>
        </p:spPr>
        <p:txBody>
          <a:bodyPr wrap="none">
            <a:spAutoFit/>
          </a:bodyPr>
          <a:lstStyle/>
          <a:p>
            <a:pPr algn="l" defTabSz="762000">
              <a:defRPr/>
            </a:pPr>
            <a:r>
              <a:rPr lang="es-ES_tradnl" sz="6000" dirty="0">
                <a:solidFill>
                  <a:schemeClr val="bg1"/>
                </a:solidFill>
              </a:rPr>
              <a:t>Paradigma</a:t>
            </a:r>
            <a:endParaRPr lang="es-MX" sz="6000" dirty="0">
              <a:solidFill>
                <a:schemeClr val="bg1"/>
              </a:solidFill>
            </a:endParaRPr>
          </a:p>
        </p:txBody>
      </p:sp>
      <p:pic>
        <p:nvPicPr>
          <p:cNvPr id="8" name="Picture 2" descr="http://tse2.mm.bing.net/th?id=OIP.Maa67831191e401206b66368da9918ac1o0&amp;pid=15.1&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63" y="2204864"/>
            <a:ext cx="8986598"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804049"/>
      </p:ext>
    </p:extLst>
  </p:cSld>
  <p:clrMapOvr>
    <a:masterClrMapping/>
  </p:clrMapOvr>
  <p:transition spd="med">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402976" y="1403479"/>
            <a:ext cx="8345488"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just" eaLnBrk="1" hangingPunct="1">
              <a:spcBef>
                <a:spcPct val="50000"/>
              </a:spcBef>
            </a:pPr>
            <a:r>
              <a:rPr lang="es-ES" altLang="es-MX" sz="2800" dirty="0"/>
              <a:t>Las </a:t>
            </a:r>
            <a:r>
              <a:rPr lang="es-ES" altLang="es-MX" sz="2800" dirty="0" smtClean="0"/>
              <a:t>Instituciones </a:t>
            </a:r>
            <a:r>
              <a:rPr lang="es-ES" altLang="es-MX" sz="2800" dirty="0"/>
              <a:t>exitosas del futuro se parecerán muy poco a las </a:t>
            </a:r>
            <a:r>
              <a:rPr lang="es-ES" altLang="es-MX" sz="2800" dirty="0" smtClean="0"/>
              <a:t>Instituciones </a:t>
            </a:r>
            <a:r>
              <a:rPr lang="es-ES" altLang="es-MX" sz="2800" dirty="0"/>
              <a:t>que ahora conocemos. Estamos en el umbral de una revolución global, la cual repercute en dramáticos cambios fundamentalmente en los trabajos, los negocios, la </a:t>
            </a:r>
            <a:r>
              <a:rPr lang="es-ES" altLang="es-MX" sz="2800" dirty="0" smtClean="0"/>
              <a:t>administración, </a:t>
            </a:r>
            <a:r>
              <a:rPr lang="es-ES" altLang="es-MX" sz="2800" dirty="0"/>
              <a:t>la estructura de las </a:t>
            </a:r>
            <a:r>
              <a:rPr lang="es-ES" altLang="es-MX" sz="2800" dirty="0" smtClean="0"/>
              <a:t>organizaciones, la familia y las formas de vivir</a:t>
            </a:r>
            <a:endParaRPr lang="es-ES" altLang="es-MX" sz="2800" dirty="0"/>
          </a:p>
          <a:p>
            <a:pPr algn="just" eaLnBrk="1" hangingPunct="1">
              <a:spcBef>
                <a:spcPct val="50000"/>
              </a:spcBef>
            </a:pPr>
            <a:r>
              <a:rPr lang="es-ES" altLang="es-MX" sz="2800" dirty="0"/>
              <a:t>Esta gran transición será mucho más devastadora que la revolución industrial.</a:t>
            </a:r>
          </a:p>
        </p:txBody>
      </p:sp>
      <p:sp>
        <p:nvSpPr>
          <p:cNvPr id="6" name="Rectangle 6"/>
          <p:cNvSpPr>
            <a:spLocks noChangeArrowheads="1"/>
          </p:cNvSpPr>
          <p:nvPr/>
        </p:nvSpPr>
        <p:spPr bwMode="auto">
          <a:xfrm>
            <a:off x="467543" y="-55260"/>
            <a:ext cx="4824537" cy="1107996"/>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6600" dirty="0" smtClean="0">
                <a:solidFill>
                  <a:schemeClr val="bg1"/>
                </a:solidFill>
                <a:effectLst>
                  <a:outerShdw blurRad="38100" dist="38100" dir="2700000" algn="tl">
                    <a:srgbClr val="000000">
                      <a:alpha val="43137"/>
                    </a:srgbClr>
                  </a:outerShdw>
                </a:effectLst>
                <a:latin typeface="Calibri" panose="020F0502020204030204" pitchFamily="34" charset="0"/>
              </a:rPr>
              <a:t>Introducción</a:t>
            </a:r>
            <a:endParaRPr lang="es-MX" altLang="es-MX" sz="66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80657335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7"/>
          <p:cNvSpPr/>
          <p:nvPr/>
        </p:nvSpPr>
        <p:spPr>
          <a:xfrm>
            <a:off x="1214414" y="6072206"/>
            <a:ext cx="857224" cy="357190"/>
          </a:xfrm>
          <a:prstGeom prst="flowChartProcess">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 name="Flowchart: Process 8"/>
          <p:cNvSpPr/>
          <p:nvPr/>
        </p:nvSpPr>
        <p:spPr>
          <a:xfrm>
            <a:off x="2071670" y="6072206"/>
            <a:ext cx="857224" cy="357190"/>
          </a:xfrm>
          <a:prstGeom prst="flowChartProcess">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Flowchart: Process 9"/>
          <p:cNvSpPr/>
          <p:nvPr/>
        </p:nvSpPr>
        <p:spPr>
          <a:xfrm>
            <a:off x="2928926" y="6072206"/>
            <a:ext cx="857224" cy="357190"/>
          </a:xfrm>
          <a:prstGeom prst="flowChartProcess">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Flowchart: Process 10"/>
          <p:cNvSpPr/>
          <p:nvPr/>
        </p:nvSpPr>
        <p:spPr>
          <a:xfrm>
            <a:off x="3786182" y="6072206"/>
            <a:ext cx="857224" cy="357190"/>
          </a:xfrm>
          <a:prstGeom prst="flowChartProcess">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Flowchart: Process 11"/>
          <p:cNvSpPr/>
          <p:nvPr/>
        </p:nvSpPr>
        <p:spPr>
          <a:xfrm>
            <a:off x="4643438" y="6072206"/>
            <a:ext cx="857224" cy="357190"/>
          </a:xfrm>
          <a:prstGeom prst="flowChartProcess">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Flowchart: Process 12"/>
          <p:cNvSpPr/>
          <p:nvPr/>
        </p:nvSpPr>
        <p:spPr>
          <a:xfrm>
            <a:off x="5500694" y="6072206"/>
            <a:ext cx="857224" cy="357190"/>
          </a:xfrm>
          <a:prstGeom prst="flowChartProcess">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Flowchart: Process 13"/>
          <p:cNvSpPr/>
          <p:nvPr/>
        </p:nvSpPr>
        <p:spPr>
          <a:xfrm>
            <a:off x="6357950" y="6072206"/>
            <a:ext cx="857224" cy="357190"/>
          </a:xfrm>
          <a:prstGeom prst="flowChartProcess">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Flowchart: Process 14"/>
          <p:cNvSpPr/>
          <p:nvPr/>
        </p:nvSpPr>
        <p:spPr>
          <a:xfrm>
            <a:off x="7215206" y="6072206"/>
            <a:ext cx="857224" cy="357190"/>
          </a:xfrm>
          <a:prstGeom prst="flowChartProcess">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1" name="Imagen 6" descr="fondoppw.jpg"/>
          <p:cNvPicPr>
            <a:picLocks noChangeAspect="1"/>
          </p:cNvPicPr>
          <p:nvPr/>
        </p:nvPicPr>
        <p:blipFill>
          <a:blip r:embed="rId2" cstate="print"/>
          <a:srcRect l="1974" r="81250" b="74954"/>
          <a:stretch>
            <a:fillRect/>
          </a:stretch>
        </p:blipFill>
        <p:spPr bwMode="auto">
          <a:xfrm>
            <a:off x="0" y="5695950"/>
            <a:ext cx="1214438" cy="1162050"/>
          </a:xfrm>
          <a:prstGeom prst="rect">
            <a:avLst/>
          </a:prstGeom>
          <a:noFill/>
          <a:ln w="9525">
            <a:noFill/>
            <a:miter lim="800000"/>
            <a:headEnd/>
            <a:tailEnd/>
          </a:ln>
        </p:spPr>
      </p:pic>
      <p:sp>
        <p:nvSpPr>
          <p:cNvPr id="12" name="Flowchart: Process 16"/>
          <p:cNvSpPr/>
          <p:nvPr/>
        </p:nvSpPr>
        <p:spPr>
          <a:xfrm>
            <a:off x="8072462" y="6072206"/>
            <a:ext cx="857224" cy="357190"/>
          </a:xfrm>
          <a:prstGeom prst="flowChartProcess">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Round Diagonal Corner Rectangle 23"/>
          <p:cNvSpPr/>
          <p:nvPr/>
        </p:nvSpPr>
        <p:spPr>
          <a:xfrm>
            <a:off x="0" y="-24"/>
            <a:ext cx="9144000" cy="928670"/>
          </a:xfrm>
          <a:prstGeom prst="round2DiagRect">
            <a:avLst/>
          </a:prstGeom>
          <a:blipFill>
            <a:blip r:embed="rId3" cstate="prin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1266" name="Picture 2" descr="Los paradigmas son poderosos porque crean los cristales o las lentes a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745" y="1124744"/>
            <a:ext cx="8886087" cy="45712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
            <a:hlinkClick r:id="rId5" action="ppaction://hlinkfile"/>
          </p:cNvPr>
          <p:cNvSpPr>
            <a:spLocks noChangeArrowheads="1"/>
          </p:cNvSpPr>
          <p:nvPr/>
        </p:nvSpPr>
        <p:spPr bwMode="auto">
          <a:xfrm>
            <a:off x="449137" y="-34935"/>
            <a:ext cx="3906839" cy="1015663"/>
          </a:xfrm>
          <a:prstGeom prst="rect">
            <a:avLst/>
          </a:prstGeom>
          <a:noFill/>
          <a:ln w="57150">
            <a:noFill/>
            <a:miter lim="800000"/>
            <a:headEnd/>
            <a:tailEnd/>
          </a:ln>
          <a:effectLst>
            <a:outerShdw dist="28398" dir="1593903" algn="ctr" rotWithShape="0">
              <a:schemeClr val="tx1"/>
            </a:outerShdw>
          </a:effectLst>
        </p:spPr>
        <p:txBody>
          <a:bodyPr wrap="none">
            <a:spAutoFit/>
          </a:bodyPr>
          <a:lstStyle/>
          <a:p>
            <a:pPr algn="l" defTabSz="762000">
              <a:defRPr/>
            </a:pPr>
            <a:r>
              <a:rPr lang="es-ES_tradnl" sz="6000" dirty="0">
                <a:solidFill>
                  <a:schemeClr val="bg1"/>
                </a:solidFill>
              </a:rPr>
              <a:t>Paradigma</a:t>
            </a:r>
            <a:endParaRPr lang="es-MX" sz="6000" dirty="0">
              <a:solidFill>
                <a:schemeClr val="bg1"/>
              </a:solidFill>
            </a:endParaRPr>
          </a:p>
        </p:txBody>
      </p:sp>
    </p:spTree>
    <p:extLst>
      <p:ext uri="{BB962C8B-B14F-4D97-AF65-F5344CB8AC3E}">
        <p14:creationId xmlns:p14="http://schemas.microsoft.com/office/powerpoint/2010/main" val="51002486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CNDSDP19"/>
          <p:cNvPicPr>
            <a:picLocks noChangeAspect="1" noChangeArrowheads="1"/>
          </p:cNvPicPr>
          <p:nvPr/>
        </p:nvPicPr>
        <p:blipFill>
          <a:blip r:embed="rId3" cstate="print"/>
          <a:srcRect/>
          <a:stretch>
            <a:fillRect/>
          </a:stretch>
        </p:blipFill>
        <p:spPr bwMode="auto">
          <a:xfrm>
            <a:off x="179388" y="1340768"/>
            <a:ext cx="330538" cy="350837"/>
          </a:xfrm>
          <a:prstGeom prst="rect">
            <a:avLst/>
          </a:prstGeom>
          <a:noFill/>
          <a:ln w="9525">
            <a:noFill/>
            <a:miter lim="800000"/>
            <a:headEnd/>
            <a:tailEnd/>
          </a:ln>
        </p:spPr>
      </p:pic>
      <p:sp>
        <p:nvSpPr>
          <p:cNvPr id="446469" name="Text Box 5"/>
          <p:cNvSpPr txBox="1">
            <a:spLocks noChangeArrowheads="1"/>
          </p:cNvSpPr>
          <p:nvPr/>
        </p:nvSpPr>
        <p:spPr bwMode="auto">
          <a:xfrm>
            <a:off x="684213" y="1196752"/>
            <a:ext cx="5183931" cy="4598182"/>
          </a:xfrm>
          <a:prstGeom prst="rect">
            <a:avLst/>
          </a:prstGeom>
          <a:noFill/>
          <a:ln w="12700">
            <a:noFill/>
            <a:miter lim="800000"/>
            <a:headEnd/>
            <a:tailEnd/>
          </a:ln>
        </p:spPr>
        <p:txBody>
          <a:bodyPr wrap="square">
            <a:spAutoFit/>
          </a:bodyPr>
          <a:lstStyle/>
          <a:p>
            <a:pPr algn="just" defTabSz="762000">
              <a:lnSpc>
                <a:spcPct val="120000"/>
              </a:lnSpc>
            </a:pPr>
            <a:r>
              <a:rPr lang="es-MX" sz="2800" dirty="0">
                <a:latin typeface="Arial" pitchFamily="34" charset="0"/>
              </a:rPr>
              <a:t>Por un lado nos permite captar con excesiva facilidad todo aquello que encaja con ese esquema de pensamiento, pero por otro lado, nos vuelve ciegos a lo que no concuerda con nuestras reglas o reglamentos.</a:t>
            </a:r>
          </a:p>
          <a:p>
            <a:pPr algn="just" defTabSz="762000">
              <a:lnSpc>
                <a:spcPct val="120000"/>
              </a:lnSpc>
            </a:pPr>
            <a:endParaRPr lang="es-MX" sz="2000" dirty="0">
              <a:latin typeface="Arial" pitchFamily="34" charset="0"/>
            </a:endParaRPr>
          </a:p>
        </p:txBody>
      </p:sp>
      <p:sp>
        <p:nvSpPr>
          <p:cNvPr id="446470" name="Rectangle 6">
            <a:hlinkClick r:id="rId4" action="ppaction://hlinkfile"/>
          </p:cNvPr>
          <p:cNvSpPr>
            <a:spLocks noChangeArrowheads="1"/>
          </p:cNvSpPr>
          <p:nvPr/>
        </p:nvSpPr>
        <p:spPr bwMode="auto">
          <a:xfrm>
            <a:off x="449137" y="-34935"/>
            <a:ext cx="3906839" cy="1015663"/>
          </a:xfrm>
          <a:prstGeom prst="rect">
            <a:avLst/>
          </a:prstGeom>
          <a:noFill/>
          <a:ln w="57150">
            <a:noFill/>
            <a:miter lim="800000"/>
            <a:headEnd/>
            <a:tailEnd/>
          </a:ln>
          <a:effectLst>
            <a:outerShdw dist="28398" dir="1593903" algn="ctr" rotWithShape="0">
              <a:schemeClr val="tx1"/>
            </a:outerShdw>
          </a:effectLst>
        </p:spPr>
        <p:txBody>
          <a:bodyPr wrap="none">
            <a:spAutoFit/>
          </a:bodyPr>
          <a:lstStyle/>
          <a:p>
            <a:pPr algn="l" defTabSz="762000">
              <a:defRPr/>
            </a:pPr>
            <a:r>
              <a:rPr lang="es-ES_tradnl" sz="6000" dirty="0">
                <a:solidFill>
                  <a:schemeClr val="bg1"/>
                </a:solidFill>
              </a:rPr>
              <a:t>Paradigma</a:t>
            </a:r>
            <a:endParaRPr lang="es-MX" sz="6000" dirty="0">
              <a:solidFill>
                <a:schemeClr val="bg1"/>
              </a:solidFill>
            </a:endParaRPr>
          </a:p>
        </p:txBody>
      </p:sp>
      <p:pic>
        <p:nvPicPr>
          <p:cNvPr id="12290" name="Picture 2" descr="Rompiendo Paradigmas: Alternativas para romper paradig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669" y="1691604"/>
            <a:ext cx="3183835" cy="353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6210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6469"/>
                                        </p:tgtEl>
                                        <p:attrNameLst>
                                          <p:attrName>style.visibility</p:attrName>
                                        </p:attrNameLst>
                                      </p:cBhvr>
                                      <p:to>
                                        <p:strVal val="visible"/>
                                      </p:to>
                                    </p:set>
                                    <p:anim calcmode="lin" valueType="num">
                                      <p:cBhvr additive="base">
                                        <p:cTn id="7" dur="500" fill="hold"/>
                                        <p:tgtEl>
                                          <p:spTgt spid="446469"/>
                                        </p:tgtEl>
                                        <p:attrNameLst>
                                          <p:attrName>ppt_x</p:attrName>
                                        </p:attrNameLst>
                                      </p:cBhvr>
                                      <p:tavLst>
                                        <p:tav tm="0">
                                          <p:val>
                                            <p:strVal val="0-#ppt_w/2"/>
                                          </p:val>
                                        </p:tav>
                                        <p:tav tm="100000">
                                          <p:val>
                                            <p:strVal val="#ppt_x"/>
                                          </p:val>
                                        </p:tav>
                                      </p:tavLst>
                                    </p:anim>
                                    <p:anim calcmode="lin" valueType="num">
                                      <p:cBhvr additive="base">
                                        <p:cTn id="8" dur="500" fill="hold"/>
                                        <p:tgtEl>
                                          <p:spTgt spid="4464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1260" y="1933133"/>
            <a:ext cx="6608562" cy="2677656"/>
          </a:xfrm>
          <a:prstGeom prst="rect">
            <a:avLst/>
          </a:prstGeom>
          <a:noFill/>
        </p:spPr>
        <p:txBody>
          <a:bodyPr wrap="square" rtlCol="0">
            <a:spAutoFit/>
          </a:bodyPr>
          <a:lstStyle/>
          <a:p>
            <a:pPr algn="ctr"/>
            <a:r>
              <a:rPr lang="es-MX" sz="4800" dirty="0" smtClean="0">
                <a:solidFill>
                  <a:srgbClr val="7030A0"/>
                </a:solidFill>
              </a:rPr>
              <a:t>VIDEO</a:t>
            </a:r>
          </a:p>
          <a:p>
            <a:pPr algn="ctr"/>
            <a:endParaRPr lang="es-MX" sz="2400" dirty="0" smtClean="0"/>
          </a:p>
          <a:p>
            <a:pPr algn="ctr"/>
            <a:r>
              <a:rPr lang="es-MX" sz="4800" dirty="0" smtClean="0"/>
              <a:t>“Paradigmas”</a:t>
            </a:r>
          </a:p>
          <a:p>
            <a:pPr algn="ctr"/>
            <a:r>
              <a:rPr lang="es-MX" sz="4800" dirty="0" smtClean="0"/>
              <a:t>Versión siglo XXI</a:t>
            </a:r>
            <a:endParaRPr lang="es-MX" sz="4800" dirty="0"/>
          </a:p>
        </p:txBody>
      </p:sp>
      <p:pic>
        <p:nvPicPr>
          <p:cNvPr id="5" name="Picture 17" descr="MovieTape">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2111" y="2929659"/>
            <a:ext cx="23399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84395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323528" y="1270025"/>
            <a:ext cx="8517632" cy="4967287"/>
          </a:xfrm>
          <a:noFill/>
        </p:spPr>
        <p:txBody>
          <a:bodyPr>
            <a:normAutofit/>
          </a:bodyPr>
          <a:lstStyle/>
          <a:p>
            <a:pPr algn="just"/>
            <a:r>
              <a:rPr lang="es-MX" sz="3100" dirty="0" smtClean="0">
                <a:latin typeface="Arial" panose="020B0604020202020204" pitchFamily="34" charset="0"/>
                <a:cs typeface="Arial" panose="020B0604020202020204" pitchFamily="34" charset="0"/>
              </a:rPr>
              <a:t>Puede cegarnos frente a nuevas oportunidades.</a:t>
            </a:r>
          </a:p>
          <a:p>
            <a:pPr algn="just"/>
            <a:endParaRPr lang="es-MX" sz="1100" dirty="0" smtClean="0">
              <a:latin typeface="Arial" panose="020B0604020202020204" pitchFamily="34" charset="0"/>
              <a:cs typeface="Arial" panose="020B0604020202020204" pitchFamily="34" charset="0"/>
            </a:endParaRPr>
          </a:p>
          <a:p>
            <a:pPr algn="just"/>
            <a:r>
              <a:rPr lang="es-MX" sz="3100" dirty="0" smtClean="0">
                <a:latin typeface="Arial" panose="020B0604020202020204" pitchFamily="34" charset="0"/>
                <a:cs typeface="Arial" panose="020B0604020202020204" pitchFamily="34" charset="0"/>
              </a:rPr>
              <a:t>Puede Obstaculizar estrategias. </a:t>
            </a:r>
          </a:p>
          <a:p>
            <a:pPr algn="just"/>
            <a:endParaRPr lang="es-MX" sz="1600" dirty="0" smtClean="0">
              <a:latin typeface="Arial" panose="020B0604020202020204" pitchFamily="34" charset="0"/>
              <a:cs typeface="Arial" panose="020B0604020202020204" pitchFamily="34" charset="0"/>
            </a:endParaRPr>
          </a:p>
          <a:p>
            <a:pPr algn="just"/>
            <a:r>
              <a:rPr lang="es-MX" sz="3100" dirty="0" smtClean="0">
                <a:latin typeface="Arial" panose="020B0604020202020204" pitchFamily="34" charset="0"/>
                <a:cs typeface="Arial" panose="020B0604020202020204" pitchFamily="34" charset="0"/>
              </a:rPr>
              <a:t>Impide que cada uno de nosotros elabore soluciones creativas para problemas difíciles.</a:t>
            </a:r>
          </a:p>
          <a:p>
            <a:pPr algn="just"/>
            <a:endParaRPr lang="es-MX" sz="1600" dirty="0" smtClean="0">
              <a:latin typeface="Arial" panose="020B0604020202020204" pitchFamily="34" charset="0"/>
              <a:cs typeface="Arial" panose="020B0604020202020204" pitchFamily="34" charset="0"/>
            </a:endParaRPr>
          </a:p>
          <a:p>
            <a:pPr algn="just"/>
            <a:r>
              <a:rPr lang="es-MX" sz="3100" dirty="0" smtClean="0">
                <a:latin typeface="Arial" panose="020B0604020202020204" pitchFamily="34" charset="0"/>
                <a:cs typeface="Arial" panose="020B0604020202020204" pitchFamily="34" charset="0"/>
              </a:rPr>
              <a:t>Tienen el poder de impedirnos ver lo que realmente está ocurriendo.</a:t>
            </a:r>
            <a:endParaRPr lang="es-ES" sz="3100" dirty="0" smtClean="0">
              <a:latin typeface="Arial" panose="020B0604020202020204" pitchFamily="34" charset="0"/>
              <a:cs typeface="Arial" panose="020B0604020202020204" pitchFamily="34" charset="0"/>
            </a:endParaRPr>
          </a:p>
        </p:txBody>
      </p:sp>
      <p:sp>
        <p:nvSpPr>
          <p:cNvPr id="81923" name="Rectangle 3"/>
          <p:cNvSpPr>
            <a:spLocks noChangeArrowheads="1"/>
          </p:cNvSpPr>
          <p:nvPr/>
        </p:nvSpPr>
        <p:spPr bwMode="auto">
          <a:xfrm>
            <a:off x="251520" y="116632"/>
            <a:ext cx="8229600" cy="706438"/>
          </a:xfrm>
          <a:prstGeom prst="rect">
            <a:avLst/>
          </a:prstGeom>
          <a:noFill/>
          <a:ln w="9525">
            <a:noFill/>
            <a:miter lim="800000"/>
            <a:headEnd/>
            <a:tailEnd/>
          </a:ln>
        </p:spPr>
        <p:txBody>
          <a:bodyPr/>
          <a:lstStyle/>
          <a:p>
            <a:pPr algn="l"/>
            <a:r>
              <a:rPr lang="es-MX" sz="4800" dirty="0">
                <a:solidFill>
                  <a:schemeClr val="bg1"/>
                </a:solidFill>
                <a:effectLst>
                  <a:outerShdw blurRad="38100" dist="38100" dir="2700000" algn="tl">
                    <a:srgbClr val="000000">
                      <a:alpha val="43137"/>
                    </a:srgbClr>
                  </a:outerShdw>
                </a:effectLst>
                <a:latin typeface="Arial" pitchFamily="34" charset="0"/>
                <a:cs typeface="Arial" pitchFamily="34" charset="0"/>
              </a:rPr>
              <a:t>“El Efecto Paradigma”</a:t>
            </a:r>
            <a:endParaRPr lang="es-ES" sz="4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328203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Effect transition="in" filter="box(in)">
                                      <p:cBhvr>
                                        <p:cTn id="7" dur="500"/>
                                        <p:tgtEl>
                                          <p:spTgt spid="819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81922">
                                            <p:txEl>
                                              <p:pRg st="2" end="2"/>
                                            </p:txEl>
                                          </p:spTgt>
                                        </p:tgtEl>
                                        <p:attrNameLst>
                                          <p:attrName>style.visibility</p:attrName>
                                        </p:attrNameLst>
                                      </p:cBhvr>
                                      <p:to>
                                        <p:strVal val="visible"/>
                                      </p:to>
                                    </p:set>
                                    <p:anim calcmode="lin" valueType="num">
                                      <p:cBhvr>
                                        <p:cTn id="12" dur="500" fill="hold"/>
                                        <p:tgtEl>
                                          <p:spTgt spid="8192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8192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8192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81922">
                                            <p:txEl>
                                              <p:pRg st="4" end="4"/>
                                            </p:txEl>
                                          </p:spTgt>
                                        </p:tgtEl>
                                        <p:attrNameLst>
                                          <p:attrName>style.visibility</p:attrName>
                                        </p:attrNameLst>
                                      </p:cBhvr>
                                      <p:to>
                                        <p:strVal val="visible"/>
                                      </p:to>
                                    </p:set>
                                    <p:animEffect transition="in" filter="blinds(horizontal)">
                                      <p:cBhvr>
                                        <p:cTn id="19" dur="500"/>
                                        <p:tgtEl>
                                          <p:spTgt spid="8192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19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1028"/>
          <p:cNvSpPr txBox="1">
            <a:spLocks noChangeArrowheads="1"/>
          </p:cNvSpPr>
          <p:nvPr/>
        </p:nvSpPr>
        <p:spPr bwMode="auto">
          <a:xfrm>
            <a:off x="1016000" y="1371600"/>
            <a:ext cx="8128000" cy="13731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just"/>
            <a:r>
              <a:rPr lang="es-ES_tradnl" altLang="es-MX" sz="2800" b="1" dirty="0">
                <a:solidFill>
                  <a:srgbClr val="000066"/>
                </a:solidFill>
              </a:rPr>
              <a:t>Trace cuatro líneas rectas que pasen por estos nueve puntos, sin levantar el lápiz del papel.</a:t>
            </a:r>
            <a:endParaRPr lang="es-MX" altLang="es-MX" sz="2800" b="1" dirty="0">
              <a:solidFill>
                <a:srgbClr val="000066"/>
              </a:solidFill>
            </a:endParaRPr>
          </a:p>
        </p:txBody>
      </p:sp>
      <p:grpSp>
        <p:nvGrpSpPr>
          <p:cNvPr id="27654" name="Group 1029"/>
          <p:cNvGrpSpPr>
            <a:grpSpLocks/>
          </p:cNvGrpSpPr>
          <p:nvPr/>
        </p:nvGrpSpPr>
        <p:grpSpPr bwMode="auto">
          <a:xfrm rot="-5784458">
            <a:off x="117475" y="1150938"/>
            <a:ext cx="781050" cy="990600"/>
            <a:chOff x="1631" y="1488"/>
            <a:chExt cx="1473" cy="528"/>
          </a:xfrm>
        </p:grpSpPr>
        <p:sp>
          <p:nvSpPr>
            <p:cNvPr id="27657" name="Freeform 1030"/>
            <p:cNvSpPr>
              <a:spLocks/>
            </p:cNvSpPr>
            <p:nvPr/>
          </p:nvSpPr>
          <p:spPr bwMode="auto">
            <a:xfrm>
              <a:off x="1631" y="1488"/>
              <a:ext cx="1473" cy="528"/>
            </a:xfrm>
            <a:custGeom>
              <a:avLst/>
              <a:gdLst>
                <a:gd name="T0" fmla="*/ 37 w 4418"/>
                <a:gd name="T1" fmla="*/ 135 h 1584"/>
                <a:gd name="T2" fmla="*/ 73 w 4418"/>
                <a:gd name="T3" fmla="*/ 135 h 1584"/>
                <a:gd name="T4" fmla="*/ 111 w 4418"/>
                <a:gd name="T5" fmla="*/ 135 h 1584"/>
                <a:gd name="T6" fmla="*/ 195 w 4418"/>
                <a:gd name="T7" fmla="*/ 126 h 1584"/>
                <a:gd name="T8" fmla="*/ 373 w 4418"/>
                <a:gd name="T9" fmla="*/ 112 h 1584"/>
                <a:gd name="T10" fmla="*/ 551 w 4418"/>
                <a:gd name="T11" fmla="*/ 100 h 1584"/>
                <a:gd name="T12" fmla="*/ 729 w 4418"/>
                <a:gd name="T13" fmla="*/ 81 h 1584"/>
                <a:gd name="T14" fmla="*/ 760 w 4418"/>
                <a:gd name="T15" fmla="*/ 72 h 1584"/>
                <a:gd name="T16" fmla="*/ 812 w 4418"/>
                <a:gd name="T17" fmla="*/ 69 h 1584"/>
                <a:gd name="T18" fmla="*/ 872 w 4418"/>
                <a:gd name="T19" fmla="*/ 63 h 1584"/>
                <a:gd name="T20" fmla="*/ 931 w 4418"/>
                <a:gd name="T21" fmla="*/ 56 h 1584"/>
                <a:gd name="T22" fmla="*/ 908 w 4418"/>
                <a:gd name="T23" fmla="*/ 47 h 1584"/>
                <a:gd name="T24" fmla="*/ 676 w 4418"/>
                <a:gd name="T25" fmla="*/ 58 h 1584"/>
                <a:gd name="T26" fmla="*/ 444 w 4418"/>
                <a:gd name="T27" fmla="*/ 72 h 1584"/>
                <a:gd name="T28" fmla="*/ 211 w 4418"/>
                <a:gd name="T29" fmla="*/ 89 h 1584"/>
                <a:gd name="T30" fmla="*/ 350 w 4418"/>
                <a:gd name="T31" fmla="*/ 70 h 1584"/>
                <a:gd name="T32" fmla="*/ 717 w 4418"/>
                <a:gd name="T33" fmla="*/ 43 h 1584"/>
                <a:gd name="T34" fmla="*/ 1084 w 4418"/>
                <a:gd name="T35" fmla="*/ 21 h 1584"/>
                <a:gd name="T36" fmla="*/ 1459 w 4418"/>
                <a:gd name="T37" fmla="*/ 0 h 1584"/>
                <a:gd name="T38" fmla="*/ 1464 w 4418"/>
                <a:gd name="T39" fmla="*/ 43 h 1584"/>
                <a:gd name="T40" fmla="*/ 1456 w 4418"/>
                <a:gd name="T41" fmla="*/ 122 h 1584"/>
                <a:gd name="T42" fmla="*/ 1346 w 4418"/>
                <a:gd name="T43" fmla="*/ 125 h 1584"/>
                <a:gd name="T44" fmla="*/ 1240 w 4418"/>
                <a:gd name="T45" fmla="*/ 128 h 1584"/>
                <a:gd name="T46" fmla="*/ 1136 w 4418"/>
                <a:gd name="T47" fmla="*/ 136 h 1584"/>
                <a:gd name="T48" fmla="*/ 1089 w 4418"/>
                <a:gd name="T49" fmla="*/ 160 h 1584"/>
                <a:gd name="T50" fmla="*/ 1095 w 4418"/>
                <a:gd name="T51" fmla="*/ 193 h 1584"/>
                <a:gd name="T52" fmla="*/ 1100 w 4418"/>
                <a:gd name="T53" fmla="*/ 226 h 1584"/>
                <a:gd name="T54" fmla="*/ 1096 w 4418"/>
                <a:gd name="T55" fmla="*/ 258 h 1584"/>
                <a:gd name="T56" fmla="*/ 1047 w 4418"/>
                <a:gd name="T57" fmla="*/ 271 h 1584"/>
                <a:gd name="T58" fmla="*/ 1010 w 4418"/>
                <a:gd name="T59" fmla="*/ 287 h 1584"/>
                <a:gd name="T60" fmla="*/ 1019 w 4418"/>
                <a:gd name="T61" fmla="*/ 321 h 1584"/>
                <a:gd name="T62" fmla="*/ 1024 w 4418"/>
                <a:gd name="T63" fmla="*/ 357 h 1584"/>
                <a:gd name="T64" fmla="*/ 1024 w 4418"/>
                <a:gd name="T65" fmla="*/ 397 h 1584"/>
                <a:gd name="T66" fmla="*/ 890 w 4418"/>
                <a:gd name="T67" fmla="*/ 432 h 1584"/>
                <a:gd name="T68" fmla="*/ 690 w 4418"/>
                <a:gd name="T69" fmla="*/ 468 h 1584"/>
                <a:gd name="T70" fmla="*/ 490 w 4418"/>
                <a:gd name="T71" fmla="*/ 503 h 1584"/>
                <a:gd name="T72" fmla="*/ 312 w 4418"/>
                <a:gd name="T73" fmla="*/ 528 h 1584"/>
                <a:gd name="T74" fmla="*/ 299 w 4418"/>
                <a:gd name="T75" fmla="*/ 503 h 1584"/>
                <a:gd name="T76" fmla="*/ 337 w 4418"/>
                <a:gd name="T77" fmla="*/ 467 h 1584"/>
                <a:gd name="T78" fmla="*/ 396 w 4418"/>
                <a:gd name="T79" fmla="*/ 455 h 1584"/>
                <a:gd name="T80" fmla="*/ 458 w 4418"/>
                <a:gd name="T81" fmla="*/ 446 h 1584"/>
                <a:gd name="T82" fmla="*/ 437 w 4418"/>
                <a:gd name="T83" fmla="*/ 443 h 1584"/>
                <a:gd name="T84" fmla="*/ 378 w 4418"/>
                <a:gd name="T85" fmla="*/ 446 h 1584"/>
                <a:gd name="T86" fmla="*/ 319 w 4418"/>
                <a:gd name="T87" fmla="*/ 448 h 1584"/>
                <a:gd name="T88" fmla="*/ 261 w 4418"/>
                <a:gd name="T89" fmla="*/ 442 h 1584"/>
                <a:gd name="T90" fmla="*/ 241 w 4418"/>
                <a:gd name="T91" fmla="*/ 403 h 1584"/>
                <a:gd name="T92" fmla="*/ 245 w 4418"/>
                <a:gd name="T93" fmla="*/ 364 h 1584"/>
                <a:gd name="T94" fmla="*/ 248 w 4418"/>
                <a:gd name="T95" fmla="*/ 339 h 1584"/>
                <a:gd name="T96" fmla="*/ 228 w 4418"/>
                <a:gd name="T97" fmla="*/ 318 h 1584"/>
                <a:gd name="T98" fmla="*/ 178 w 4418"/>
                <a:gd name="T99" fmla="*/ 320 h 1584"/>
                <a:gd name="T100" fmla="*/ 129 w 4418"/>
                <a:gd name="T101" fmla="*/ 317 h 1584"/>
                <a:gd name="T102" fmla="*/ 92 w 4418"/>
                <a:gd name="T103" fmla="*/ 296 h 1584"/>
                <a:gd name="T104" fmla="*/ 81 w 4418"/>
                <a:gd name="T105" fmla="*/ 261 h 1584"/>
                <a:gd name="T106" fmla="*/ 89 w 4418"/>
                <a:gd name="T107" fmla="*/ 234 h 1584"/>
                <a:gd name="T108" fmla="*/ 107 w 4418"/>
                <a:gd name="T109" fmla="*/ 225 h 1584"/>
                <a:gd name="T110" fmla="*/ 120 w 4418"/>
                <a:gd name="T111" fmla="*/ 217 h 1584"/>
                <a:gd name="T112" fmla="*/ 59 w 4418"/>
                <a:gd name="T113" fmla="*/ 203 h 1584"/>
                <a:gd name="T114" fmla="*/ 10 w 4418"/>
                <a:gd name="T115" fmla="*/ 191 h 1584"/>
                <a:gd name="T116" fmla="*/ 1 w 4418"/>
                <a:gd name="T117" fmla="*/ 158 h 15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18" h="1584">
                  <a:moveTo>
                    <a:pt x="26" y="425"/>
                  </a:moveTo>
                  <a:lnTo>
                    <a:pt x="36" y="421"/>
                  </a:lnTo>
                  <a:lnTo>
                    <a:pt x="47" y="418"/>
                  </a:lnTo>
                  <a:lnTo>
                    <a:pt x="57" y="414"/>
                  </a:lnTo>
                  <a:lnTo>
                    <a:pt x="67" y="413"/>
                  </a:lnTo>
                  <a:lnTo>
                    <a:pt x="77" y="410"/>
                  </a:lnTo>
                  <a:lnTo>
                    <a:pt x="89" y="408"/>
                  </a:lnTo>
                  <a:lnTo>
                    <a:pt x="99" y="407"/>
                  </a:lnTo>
                  <a:lnTo>
                    <a:pt x="111" y="405"/>
                  </a:lnTo>
                  <a:lnTo>
                    <a:pt x="122" y="405"/>
                  </a:lnTo>
                  <a:lnTo>
                    <a:pt x="134" y="404"/>
                  </a:lnTo>
                  <a:lnTo>
                    <a:pt x="146" y="404"/>
                  </a:lnTo>
                  <a:lnTo>
                    <a:pt x="157" y="404"/>
                  </a:lnTo>
                  <a:lnTo>
                    <a:pt x="169" y="403"/>
                  </a:lnTo>
                  <a:lnTo>
                    <a:pt x="181" y="403"/>
                  </a:lnTo>
                  <a:lnTo>
                    <a:pt x="194" y="403"/>
                  </a:lnTo>
                  <a:lnTo>
                    <a:pt x="205" y="404"/>
                  </a:lnTo>
                  <a:lnTo>
                    <a:pt x="218" y="404"/>
                  </a:lnTo>
                  <a:lnTo>
                    <a:pt x="230" y="404"/>
                  </a:lnTo>
                  <a:lnTo>
                    <a:pt x="243" y="404"/>
                  </a:lnTo>
                  <a:lnTo>
                    <a:pt x="255" y="404"/>
                  </a:lnTo>
                  <a:lnTo>
                    <a:pt x="268" y="405"/>
                  </a:lnTo>
                  <a:lnTo>
                    <a:pt x="281" y="405"/>
                  </a:lnTo>
                  <a:lnTo>
                    <a:pt x="294" y="405"/>
                  </a:lnTo>
                  <a:lnTo>
                    <a:pt x="306" y="405"/>
                  </a:lnTo>
                  <a:lnTo>
                    <a:pt x="319" y="405"/>
                  </a:lnTo>
                  <a:lnTo>
                    <a:pt x="332" y="404"/>
                  </a:lnTo>
                  <a:lnTo>
                    <a:pt x="343" y="404"/>
                  </a:lnTo>
                  <a:lnTo>
                    <a:pt x="357" y="403"/>
                  </a:lnTo>
                  <a:lnTo>
                    <a:pt x="368" y="401"/>
                  </a:lnTo>
                  <a:lnTo>
                    <a:pt x="381" y="400"/>
                  </a:lnTo>
                  <a:lnTo>
                    <a:pt x="393" y="399"/>
                  </a:lnTo>
                  <a:lnTo>
                    <a:pt x="406" y="397"/>
                  </a:lnTo>
                  <a:lnTo>
                    <a:pt x="466" y="391"/>
                  </a:lnTo>
                  <a:lnTo>
                    <a:pt x="525" y="384"/>
                  </a:lnTo>
                  <a:lnTo>
                    <a:pt x="585" y="378"/>
                  </a:lnTo>
                  <a:lnTo>
                    <a:pt x="645" y="372"/>
                  </a:lnTo>
                  <a:lnTo>
                    <a:pt x="704" y="367"/>
                  </a:lnTo>
                  <a:lnTo>
                    <a:pt x="763" y="362"/>
                  </a:lnTo>
                  <a:lnTo>
                    <a:pt x="822" y="358"/>
                  </a:lnTo>
                  <a:lnTo>
                    <a:pt x="882" y="353"/>
                  </a:lnTo>
                  <a:lnTo>
                    <a:pt x="941" y="349"/>
                  </a:lnTo>
                  <a:lnTo>
                    <a:pt x="1000" y="345"/>
                  </a:lnTo>
                  <a:lnTo>
                    <a:pt x="1059" y="341"/>
                  </a:lnTo>
                  <a:lnTo>
                    <a:pt x="1119" y="337"/>
                  </a:lnTo>
                  <a:lnTo>
                    <a:pt x="1177" y="333"/>
                  </a:lnTo>
                  <a:lnTo>
                    <a:pt x="1237" y="329"/>
                  </a:lnTo>
                  <a:lnTo>
                    <a:pt x="1297" y="326"/>
                  </a:lnTo>
                  <a:lnTo>
                    <a:pt x="1355" y="321"/>
                  </a:lnTo>
                  <a:lnTo>
                    <a:pt x="1414" y="318"/>
                  </a:lnTo>
                  <a:lnTo>
                    <a:pt x="1474" y="314"/>
                  </a:lnTo>
                  <a:lnTo>
                    <a:pt x="1532" y="309"/>
                  </a:lnTo>
                  <a:lnTo>
                    <a:pt x="1592" y="305"/>
                  </a:lnTo>
                  <a:lnTo>
                    <a:pt x="1652" y="300"/>
                  </a:lnTo>
                  <a:lnTo>
                    <a:pt x="1711" y="296"/>
                  </a:lnTo>
                  <a:lnTo>
                    <a:pt x="1771" y="291"/>
                  </a:lnTo>
                  <a:lnTo>
                    <a:pt x="1831" y="285"/>
                  </a:lnTo>
                  <a:lnTo>
                    <a:pt x="1890" y="279"/>
                  </a:lnTo>
                  <a:lnTo>
                    <a:pt x="1950" y="274"/>
                  </a:lnTo>
                  <a:lnTo>
                    <a:pt x="2009" y="267"/>
                  </a:lnTo>
                  <a:lnTo>
                    <a:pt x="2069" y="259"/>
                  </a:lnTo>
                  <a:lnTo>
                    <a:pt x="2129" y="251"/>
                  </a:lnTo>
                  <a:lnTo>
                    <a:pt x="2188" y="243"/>
                  </a:lnTo>
                  <a:lnTo>
                    <a:pt x="2250" y="234"/>
                  </a:lnTo>
                  <a:lnTo>
                    <a:pt x="2309" y="225"/>
                  </a:lnTo>
                  <a:lnTo>
                    <a:pt x="2306" y="221"/>
                  </a:lnTo>
                  <a:lnTo>
                    <a:pt x="2303" y="217"/>
                  </a:lnTo>
                  <a:lnTo>
                    <a:pt x="2298" y="216"/>
                  </a:lnTo>
                  <a:lnTo>
                    <a:pt x="2293" y="216"/>
                  </a:lnTo>
                  <a:lnTo>
                    <a:pt x="2289" y="216"/>
                  </a:lnTo>
                  <a:lnTo>
                    <a:pt x="2283" y="216"/>
                  </a:lnTo>
                  <a:lnTo>
                    <a:pt x="2279" y="216"/>
                  </a:lnTo>
                  <a:lnTo>
                    <a:pt x="2274" y="216"/>
                  </a:lnTo>
                  <a:lnTo>
                    <a:pt x="2295" y="214"/>
                  </a:lnTo>
                  <a:lnTo>
                    <a:pt x="2315" y="214"/>
                  </a:lnTo>
                  <a:lnTo>
                    <a:pt x="2335" y="213"/>
                  </a:lnTo>
                  <a:lnTo>
                    <a:pt x="2356" y="212"/>
                  </a:lnTo>
                  <a:lnTo>
                    <a:pt x="2375" y="210"/>
                  </a:lnTo>
                  <a:lnTo>
                    <a:pt x="2395" y="209"/>
                  </a:lnTo>
                  <a:lnTo>
                    <a:pt x="2415" y="208"/>
                  </a:lnTo>
                  <a:lnTo>
                    <a:pt x="2436" y="207"/>
                  </a:lnTo>
                  <a:lnTo>
                    <a:pt x="2455" y="204"/>
                  </a:lnTo>
                  <a:lnTo>
                    <a:pt x="2475" y="203"/>
                  </a:lnTo>
                  <a:lnTo>
                    <a:pt x="2495" y="201"/>
                  </a:lnTo>
                  <a:lnTo>
                    <a:pt x="2514" y="199"/>
                  </a:lnTo>
                  <a:lnTo>
                    <a:pt x="2535" y="197"/>
                  </a:lnTo>
                  <a:lnTo>
                    <a:pt x="2554" y="195"/>
                  </a:lnTo>
                  <a:lnTo>
                    <a:pt x="2574" y="193"/>
                  </a:lnTo>
                  <a:lnTo>
                    <a:pt x="2594" y="191"/>
                  </a:lnTo>
                  <a:lnTo>
                    <a:pt x="2615" y="189"/>
                  </a:lnTo>
                  <a:lnTo>
                    <a:pt x="2634" y="187"/>
                  </a:lnTo>
                  <a:lnTo>
                    <a:pt x="2654" y="184"/>
                  </a:lnTo>
                  <a:lnTo>
                    <a:pt x="2673" y="182"/>
                  </a:lnTo>
                  <a:lnTo>
                    <a:pt x="2693" y="180"/>
                  </a:lnTo>
                  <a:lnTo>
                    <a:pt x="2712" y="178"/>
                  </a:lnTo>
                  <a:lnTo>
                    <a:pt x="2733" y="175"/>
                  </a:lnTo>
                  <a:lnTo>
                    <a:pt x="2752" y="172"/>
                  </a:lnTo>
                  <a:lnTo>
                    <a:pt x="2772" y="170"/>
                  </a:lnTo>
                  <a:lnTo>
                    <a:pt x="2791" y="167"/>
                  </a:lnTo>
                  <a:lnTo>
                    <a:pt x="2810" y="164"/>
                  </a:lnTo>
                  <a:lnTo>
                    <a:pt x="2830" y="162"/>
                  </a:lnTo>
                  <a:lnTo>
                    <a:pt x="2850" y="159"/>
                  </a:lnTo>
                  <a:lnTo>
                    <a:pt x="2869" y="157"/>
                  </a:lnTo>
                  <a:lnTo>
                    <a:pt x="2888" y="154"/>
                  </a:lnTo>
                  <a:lnTo>
                    <a:pt x="2909" y="150"/>
                  </a:lnTo>
                  <a:lnTo>
                    <a:pt x="2881" y="134"/>
                  </a:lnTo>
                  <a:lnTo>
                    <a:pt x="2802" y="137"/>
                  </a:lnTo>
                  <a:lnTo>
                    <a:pt x="2724" y="141"/>
                  </a:lnTo>
                  <a:lnTo>
                    <a:pt x="2645" y="143"/>
                  </a:lnTo>
                  <a:lnTo>
                    <a:pt x="2568" y="146"/>
                  </a:lnTo>
                  <a:lnTo>
                    <a:pt x="2491" y="150"/>
                  </a:lnTo>
                  <a:lnTo>
                    <a:pt x="2413" y="154"/>
                  </a:lnTo>
                  <a:lnTo>
                    <a:pt x="2335" y="157"/>
                  </a:lnTo>
                  <a:lnTo>
                    <a:pt x="2258" y="161"/>
                  </a:lnTo>
                  <a:lnTo>
                    <a:pt x="2181" y="166"/>
                  </a:lnTo>
                  <a:lnTo>
                    <a:pt x="2104" y="170"/>
                  </a:lnTo>
                  <a:lnTo>
                    <a:pt x="2027" y="174"/>
                  </a:lnTo>
                  <a:lnTo>
                    <a:pt x="1948" y="178"/>
                  </a:lnTo>
                  <a:lnTo>
                    <a:pt x="1873" y="183"/>
                  </a:lnTo>
                  <a:lnTo>
                    <a:pt x="1796" y="187"/>
                  </a:lnTo>
                  <a:lnTo>
                    <a:pt x="1718" y="192"/>
                  </a:lnTo>
                  <a:lnTo>
                    <a:pt x="1641" y="196"/>
                  </a:lnTo>
                  <a:lnTo>
                    <a:pt x="1564" y="201"/>
                  </a:lnTo>
                  <a:lnTo>
                    <a:pt x="1487" y="207"/>
                  </a:lnTo>
                  <a:lnTo>
                    <a:pt x="1410" y="212"/>
                  </a:lnTo>
                  <a:lnTo>
                    <a:pt x="1333" y="217"/>
                  </a:lnTo>
                  <a:lnTo>
                    <a:pt x="1256" y="222"/>
                  </a:lnTo>
                  <a:lnTo>
                    <a:pt x="1179" y="228"/>
                  </a:lnTo>
                  <a:lnTo>
                    <a:pt x="1102" y="233"/>
                  </a:lnTo>
                  <a:lnTo>
                    <a:pt x="1024" y="238"/>
                  </a:lnTo>
                  <a:lnTo>
                    <a:pt x="946" y="243"/>
                  </a:lnTo>
                  <a:lnTo>
                    <a:pt x="869" y="250"/>
                  </a:lnTo>
                  <a:lnTo>
                    <a:pt x="792" y="255"/>
                  </a:lnTo>
                  <a:lnTo>
                    <a:pt x="713" y="262"/>
                  </a:lnTo>
                  <a:lnTo>
                    <a:pt x="634" y="267"/>
                  </a:lnTo>
                  <a:lnTo>
                    <a:pt x="557" y="272"/>
                  </a:lnTo>
                  <a:lnTo>
                    <a:pt x="479" y="279"/>
                  </a:lnTo>
                  <a:lnTo>
                    <a:pt x="399" y="284"/>
                  </a:lnTo>
                  <a:lnTo>
                    <a:pt x="424" y="263"/>
                  </a:lnTo>
                  <a:lnTo>
                    <a:pt x="550" y="251"/>
                  </a:lnTo>
                  <a:lnTo>
                    <a:pt x="677" y="241"/>
                  </a:lnTo>
                  <a:lnTo>
                    <a:pt x="802" y="230"/>
                  </a:lnTo>
                  <a:lnTo>
                    <a:pt x="925" y="220"/>
                  </a:lnTo>
                  <a:lnTo>
                    <a:pt x="1051" y="209"/>
                  </a:lnTo>
                  <a:lnTo>
                    <a:pt x="1174" y="200"/>
                  </a:lnTo>
                  <a:lnTo>
                    <a:pt x="1297" y="191"/>
                  </a:lnTo>
                  <a:lnTo>
                    <a:pt x="1420" y="182"/>
                  </a:lnTo>
                  <a:lnTo>
                    <a:pt x="1542" y="172"/>
                  </a:lnTo>
                  <a:lnTo>
                    <a:pt x="1665" y="163"/>
                  </a:lnTo>
                  <a:lnTo>
                    <a:pt x="1787" y="154"/>
                  </a:lnTo>
                  <a:lnTo>
                    <a:pt x="1909" y="146"/>
                  </a:lnTo>
                  <a:lnTo>
                    <a:pt x="2031" y="138"/>
                  </a:lnTo>
                  <a:lnTo>
                    <a:pt x="2152" y="130"/>
                  </a:lnTo>
                  <a:lnTo>
                    <a:pt x="2274" y="122"/>
                  </a:lnTo>
                  <a:lnTo>
                    <a:pt x="2397" y="114"/>
                  </a:lnTo>
                  <a:lnTo>
                    <a:pt x="2517" y="107"/>
                  </a:lnTo>
                  <a:lnTo>
                    <a:pt x="2640" y="99"/>
                  </a:lnTo>
                  <a:lnTo>
                    <a:pt x="2760" y="91"/>
                  </a:lnTo>
                  <a:lnTo>
                    <a:pt x="2882" y="84"/>
                  </a:lnTo>
                  <a:lnTo>
                    <a:pt x="3005" y="78"/>
                  </a:lnTo>
                  <a:lnTo>
                    <a:pt x="3127" y="70"/>
                  </a:lnTo>
                  <a:lnTo>
                    <a:pt x="3251" y="63"/>
                  </a:lnTo>
                  <a:lnTo>
                    <a:pt x="3373" y="55"/>
                  </a:lnTo>
                  <a:lnTo>
                    <a:pt x="3497" y="49"/>
                  </a:lnTo>
                  <a:lnTo>
                    <a:pt x="3620" y="42"/>
                  </a:lnTo>
                  <a:lnTo>
                    <a:pt x="3745" y="36"/>
                  </a:lnTo>
                  <a:lnTo>
                    <a:pt x="3870" y="28"/>
                  </a:lnTo>
                  <a:lnTo>
                    <a:pt x="3996" y="21"/>
                  </a:lnTo>
                  <a:lnTo>
                    <a:pt x="4122" y="14"/>
                  </a:lnTo>
                  <a:lnTo>
                    <a:pt x="4249" y="8"/>
                  </a:lnTo>
                  <a:lnTo>
                    <a:pt x="4375" y="0"/>
                  </a:lnTo>
                  <a:lnTo>
                    <a:pt x="4380" y="12"/>
                  </a:lnTo>
                  <a:lnTo>
                    <a:pt x="4383" y="24"/>
                  </a:lnTo>
                  <a:lnTo>
                    <a:pt x="4386" y="38"/>
                  </a:lnTo>
                  <a:lnTo>
                    <a:pt x="4387" y="51"/>
                  </a:lnTo>
                  <a:lnTo>
                    <a:pt x="4387" y="67"/>
                  </a:lnTo>
                  <a:lnTo>
                    <a:pt x="4388" y="82"/>
                  </a:lnTo>
                  <a:lnTo>
                    <a:pt x="4390" y="96"/>
                  </a:lnTo>
                  <a:lnTo>
                    <a:pt x="4390" y="112"/>
                  </a:lnTo>
                  <a:lnTo>
                    <a:pt x="4391" y="128"/>
                  </a:lnTo>
                  <a:lnTo>
                    <a:pt x="4393" y="143"/>
                  </a:lnTo>
                  <a:lnTo>
                    <a:pt x="4394" y="159"/>
                  </a:lnTo>
                  <a:lnTo>
                    <a:pt x="4397" y="175"/>
                  </a:lnTo>
                  <a:lnTo>
                    <a:pt x="4400" y="189"/>
                  </a:lnTo>
                  <a:lnTo>
                    <a:pt x="4404" y="204"/>
                  </a:lnTo>
                  <a:lnTo>
                    <a:pt x="4410" y="218"/>
                  </a:lnTo>
                  <a:lnTo>
                    <a:pt x="4418" y="232"/>
                  </a:lnTo>
                  <a:lnTo>
                    <a:pt x="4403" y="366"/>
                  </a:lnTo>
                  <a:lnTo>
                    <a:pt x="4367" y="367"/>
                  </a:lnTo>
                  <a:lnTo>
                    <a:pt x="4330" y="368"/>
                  </a:lnTo>
                  <a:lnTo>
                    <a:pt x="4292" y="368"/>
                  </a:lnTo>
                  <a:lnTo>
                    <a:pt x="4256" y="370"/>
                  </a:lnTo>
                  <a:lnTo>
                    <a:pt x="4220" y="370"/>
                  </a:lnTo>
                  <a:lnTo>
                    <a:pt x="4183" y="371"/>
                  </a:lnTo>
                  <a:lnTo>
                    <a:pt x="4147" y="372"/>
                  </a:lnTo>
                  <a:lnTo>
                    <a:pt x="4111" y="372"/>
                  </a:lnTo>
                  <a:lnTo>
                    <a:pt x="4074" y="374"/>
                  </a:lnTo>
                  <a:lnTo>
                    <a:pt x="4038" y="374"/>
                  </a:lnTo>
                  <a:lnTo>
                    <a:pt x="4003" y="375"/>
                  </a:lnTo>
                  <a:lnTo>
                    <a:pt x="3966" y="376"/>
                  </a:lnTo>
                  <a:lnTo>
                    <a:pt x="3932" y="378"/>
                  </a:lnTo>
                  <a:lnTo>
                    <a:pt x="3895" y="378"/>
                  </a:lnTo>
                  <a:lnTo>
                    <a:pt x="3860" y="379"/>
                  </a:lnTo>
                  <a:lnTo>
                    <a:pt x="3824" y="380"/>
                  </a:lnTo>
                  <a:lnTo>
                    <a:pt x="3789" y="382"/>
                  </a:lnTo>
                  <a:lnTo>
                    <a:pt x="3754" y="384"/>
                  </a:lnTo>
                  <a:lnTo>
                    <a:pt x="3719" y="385"/>
                  </a:lnTo>
                  <a:lnTo>
                    <a:pt x="3684" y="387"/>
                  </a:lnTo>
                  <a:lnTo>
                    <a:pt x="3649" y="389"/>
                  </a:lnTo>
                  <a:lnTo>
                    <a:pt x="3614" y="392"/>
                  </a:lnTo>
                  <a:lnTo>
                    <a:pt x="3579" y="393"/>
                  </a:lnTo>
                  <a:lnTo>
                    <a:pt x="3545" y="396"/>
                  </a:lnTo>
                  <a:lnTo>
                    <a:pt x="3510" y="399"/>
                  </a:lnTo>
                  <a:lnTo>
                    <a:pt x="3476" y="403"/>
                  </a:lnTo>
                  <a:lnTo>
                    <a:pt x="3441" y="405"/>
                  </a:lnTo>
                  <a:lnTo>
                    <a:pt x="3408" y="409"/>
                  </a:lnTo>
                  <a:lnTo>
                    <a:pt x="3374" y="413"/>
                  </a:lnTo>
                  <a:lnTo>
                    <a:pt x="3339" y="417"/>
                  </a:lnTo>
                  <a:lnTo>
                    <a:pt x="3306" y="421"/>
                  </a:lnTo>
                  <a:lnTo>
                    <a:pt x="3272" y="425"/>
                  </a:lnTo>
                  <a:lnTo>
                    <a:pt x="3268" y="437"/>
                  </a:lnTo>
                  <a:lnTo>
                    <a:pt x="3265" y="447"/>
                  </a:lnTo>
                  <a:lnTo>
                    <a:pt x="3265" y="459"/>
                  </a:lnTo>
                  <a:lnTo>
                    <a:pt x="3265" y="470"/>
                  </a:lnTo>
                  <a:lnTo>
                    <a:pt x="3267" y="480"/>
                  </a:lnTo>
                  <a:lnTo>
                    <a:pt x="3268" y="492"/>
                  </a:lnTo>
                  <a:lnTo>
                    <a:pt x="3270" y="503"/>
                  </a:lnTo>
                  <a:lnTo>
                    <a:pt x="3272" y="513"/>
                  </a:lnTo>
                  <a:lnTo>
                    <a:pt x="3275" y="524"/>
                  </a:lnTo>
                  <a:lnTo>
                    <a:pt x="3278" y="535"/>
                  </a:lnTo>
                  <a:lnTo>
                    <a:pt x="3281" y="546"/>
                  </a:lnTo>
                  <a:lnTo>
                    <a:pt x="3283" y="557"/>
                  </a:lnTo>
                  <a:lnTo>
                    <a:pt x="3284" y="567"/>
                  </a:lnTo>
                  <a:lnTo>
                    <a:pt x="3284" y="579"/>
                  </a:lnTo>
                  <a:lnTo>
                    <a:pt x="3284" y="589"/>
                  </a:lnTo>
                  <a:lnTo>
                    <a:pt x="3283" y="601"/>
                  </a:lnTo>
                  <a:lnTo>
                    <a:pt x="3287" y="612"/>
                  </a:lnTo>
                  <a:lnTo>
                    <a:pt x="3291" y="622"/>
                  </a:lnTo>
                  <a:lnTo>
                    <a:pt x="3294" y="633"/>
                  </a:lnTo>
                  <a:lnTo>
                    <a:pt x="3296" y="645"/>
                  </a:lnTo>
                  <a:lnTo>
                    <a:pt x="3299" y="655"/>
                  </a:lnTo>
                  <a:lnTo>
                    <a:pt x="3299" y="666"/>
                  </a:lnTo>
                  <a:lnTo>
                    <a:pt x="3300" y="678"/>
                  </a:lnTo>
                  <a:lnTo>
                    <a:pt x="3300" y="688"/>
                  </a:lnTo>
                  <a:lnTo>
                    <a:pt x="3299" y="699"/>
                  </a:lnTo>
                  <a:lnTo>
                    <a:pt x="3299" y="710"/>
                  </a:lnTo>
                  <a:lnTo>
                    <a:pt x="3297" y="721"/>
                  </a:lnTo>
                  <a:lnTo>
                    <a:pt x="3296" y="731"/>
                  </a:lnTo>
                  <a:lnTo>
                    <a:pt x="3294" y="742"/>
                  </a:lnTo>
                  <a:lnTo>
                    <a:pt x="3293" y="753"/>
                  </a:lnTo>
                  <a:lnTo>
                    <a:pt x="3291" y="763"/>
                  </a:lnTo>
                  <a:lnTo>
                    <a:pt x="3288" y="774"/>
                  </a:lnTo>
                  <a:lnTo>
                    <a:pt x="3275" y="780"/>
                  </a:lnTo>
                  <a:lnTo>
                    <a:pt x="3259" y="787"/>
                  </a:lnTo>
                  <a:lnTo>
                    <a:pt x="3245" y="793"/>
                  </a:lnTo>
                  <a:lnTo>
                    <a:pt x="3229" y="797"/>
                  </a:lnTo>
                  <a:lnTo>
                    <a:pt x="3211" y="801"/>
                  </a:lnTo>
                  <a:lnTo>
                    <a:pt x="3194" y="805"/>
                  </a:lnTo>
                  <a:lnTo>
                    <a:pt x="3178" y="808"/>
                  </a:lnTo>
                  <a:lnTo>
                    <a:pt x="3159" y="810"/>
                  </a:lnTo>
                  <a:lnTo>
                    <a:pt x="3141" y="813"/>
                  </a:lnTo>
                  <a:lnTo>
                    <a:pt x="3124" y="816"/>
                  </a:lnTo>
                  <a:lnTo>
                    <a:pt x="3107" y="818"/>
                  </a:lnTo>
                  <a:lnTo>
                    <a:pt x="3089" y="821"/>
                  </a:lnTo>
                  <a:lnTo>
                    <a:pt x="3072" y="825"/>
                  </a:lnTo>
                  <a:lnTo>
                    <a:pt x="3054" y="829"/>
                  </a:lnTo>
                  <a:lnTo>
                    <a:pt x="3038" y="834"/>
                  </a:lnTo>
                  <a:lnTo>
                    <a:pt x="3022" y="839"/>
                  </a:lnTo>
                  <a:lnTo>
                    <a:pt x="3027" y="850"/>
                  </a:lnTo>
                  <a:lnTo>
                    <a:pt x="3029" y="860"/>
                  </a:lnTo>
                  <a:lnTo>
                    <a:pt x="3032" y="871"/>
                  </a:lnTo>
                  <a:lnTo>
                    <a:pt x="3035" y="881"/>
                  </a:lnTo>
                  <a:lnTo>
                    <a:pt x="3040" y="893"/>
                  </a:lnTo>
                  <a:lnTo>
                    <a:pt x="3043" y="905"/>
                  </a:lnTo>
                  <a:lnTo>
                    <a:pt x="3045" y="916"/>
                  </a:lnTo>
                  <a:lnTo>
                    <a:pt x="3048" y="928"/>
                  </a:lnTo>
                  <a:lnTo>
                    <a:pt x="3051" y="939"/>
                  </a:lnTo>
                  <a:lnTo>
                    <a:pt x="3054" y="950"/>
                  </a:lnTo>
                  <a:lnTo>
                    <a:pt x="3056" y="962"/>
                  </a:lnTo>
                  <a:lnTo>
                    <a:pt x="3059" y="974"/>
                  </a:lnTo>
                  <a:lnTo>
                    <a:pt x="3061" y="987"/>
                  </a:lnTo>
                  <a:lnTo>
                    <a:pt x="3063" y="999"/>
                  </a:lnTo>
                  <a:lnTo>
                    <a:pt x="3064" y="1010"/>
                  </a:lnTo>
                  <a:lnTo>
                    <a:pt x="3067" y="1022"/>
                  </a:lnTo>
                  <a:lnTo>
                    <a:pt x="3069" y="1035"/>
                  </a:lnTo>
                  <a:lnTo>
                    <a:pt x="3070" y="1047"/>
                  </a:lnTo>
                  <a:lnTo>
                    <a:pt x="3070" y="1060"/>
                  </a:lnTo>
                  <a:lnTo>
                    <a:pt x="3072" y="1072"/>
                  </a:lnTo>
                  <a:lnTo>
                    <a:pt x="3072" y="1085"/>
                  </a:lnTo>
                  <a:lnTo>
                    <a:pt x="3073" y="1099"/>
                  </a:lnTo>
                  <a:lnTo>
                    <a:pt x="3073" y="1112"/>
                  </a:lnTo>
                  <a:lnTo>
                    <a:pt x="3073" y="1125"/>
                  </a:lnTo>
                  <a:lnTo>
                    <a:pt x="3073" y="1138"/>
                  </a:lnTo>
                  <a:lnTo>
                    <a:pt x="3072" y="1151"/>
                  </a:lnTo>
                  <a:lnTo>
                    <a:pt x="3072" y="1164"/>
                  </a:lnTo>
                  <a:lnTo>
                    <a:pt x="3070" y="1177"/>
                  </a:lnTo>
                  <a:lnTo>
                    <a:pt x="3070" y="1191"/>
                  </a:lnTo>
                  <a:lnTo>
                    <a:pt x="3069" y="1204"/>
                  </a:lnTo>
                  <a:lnTo>
                    <a:pt x="3066" y="1217"/>
                  </a:lnTo>
                  <a:lnTo>
                    <a:pt x="3064" y="1230"/>
                  </a:lnTo>
                  <a:lnTo>
                    <a:pt x="2999" y="1241"/>
                  </a:lnTo>
                  <a:lnTo>
                    <a:pt x="2932" y="1251"/>
                  </a:lnTo>
                  <a:lnTo>
                    <a:pt x="2866" y="1262"/>
                  </a:lnTo>
                  <a:lnTo>
                    <a:pt x="2801" y="1272"/>
                  </a:lnTo>
                  <a:lnTo>
                    <a:pt x="2734" y="1284"/>
                  </a:lnTo>
                  <a:lnTo>
                    <a:pt x="2669" y="1296"/>
                  </a:lnTo>
                  <a:lnTo>
                    <a:pt x="2602" y="1308"/>
                  </a:lnTo>
                  <a:lnTo>
                    <a:pt x="2536" y="1318"/>
                  </a:lnTo>
                  <a:lnTo>
                    <a:pt x="2469" y="1330"/>
                  </a:lnTo>
                  <a:lnTo>
                    <a:pt x="2402" y="1343"/>
                  </a:lnTo>
                  <a:lnTo>
                    <a:pt x="2335" y="1355"/>
                  </a:lnTo>
                  <a:lnTo>
                    <a:pt x="2268" y="1367"/>
                  </a:lnTo>
                  <a:lnTo>
                    <a:pt x="2203" y="1379"/>
                  </a:lnTo>
                  <a:lnTo>
                    <a:pt x="2136" y="1391"/>
                  </a:lnTo>
                  <a:lnTo>
                    <a:pt x="2069" y="1404"/>
                  </a:lnTo>
                  <a:lnTo>
                    <a:pt x="2002" y="1416"/>
                  </a:lnTo>
                  <a:lnTo>
                    <a:pt x="1935" y="1427"/>
                  </a:lnTo>
                  <a:lnTo>
                    <a:pt x="1868" y="1439"/>
                  </a:lnTo>
                  <a:lnTo>
                    <a:pt x="1803" y="1451"/>
                  </a:lnTo>
                  <a:lnTo>
                    <a:pt x="1736" y="1463"/>
                  </a:lnTo>
                  <a:lnTo>
                    <a:pt x="1669" y="1475"/>
                  </a:lnTo>
                  <a:lnTo>
                    <a:pt x="1604" y="1487"/>
                  </a:lnTo>
                  <a:lnTo>
                    <a:pt x="1537" y="1497"/>
                  </a:lnTo>
                  <a:lnTo>
                    <a:pt x="1471" y="1508"/>
                  </a:lnTo>
                  <a:lnTo>
                    <a:pt x="1404" y="1520"/>
                  </a:lnTo>
                  <a:lnTo>
                    <a:pt x="1339" y="1529"/>
                  </a:lnTo>
                  <a:lnTo>
                    <a:pt x="1273" y="1539"/>
                  </a:lnTo>
                  <a:lnTo>
                    <a:pt x="1208" y="1548"/>
                  </a:lnTo>
                  <a:lnTo>
                    <a:pt x="1142" y="1559"/>
                  </a:lnTo>
                  <a:lnTo>
                    <a:pt x="1077" y="1567"/>
                  </a:lnTo>
                  <a:lnTo>
                    <a:pt x="1011" y="1576"/>
                  </a:lnTo>
                  <a:lnTo>
                    <a:pt x="946" y="1584"/>
                  </a:lnTo>
                  <a:lnTo>
                    <a:pt x="937" y="1583"/>
                  </a:lnTo>
                  <a:lnTo>
                    <a:pt x="928" y="1580"/>
                  </a:lnTo>
                  <a:lnTo>
                    <a:pt x="918" y="1576"/>
                  </a:lnTo>
                  <a:lnTo>
                    <a:pt x="909" y="1570"/>
                  </a:lnTo>
                  <a:lnTo>
                    <a:pt x="902" y="1564"/>
                  </a:lnTo>
                  <a:lnTo>
                    <a:pt x="896" y="1558"/>
                  </a:lnTo>
                  <a:lnTo>
                    <a:pt x="891" y="1552"/>
                  </a:lnTo>
                  <a:lnTo>
                    <a:pt x="888" y="1547"/>
                  </a:lnTo>
                  <a:lnTo>
                    <a:pt x="892" y="1526"/>
                  </a:lnTo>
                  <a:lnTo>
                    <a:pt x="898" y="1508"/>
                  </a:lnTo>
                  <a:lnTo>
                    <a:pt x="905" y="1491"/>
                  </a:lnTo>
                  <a:lnTo>
                    <a:pt x="914" y="1475"/>
                  </a:lnTo>
                  <a:lnTo>
                    <a:pt x="924" y="1460"/>
                  </a:lnTo>
                  <a:lnTo>
                    <a:pt x="936" y="1447"/>
                  </a:lnTo>
                  <a:lnTo>
                    <a:pt x="949" y="1435"/>
                  </a:lnTo>
                  <a:lnTo>
                    <a:pt x="962" y="1425"/>
                  </a:lnTo>
                  <a:lnTo>
                    <a:pt x="976" y="1417"/>
                  </a:lnTo>
                  <a:lnTo>
                    <a:pt x="992" y="1409"/>
                  </a:lnTo>
                  <a:lnTo>
                    <a:pt x="1010" y="1401"/>
                  </a:lnTo>
                  <a:lnTo>
                    <a:pt x="1027" y="1395"/>
                  </a:lnTo>
                  <a:lnTo>
                    <a:pt x="1046" y="1389"/>
                  </a:lnTo>
                  <a:lnTo>
                    <a:pt x="1064" y="1384"/>
                  </a:lnTo>
                  <a:lnTo>
                    <a:pt x="1084" y="1380"/>
                  </a:lnTo>
                  <a:lnTo>
                    <a:pt x="1104" y="1376"/>
                  </a:lnTo>
                  <a:lnTo>
                    <a:pt x="1123" y="1374"/>
                  </a:lnTo>
                  <a:lnTo>
                    <a:pt x="1145" y="1371"/>
                  </a:lnTo>
                  <a:lnTo>
                    <a:pt x="1166" y="1368"/>
                  </a:lnTo>
                  <a:lnTo>
                    <a:pt x="1187" y="1366"/>
                  </a:lnTo>
                  <a:lnTo>
                    <a:pt x="1208" y="1363"/>
                  </a:lnTo>
                  <a:lnTo>
                    <a:pt x="1230" y="1360"/>
                  </a:lnTo>
                  <a:lnTo>
                    <a:pt x="1251" y="1358"/>
                  </a:lnTo>
                  <a:lnTo>
                    <a:pt x="1272" y="1356"/>
                  </a:lnTo>
                  <a:lnTo>
                    <a:pt x="1294" y="1352"/>
                  </a:lnTo>
                  <a:lnTo>
                    <a:pt x="1314" y="1350"/>
                  </a:lnTo>
                  <a:lnTo>
                    <a:pt x="1334" y="1347"/>
                  </a:lnTo>
                  <a:lnTo>
                    <a:pt x="1353" y="1343"/>
                  </a:lnTo>
                  <a:lnTo>
                    <a:pt x="1374" y="1338"/>
                  </a:lnTo>
                  <a:lnTo>
                    <a:pt x="1391" y="1333"/>
                  </a:lnTo>
                  <a:lnTo>
                    <a:pt x="1410" y="1327"/>
                  </a:lnTo>
                  <a:lnTo>
                    <a:pt x="1427" y="1321"/>
                  </a:lnTo>
                  <a:lnTo>
                    <a:pt x="1407" y="1322"/>
                  </a:lnTo>
                  <a:lnTo>
                    <a:pt x="1387" y="1324"/>
                  </a:lnTo>
                  <a:lnTo>
                    <a:pt x="1368" y="1325"/>
                  </a:lnTo>
                  <a:lnTo>
                    <a:pt x="1349" y="1326"/>
                  </a:lnTo>
                  <a:lnTo>
                    <a:pt x="1329" y="1327"/>
                  </a:lnTo>
                  <a:lnTo>
                    <a:pt x="1310" y="1329"/>
                  </a:lnTo>
                  <a:lnTo>
                    <a:pt x="1289" y="1330"/>
                  </a:lnTo>
                  <a:lnTo>
                    <a:pt x="1270" y="1331"/>
                  </a:lnTo>
                  <a:lnTo>
                    <a:pt x="1251" y="1333"/>
                  </a:lnTo>
                  <a:lnTo>
                    <a:pt x="1231" y="1334"/>
                  </a:lnTo>
                  <a:lnTo>
                    <a:pt x="1212" y="1335"/>
                  </a:lnTo>
                  <a:lnTo>
                    <a:pt x="1193" y="1337"/>
                  </a:lnTo>
                  <a:lnTo>
                    <a:pt x="1173" y="1338"/>
                  </a:lnTo>
                  <a:lnTo>
                    <a:pt x="1154" y="1339"/>
                  </a:lnTo>
                  <a:lnTo>
                    <a:pt x="1135" y="1339"/>
                  </a:lnTo>
                  <a:lnTo>
                    <a:pt x="1115" y="1341"/>
                  </a:lnTo>
                  <a:lnTo>
                    <a:pt x="1096" y="1342"/>
                  </a:lnTo>
                  <a:lnTo>
                    <a:pt x="1075" y="1343"/>
                  </a:lnTo>
                  <a:lnTo>
                    <a:pt x="1056" y="1343"/>
                  </a:lnTo>
                  <a:lnTo>
                    <a:pt x="1036" y="1343"/>
                  </a:lnTo>
                  <a:lnTo>
                    <a:pt x="1017" y="1345"/>
                  </a:lnTo>
                  <a:lnTo>
                    <a:pt x="997" y="1345"/>
                  </a:lnTo>
                  <a:lnTo>
                    <a:pt x="978" y="1345"/>
                  </a:lnTo>
                  <a:lnTo>
                    <a:pt x="957" y="1345"/>
                  </a:lnTo>
                  <a:lnTo>
                    <a:pt x="939" y="1345"/>
                  </a:lnTo>
                  <a:lnTo>
                    <a:pt x="918" y="1343"/>
                  </a:lnTo>
                  <a:lnTo>
                    <a:pt x="899" y="1343"/>
                  </a:lnTo>
                  <a:lnTo>
                    <a:pt x="879" y="1342"/>
                  </a:lnTo>
                  <a:lnTo>
                    <a:pt x="859" y="1342"/>
                  </a:lnTo>
                  <a:lnTo>
                    <a:pt x="838" y="1341"/>
                  </a:lnTo>
                  <a:lnTo>
                    <a:pt x="818" y="1338"/>
                  </a:lnTo>
                  <a:lnTo>
                    <a:pt x="797" y="1337"/>
                  </a:lnTo>
                  <a:lnTo>
                    <a:pt x="784" y="1326"/>
                  </a:lnTo>
                  <a:lnTo>
                    <a:pt x="773" y="1316"/>
                  </a:lnTo>
                  <a:lnTo>
                    <a:pt x="764" y="1302"/>
                  </a:lnTo>
                  <a:lnTo>
                    <a:pt x="755" y="1291"/>
                  </a:lnTo>
                  <a:lnTo>
                    <a:pt x="747" y="1277"/>
                  </a:lnTo>
                  <a:lnTo>
                    <a:pt x="739" y="1264"/>
                  </a:lnTo>
                  <a:lnTo>
                    <a:pt x="733" y="1251"/>
                  </a:lnTo>
                  <a:lnTo>
                    <a:pt x="729" y="1237"/>
                  </a:lnTo>
                  <a:lnTo>
                    <a:pt x="726" y="1222"/>
                  </a:lnTo>
                  <a:lnTo>
                    <a:pt x="723" y="1208"/>
                  </a:lnTo>
                  <a:lnTo>
                    <a:pt x="722" y="1193"/>
                  </a:lnTo>
                  <a:lnTo>
                    <a:pt x="722" y="1179"/>
                  </a:lnTo>
                  <a:lnTo>
                    <a:pt x="722" y="1163"/>
                  </a:lnTo>
                  <a:lnTo>
                    <a:pt x="725" y="1149"/>
                  </a:lnTo>
                  <a:lnTo>
                    <a:pt x="728" y="1133"/>
                  </a:lnTo>
                  <a:lnTo>
                    <a:pt x="732" y="1118"/>
                  </a:lnTo>
                  <a:lnTo>
                    <a:pt x="735" y="1109"/>
                  </a:lnTo>
                  <a:lnTo>
                    <a:pt x="735" y="1100"/>
                  </a:lnTo>
                  <a:lnTo>
                    <a:pt x="736" y="1091"/>
                  </a:lnTo>
                  <a:lnTo>
                    <a:pt x="736" y="1081"/>
                  </a:lnTo>
                  <a:lnTo>
                    <a:pt x="739" y="1072"/>
                  </a:lnTo>
                  <a:lnTo>
                    <a:pt x="742" y="1064"/>
                  </a:lnTo>
                  <a:lnTo>
                    <a:pt x="748" y="1058"/>
                  </a:lnTo>
                  <a:lnTo>
                    <a:pt x="755" y="1052"/>
                  </a:lnTo>
                  <a:lnTo>
                    <a:pt x="773" y="1037"/>
                  </a:lnTo>
                  <a:lnTo>
                    <a:pt x="763" y="1031"/>
                  </a:lnTo>
                  <a:lnTo>
                    <a:pt x="754" y="1025"/>
                  </a:lnTo>
                  <a:lnTo>
                    <a:pt x="745" y="1018"/>
                  </a:lnTo>
                  <a:lnTo>
                    <a:pt x="738" y="1012"/>
                  </a:lnTo>
                  <a:lnTo>
                    <a:pt x="732" y="1002"/>
                  </a:lnTo>
                  <a:lnTo>
                    <a:pt x="726" y="995"/>
                  </a:lnTo>
                  <a:lnTo>
                    <a:pt x="723" y="987"/>
                  </a:lnTo>
                  <a:lnTo>
                    <a:pt x="720" y="976"/>
                  </a:lnTo>
                  <a:lnTo>
                    <a:pt x="732" y="967"/>
                  </a:lnTo>
                  <a:lnTo>
                    <a:pt x="715" y="951"/>
                  </a:lnTo>
                  <a:lnTo>
                    <a:pt x="699" y="951"/>
                  </a:lnTo>
                  <a:lnTo>
                    <a:pt x="684" y="953"/>
                  </a:lnTo>
                  <a:lnTo>
                    <a:pt x="668" y="953"/>
                  </a:lnTo>
                  <a:lnTo>
                    <a:pt x="652" y="954"/>
                  </a:lnTo>
                  <a:lnTo>
                    <a:pt x="634" y="955"/>
                  </a:lnTo>
                  <a:lnTo>
                    <a:pt x="618" y="955"/>
                  </a:lnTo>
                  <a:lnTo>
                    <a:pt x="602" y="956"/>
                  </a:lnTo>
                  <a:lnTo>
                    <a:pt x="585" y="958"/>
                  </a:lnTo>
                  <a:lnTo>
                    <a:pt x="568" y="959"/>
                  </a:lnTo>
                  <a:lnTo>
                    <a:pt x="552" y="960"/>
                  </a:lnTo>
                  <a:lnTo>
                    <a:pt x="534" y="960"/>
                  </a:lnTo>
                  <a:lnTo>
                    <a:pt x="517" y="960"/>
                  </a:lnTo>
                  <a:lnTo>
                    <a:pt x="499" y="962"/>
                  </a:lnTo>
                  <a:lnTo>
                    <a:pt x="483" y="962"/>
                  </a:lnTo>
                  <a:lnTo>
                    <a:pt x="466" y="960"/>
                  </a:lnTo>
                  <a:lnTo>
                    <a:pt x="450" y="960"/>
                  </a:lnTo>
                  <a:lnTo>
                    <a:pt x="434" y="959"/>
                  </a:lnTo>
                  <a:lnTo>
                    <a:pt x="418" y="956"/>
                  </a:lnTo>
                  <a:lnTo>
                    <a:pt x="403" y="954"/>
                  </a:lnTo>
                  <a:lnTo>
                    <a:pt x="387" y="951"/>
                  </a:lnTo>
                  <a:lnTo>
                    <a:pt x="373" y="947"/>
                  </a:lnTo>
                  <a:lnTo>
                    <a:pt x="358" y="943"/>
                  </a:lnTo>
                  <a:lnTo>
                    <a:pt x="345" y="938"/>
                  </a:lnTo>
                  <a:lnTo>
                    <a:pt x="332" y="931"/>
                  </a:lnTo>
                  <a:lnTo>
                    <a:pt x="319" y="925"/>
                  </a:lnTo>
                  <a:lnTo>
                    <a:pt x="307" y="917"/>
                  </a:lnTo>
                  <a:lnTo>
                    <a:pt x="295" y="908"/>
                  </a:lnTo>
                  <a:lnTo>
                    <a:pt x="285" y="899"/>
                  </a:lnTo>
                  <a:lnTo>
                    <a:pt x="275" y="888"/>
                  </a:lnTo>
                  <a:lnTo>
                    <a:pt x="266" y="876"/>
                  </a:lnTo>
                  <a:lnTo>
                    <a:pt x="258" y="863"/>
                  </a:lnTo>
                  <a:lnTo>
                    <a:pt x="250" y="849"/>
                  </a:lnTo>
                  <a:lnTo>
                    <a:pt x="252" y="838"/>
                  </a:lnTo>
                  <a:lnTo>
                    <a:pt x="250" y="828"/>
                  </a:lnTo>
                  <a:lnTo>
                    <a:pt x="250" y="817"/>
                  </a:lnTo>
                  <a:lnTo>
                    <a:pt x="247" y="806"/>
                  </a:lnTo>
                  <a:lnTo>
                    <a:pt x="246" y="795"/>
                  </a:lnTo>
                  <a:lnTo>
                    <a:pt x="243" y="783"/>
                  </a:lnTo>
                  <a:lnTo>
                    <a:pt x="242" y="771"/>
                  </a:lnTo>
                  <a:lnTo>
                    <a:pt x="240" y="760"/>
                  </a:lnTo>
                  <a:lnTo>
                    <a:pt x="240" y="750"/>
                  </a:lnTo>
                  <a:lnTo>
                    <a:pt x="240" y="739"/>
                  </a:lnTo>
                  <a:lnTo>
                    <a:pt x="242" y="730"/>
                  </a:lnTo>
                  <a:lnTo>
                    <a:pt x="246" y="721"/>
                  </a:lnTo>
                  <a:lnTo>
                    <a:pt x="250" y="713"/>
                  </a:lnTo>
                  <a:lnTo>
                    <a:pt x="259" y="706"/>
                  </a:lnTo>
                  <a:lnTo>
                    <a:pt x="268" y="701"/>
                  </a:lnTo>
                  <a:lnTo>
                    <a:pt x="281" y="697"/>
                  </a:lnTo>
                  <a:lnTo>
                    <a:pt x="281" y="689"/>
                  </a:lnTo>
                  <a:lnTo>
                    <a:pt x="282" y="681"/>
                  </a:lnTo>
                  <a:lnTo>
                    <a:pt x="287" y="678"/>
                  </a:lnTo>
                  <a:lnTo>
                    <a:pt x="291" y="675"/>
                  </a:lnTo>
                  <a:lnTo>
                    <a:pt x="297" y="675"/>
                  </a:lnTo>
                  <a:lnTo>
                    <a:pt x="304" y="675"/>
                  </a:lnTo>
                  <a:lnTo>
                    <a:pt x="311" y="675"/>
                  </a:lnTo>
                  <a:lnTo>
                    <a:pt x="320" y="676"/>
                  </a:lnTo>
                  <a:lnTo>
                    <a:pt x="329" y="678"/>
                  </a:lnTo>
                  <a:lnTo>
                    <a:pt x="338" y="679"/>
                  </a:lnTo>
                  <a:lnTo>
                    <a:pt x="346" y="680"/>
                  </a:lnTo>
                  <a:lnTo>
                    <a:pt x="355" y="679"/>
                  </a:lnTo>
                  <a:lnTo>
                    <a:pt x="364" y="678"/>
                  </a:lnTo>
                  <a:lnTo>
                    <a:pt x="371" y="674"/>
                  </a:lnTo>
                  <a:lnTo>
                    <a:pt x="377" y="668"/>
                  </a:lnTo>
                  <a:lnTo>
                    <a:pt x="383" y="660"/>
                  </a:lnTo>
                  <a:lnTo>
                    <a:pt x="361" y="650"/>
                  </a:lnTo>
                  <a:lnTo>
                    <a:pt x="341" y="641"/>
                  </a:lnTo>
                  <a:lnTo>
                    <a:pt x="319" y="633"/>
                  </a:lnTo>
                  <a:lnTo>
                    <a:pt x="298" y="628"/>
                  </a:lnTo>
                  <a:lnTo>
                    <a:pt x="279" y="622"/>
                  </a:lnTo>
                  <a:lnTo>
                    <a:pt x="259" y="618"/>
                  </a:lnTo>
                  <a:lnTo>
                    <a:pt x="239" y="616"/>
                  </a:lnTo>
                  <a:lnTo>
                    <a:pt x="218" y="613"/>
                  </a:lnTo>
                  <a:lnTo>
                    <a:pt x="198" y="610"/>
                  </a:lnTo>
                  <a:lnTo>
                    <a:pt x="178" y="610"/>
                  </a:lnTo>
                  <a:lnTo>
                    <a:pt x="157" y="609"/>
                  </a:lnTo>
                  <a:lnTo>
                    <a:pt x="137" y="609"/>
                  </a:lnTo>
                  <a:lnTo>
                    <a:pt x="115" y="608"/>
                  </a:lnTo>
                  <a:lnTo>
                    <a:pt x="95" y="608"/>
                  </a:lnTo>
                  <a:lnTo>
                    <a:pt x="73" y="608"/>
                  </a:lnTo>
                  <a:lnTo>
                    <a:pt x="50" y="606"/>
                  </a:lnTo>
                  <a:lnTo>
                    <a:pt x="44" y="596"/>
                  </a:lnTo>
                  <a:lnTo>
                    <a:pt x="38" y="585"/>
                  </a:lnTo>
                  <a:lnTo>
                    <a:pt x="31" y="574"/>
                  </a:lnTo>
                  <a:lnTo>
                    <a:pt x="25" y="563"/>
                  </a:lnTo>
                  <a:lnTo>
                    <a:pt x="19" y="551"/>
                  </a:lnTo>
                  <a:lnTo>
                    <a:pt x="13" y="541"/>
                  </a:lnTo>
                  <a:lnTo>
                    <a:pt x="9" y="530"/>
                  </a:lnTo>
                  <a:lnTo>
                    <a:pt x="4" y="518"/>
                  </a:lnTo>
                  <a:lnTo>
                    <a:pt x="2" y="508"/>
                  </a:lnTo>
                  <a:lnTo>
                    <a:pt x="0" y="496"/>
                  </a:lnTo>
                  <a:lnTo>
                    <a:pt x="0" y="484"/>
                  </a:lnTo>
                  <a:lnTo>
                    <a:pt x="2" y="474"/>
                  </a:lnTo>
                  <a:lnTo>
                    <a:pt x="4" y="462"/>
                  </a:lnTo>
                  <a:lnTo>
                    <a:pt x="10" y="450"/>
                  </a:lnTo>
                  <a:lnTo>
                    <a:pt x="18" y="438"/>
                  </a:lnTo>
                  <a:lnTo>
                    <a:pt x="26" y="42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58" name="Freeform 1031"/>
            <p:cNvSpPr>
              <a:spLocks/>
            </p:cNvSpPr>
            <p:nvPr/>
          </p:nvSpPr>
          <p:spPr bwMode="auto">
            <a:xfrm>
              <a:off x="1800" y="1673"/>
              <a:ext cx="110" cy="16"/>
            </a:xfrm>
            <a:custGeom>
              <a:avLst/>
              <a:gdLst>
                <a:gd name="T0" fmla="*/ 94 w 332"/>
                <a:gd name="T1" fmla="*/ 3 h 49"/>
                <a:gd name="T2" fmla="*/ 91 w 332"/>
                <a:gd name="T3" fmla="*/ 5 h 49"/>
                <a:gd name="T4" fmla="*/ 93 w 332"/>
                <a:gd name="T5" fmla="*/ 7 h 49"/>
                <a:gd name="T6" fmla="*/ 96 w 332"/>
                <a:gd name="T7" fmla="*/ 7 h 49"/>
                <a:gd name="T8" fmla="*/ 98 w 332"/>
                <a:gd name="T9" fmla="*/ 7 h 49"/>
                <a:gd name="T10" fmla="*/ 100 w 332"/>
                <a:gd name="T11" fmla="*/ 5 h 49"/>
                <a:gd name="T12" fmla="*/ 102 w 332"/>
                <a:gd name="T13" fmla="*/ 3 h 49"/>
                <a:gd name="T14" fmla="*/ 105 w 332"/>
                <a:gd name="T15" fmla="*/ 1 h 49"/>
                <a:gd name="T16" fmla="*/ 107 w 332"/>
                <a:gd name="T17" fmla="*/ 0 h 49"/>
                <a:gd name="T18" fmla="*/ 110 w 332"/>
                <a:gd name="T19" fmla="*/ 0 h 49"/>
                <a:gd name="T20" fmla="*/ 108 w 332"/>
                <a:gd name="T21" fmla="*/ 0 h 49"/>
                <a:gd name="T22" fmla="*/ 108 w 332"/>
                <a:gd name="T23" fmla="*/ 5 h 49"/>
                <a:gd name="T24" fmla="*/ 101 w 332"/>
                <a:gd name="T25" fmla="*/ 7 h 49"/>
                <a:gd name="T26" fmla="*/ 94 w 332"/>
                <a:gd name="T27" fmla="*/ 8 h 49"/>
                <a:gd name="T28" fmla="*/ 87 w 332"/>
                <a:gd name="T29" fmla="*/ 10 h 49"/>
                <a:gd name="T30" fmla="*/ 81 w 332"/>
                <a:gd name="T31" fmla="*/ 11 h 49"/>
                <a:gd name="T32" fmla="*/ 74 w 332"/>
                <a:gd name="T33" fmla="*/ 12 h 49"/>
                <a:gd name="T34" fmla="*/ 67 w 332"/>
                <a:gd name="T35" fmla="*/ 13 h 49"/>
                <a:gd name="T36" fmla="*/ 60 w 332"/>
                <a:gd name="T37" fmla="*/ 14 h 49"/>
                <a:gd name="T38" fmla="*/ 53 w 332"/>
                <a:gd name="T39" fmla="*/ 15 h 49"/>
                <a:gd name="T40" fmla="*/ 46 w 332"/>
                <a:gd name="T41" fmla="*/ 15 h 49"/>
                <a:gd name="T42" fmla="*/ 40 w 332"/>
                <a:gd name="T43" fmla="*/ 15 h 49"/>
                <a:gd name="T44" fmla="*/ 33 w 332"/>
                <a:gd name="T45" fmla="*/ 15 h 49"/>
                <a:gd name="T46" fmla="*/ 26 w 332"/>
                <a:gd name="T47" fmla="*/ 15 h 49"/>
                <a:gd name="T48" fmla="*/ 20 w 332"/>
                <a:gd name="T49" fmla="*/ 16 h 49"/>
                <a:gd name="T50" fmla="*/ 13 w 332"/>
                <a:gd name="T51" fmla="*/ 16 h 49"/>
                <a:gd name="T52" fmla="*/ 7 w 332"/>
                <a:gd name="T53" fmla="*/ 15 h 49"/>
                <a:gd name="T54" fmla="*/ 0 w 332"/>
                <a:gd name="T55" fmla="*/ 15 h 49"/>
                <a:gd name="T56" fmla="*/ 6 w 332"/>
                <a:gd name="T57" fmla="*/ 15 h 49"/>
                <a:gd name="T58" fmla="*/ 12 w 332"/>
                <a:gd name="T59" fmla="*/ 14 h 49"/>
                <a:gd name="T60" fmla="*/ 18 w 332"/>
                <a:gd name="T61" fmla="*/ 13 h 49"/>
                <a:gd name="T62" fmla="*/ 23 w 332"/>
                <a:gd name="T63" fmla="*/ 12 h 49"/>
                <a:gd name="T64" fmla="*/ 29 w 332"/>
                <a:gd name="T65" fmla="*/ 11 h 49"/>
                <a:gd name="T66" fmla="*/ 35 w 332"/>
                <a:gd name="T67" fmla="*/ 11 h 49"/>
                <a:gd name="T68" fmla="*/ 41 w 332"/>
                <a:gd name="T69" fmla="*/ 10 h 49"/>
                <a:gd name="T70" fmla="*/ 47 w 332"/>
                <a:gd name="T71" fmla="*/ 9 h 49"/>
                <a:gd name="T72" fmla="*/ 53 w 332"/>
                <a:gd name="T73" fmla="*/ 9 h 49"/>
                <a:gd name="T74" fmla="*/ 59 w 332"/>
                <a:gd name="T75" fmla="*/ 8 h 49"/>
                <a:gd name="T76" fmla="*/ 65 w 332"/>
                <a:gd name="T77" fmla="*/ 7 h 49"/>
                <a:gd name="T78" fmla="*/ 71 w 332"/>
                <a:gd name="T79" fmla="*/ 7 h 49"/>
                <a:gd name="T80" fmla="*/ 77 w 332"/>
                <a:gd name="T81" fmla="*/ 6 h 49"/>
                <a:gd name="T82" fmla="*/ 83 w 332"/>
                <a:gd name="T83" fmla="*/ 5 h 49"/>
                <a:gd name="T84" fmla="*/ 88 w 332"/>
                <a:gd name="T85" fmla="*/ 4 h 49"/>
                <a:gd name="T86" fmla="*/ 94 w 332"/>
                <a:gd name="T87" fmla="*/ 3 h 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32" h="49">
                  <a:moveTo>
                    <a:pt x="284" y="9"/>
                  </a:moveTo>
                  <a:lnTo>
                    <a:pt x="274" y="16"/>
                  </a:lnTo>
                  <a:lnTo>
                    <a:pt x="281" y="21"/>
                  </a:lnTo>
                  <a:lnTo>
                    <a:pt x="289" y="22"/>
                  </a:lnTo>
                  <a:lnTo>
                    <a:pt x="296" y="20"/>
                  </a:lnTo>
                  <a:lnTo>
                    <a:pt x="302" y="14"/>
                  </a:lnTo>
                  <a:lnTo>
                    <a:pt x="309" y="9"/>
                  </a:lnTo>
                  <a:lnTo>
                    <a:pt x="316" y="4"/>
                  </a:lnTo>
                  <a:lnTo>
                    <a:pt x="323" y="1"/>
                  </a:lnTo>
                  <a:lnTo>
                    <a:pt x="332" y="0"/>
                  </a:lnTo>
                  <a:lnTo>
                    <a:pt x="326" y="0"/>
                  </a:lnTo>
                  <a:lnTo>
                    <a:pt x="326" y="16"/>
                  </a:lnTo>
                  <a:lnTo>
                    <a:pt x="306" y="21"/>
                  </a:lnTo>
                  <a:lnTo>
                    <a:pt x="284" y="26"/>
                  </a:lnTo>
                  <a:lnTo>
                    <a:pt x="264" y="30"/>
                  </a:lnTo>
                  <a:lnTo>
                    <a:pt x="243" y="34"/>
                  </a:lnTo>
                  <a:lnTo>
                    <a:pt x="222" y="37"/>
                  </a:lnTo>
                  <a:lnTo>
                    <a:pt x="201" y="39"/>
                  </a:lnTo>
                  <a:lnTo>
                    <a:pt x="181" y="42"/>
                  </a:lnTo>
                  <a:lnTo>
                    <a:pt x="160" y="45"/>
                  </a:lnTo>
                  <a:lnTo>
                    <a:pt x="140" y="46"/>
                  </a:lnTo>
                  <a:lnTo>
                    <a:pt x="120" y="46"/>
                  </a:lnTo>
                  <a:lnTo>
                    <a:pt x="99" y="47"/>
                  </a:lnTo>
                  <a:lnTo>
                    <a:pt x="79" y="47"/>
                  </a:lnTo>
                  <a:lnTo>
                    <a:pt x="60" y="49"/>
                  </a:lnTo>
                  <a:lnTo>
                    <a:pt x="40" y="49"/>
                  </a:lnTo>
                  <a:lnTo>
                    <a:pt x="21" y="47"/>
                  </a:lnTo>
                  <a:lnTo>
                    <a:pt x="0" y="47"/>
                  </a:lnTo>
                  <a:lnTo>
                    <a:pt x="18" y="45"/>
                  </a:lnTo>
                  <a:lnTo>
                    <a:pt x="35" y="42"/>
                  </a:lnTo>
                  <a:lnTo>
                    <a:pt x="53" y="39"/>
                  </a:lnTo>
                  <a:lnTo>
                    <a:pt x="70" y="38"/>
                  </a:lnTo>
                  <a:lnTo>
                    <a:pt x="89" y="35"/>
                  </a:lnTo>
                  <a:lnTo>
                    <a:pt x="107" y="34"/>
                  </a:lnTo>
                  <a:lnTo>
                    <a:pt x="124" y="31"/>
                  </a:lnTo>
                  <a:lnTo>
                    <a:pt x="143" y="29"/>
                  </a:lnTo>
                  <a:lnTo>
                    <a:pt x="160" y="28"/>
                  </a:lnTo>
                  <a:lnTo>
                    <a:pt x="178" y="25"/>
                  </a:lnTo>
                  <a:lnTo>
                    <a:pt x="197" y="22"/>
                  </a:lnTo>
                  <a:lnTo>
                    <a:pt x="214" y="20"/>
                  </a:lnTo>
                  <a:lnTo>
                    <a:pt x="232" y="17"/>
                  </a:lnTo>
                  <a:lnTo>
                    <a:pt x="249" y="16"/>
                  </a:lnTo>
                  <a:lnTo>
                    <a:pt x="267" y="12"/>
                  </a:lnTo>
                  <a:lnTo>
                    <a:pt x="28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59" name="Freeform 1032"/>
            <p:cNvSpPr>
              <a:spLocks/>
            </p:cNvSpPr>
            <p:nvPr/>
          </p:nvSpPr>
          <p:spPr bwMode="auto">
            <a:xfrm>
              <a:off x="1930" y="1667"/>
              <a:ext cx="47" cy="9"/>
            </a:xfrm>
            <a:custGeom>
              <a:avLst/>
              <a:gdLst>
                <a:gd name="T0" fmla="*/ 47 w 141"/>
                <a:gd name="T1" fmla="*/ 0 h 25"/>
                <a:gd name="T2" fmla="*/ 45 w 141"/>
                <a:gd name="T3" fmla="*/ 1 h 25"/>
                <a:gd name="T4" fmla="*/ 41 w 141"/>
                <a:gd name="T5" fmla="*/ 3 h 25"/>
                <a:gd name="T6" fmla="*/ 38 w 141"/>
                <a:gd name="T7" fmla="*/ 3 h 25"/>
                <a:gd name="T8" fmla="*/ 35 w 141"/>
                <a:gd name="T9" fmla="*/ 5 h 25"/>
                <a:gd name="T10" fmla="*/ 32 w 141"/>
                <a:gd name="T11" fmla="*/ 6 h 25"/>
                <a:gd name="T12" fmla="*/ 29 w 141"/>
                <a:gd name="T13" fmla="*/ 7 h 25"/>
                <a:gd name="T14" fmla="*/ 26 w 141"/>
                <a:gd name="T15" fmla="*/ 8 h 25"/>
                <a:gd name="T16" fmla="*/ 23 w 141"/>
                <a:gd name="T17" fmla="*/ 8 h 25"/>
                <a:gd name="T18" fmla="*/ 20 w 141"/>
                <a:gd name="T19" fmla="*/ 9 h 25"/>
                <a:gd name="T20" fmla="*/ 17 w 141"/>
                <a:gd name="T21" fmla="*/ 9 h 25"/>
                <a:gd name="T22" fmla="*/ 14 w 141"/>
                <a:gd name="T23" fmla="*/ 9 h 25"/>
                <a:gd name="T24" fmla="*/ 11 w 141"/>
                <a:gd name="T25" fmla="*/ 9 h 25"/>
                <a:gd name="T26" fmla="*/ 8 w 141"/>
                <a:gd name="T27" fmla="*/ 8 h 25"/>
                <a:gd name="T28" fmla="*/ 5 w 141"/>
                <a:gd name="T29" fmla="*/ 7 h 25"/>
                <a:gd name="T30" fmla="*/ 2 w 141"/>
                <a:gd name="T31" fmla="*/ 5 h 25"/>
                <a:gd name="T32" fmla="*/ 0 w 141"/>
                <a:gd name="T33" fmla="*/ 3 h 25"/>
                <a:gd name="T34" fmla="*/ 2 w 141"/>
                <a:gd name="T35" fmla="*/ 4 h 25"/>
                <a:gd name="T36" fmla="*/ 5 w 141"/>
                <a:gd name="T37" fmla="*/ 4 h 25"/>
                <a:gd name="T38" fmla="*/ 8 w 141"/>
                <a:gd name="T39" fmla="*/ 4 h 25"/>
                <a:gd name="T40" fmla="*/ 11 w 141"/>
                <a:gd name="T41" fmla="*/ 3 h 25"/>
                <a:gd name="T42" fmla="*/ 14 w 141"/>
                <a:gd name="T43" fmla="*/ 3 h 25"/>
                <a:gd name="T44" fmla="*/ 16 w 141"/>
                <a:gd name="T45" fmla="*/ 3 h 25"/>
                <a:gd name="T46" fmla="*/ 20 w 141"/>
                <a:gd name="T47" fmla="*/ 3 h 25"/>
                <a:gd name="T48" fmla="*/ 23 w 141"/>
                <a:gd name="T49" fmla="*/ 3 h 25"/>
                <a:gd name="T50" fmla="*/ 26 w 141"/>
                <a:gd name="T51" fmla="*/ 2 h 25"/>
                <a:gd name="T52" fmla="*/ 29 w 141"/>
                <a:gd name="T53" fmla="*/ 1 h 25"/>
                <a:gd name="T54" fmla="*/ 32 w 141"/>
                <a:gd name="T55" fmla="*/ 1 h 25"/>
                <a:gd name="T56" fmla="*/ 35 w 141"/>
                <a:gd name="T57" fmla="*/ 0 h 25"/>
                <a:gd name="T58" fmla="*/ 38 w 141"/>
                <a:gd name="T59" fmla="*/ 0 h 25"/>
                <a:gd name="T60" fmla="*/ 41 w 141"/>
                <a:gd name="T61" fmla="*/ 0 h 25"/>
                <a:gd name="T62" fmla="*/ 44 w 141"/>
                <a:gd name="T63" fmla="*/ 0 h 25"/>
                <a:gd name="T64" fmla="*/ 47 w 141"/>
                <a:gd name="T65" fmla="*/ 0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1" h="25">
                  <a:moveTo>
                    <a:pt x="141" y="0"/>
                  </a:moveTo>
                  <a:lnTo>
                    <a:pt x="134" y="4"/>
                  </a:lnTo>
                  <a:lnTo>
                    <a:pt x="124" y="7"/>
                  </a:lnTo>
                  <a:lnTo>
                    <a:pt x="115" y="9"/>
                  </a:lnTo>
                  <a:lnTo>
                    <a:pt x="106" y="13"/>
                  </a:lnTo>
                  <a:lnTo>
                    <a:pt x="97" y="16"/>
                  </a:lnTo>
                  <a:lnTo>
                    <a:pt x="87" y="19"/>
                  </a:lnTo>
                  <a:lnTo>
                    <a:pt x="78" y="21"/>
                  </a:lnTo>
                  <a:lnTo>
                    <a:pt x="70" y="22"/>
                  </a:lnTo>
                  <a:lnTo>
                    <a:pt x="59" y="24"/>
                  </a:lnTo>
                  <a:lnTo>
                    <a:pt x="51" y="25"/>
                  </a:lnTo>
                  <a:lnTo>
                    <a:pt x="42" y="25"/>
                  </a:lnTo>
                  <a:lnTo>
                    <a:pt x="33" y="24"/>
                  </a:lnTo>
                  <a:lnTo>
                    <a:pt x="25" y="21"/>
                  </a:lnTo>
                  <a:lnTo>
                    <a:pt x="16" y="19"/>
                  </a:lnTo>
                  <a:lnTo>
                    <a:pt x="7" y="15"/>
                  </a:lnTo>
                  <a:lnTo>
                    <a:pt x="0" y="9"/>
                  </a:lnTo>
                  <a:lnTo>
                    <a:pt x="7" y="11"/>
                  </a:lnTo>
                  <a:lnTo>
                    <a:pt x="16" y="11"/>
                  </a:lnTo>
                  <a:lnTo>
                    <a:pt x="25" y="11"/>
                  </a:lnTo>
                  <a:lnTo>
                    <a:pt x="32" y="9"/>
                  </a:lnTo>
                  <a:lnTo>
                    <a:pt x="41" y="8"/>
                  </a:lnTo>
                  <a:lnTo>
                    <a:pt x="49" y="8"/>
                  </a:lnTo>
                  <a:lnTo>
                    <a:pt x="59" y="7"/>
                  </a:lnTo>
                  <a:lnTo>
                    <a:pt x="68" y="7"/>
                  </a:lnTo>
                  <a:lnTo>
                    <a:pt x="77" y="5"/>
                  </a:lnTo>
                  <a:lnTo>
                    <a:pt x="86" y="4"/>
                  </a:lnTo>
                  <a:lnTo>
                    <a:pt x="96" y="3"/>
                  </a:lnTo>
                  <a:lnTo>
                    <a:pt x="105" y="1"/>
                  </a:lnTo>
                  <a:lnTo>
                    <a:pt x="113" y="1"/>
                  </a:lnTo>
                  <a:lnTo>
                    <a:pt x="124" y="0"/>
                  </a:lnTo>
                  <a:lnTo>
                    <a:pt x="132" y="0"/>
                  </a:lnTo>
                  <a:lnTo>
                    <a:pt x="1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0" name="Freeform 1033"/>
            <p:cNvSpPr>
              <a:spLocks/>
            </p:cNvSpPr>
            <p:nvPr/>
          </p:nvSpPr>
          <p:spPr bwMode="auto">
            <a:xfrm>
              <a:off x="1935" y="1803"/>
              <a:ext cx="56" cy="15"/>
            </a:xfrm>
            <a:custGeom>
              <a:avLst/>
              <a:gdLst>
                <a:gd name="T0" fmla="*/ 1 w 170"/>
                <a:gd name="T1" fmla="*/ 15 h 43"/>
                <a:gd name="T2" fmla="*/ 0 w 170"/>
                <a:gd name="T3" fmla="*/ 13 h 43"/>
                <a:gd name="T4" fmla="*/ 55 w 170"/>
                <a:gd name="T5" fmla="*/ 0 h 43"/>
                <a:gd name="T6" fmla="*/ 56 w 170"/>
                <a:gd name="T7" fmla="*/ 2 h 43"/>
                <a:gd name="T8" fmla="*/ 1 w 170"/>
                <a:gd name="T9" fmla="*/ 15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43">
                  <a:moveTo>
                    <a:pt x="4" y="43"/>
                  </a:moveTo>
                  <a:lnTo>
                    <a:pt x="0" y="37"/>
                  </a:lnTo>
                  <a:lnTo>
                    <a:pt x="167" y="0"/>
                  </a:lnTo>
                  <a:lnTo>
                    <a:pt x="170" y="5"/>
                  </a:lnTo>
                  <a:lnTo>
                    <a:pt x="4"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1" name="Freeform 1034"/>
            <p:cNvSpPr>
              <a:spLocks/>
            </p:cNvSpPr>
            <p:nvPr/>
          </p:nvSpPr>
          <p:spPr bwMode="auto">
            <a:xfrm>
              <a:off x="2005" y="1570"/>
              <a:ext cx="199" cy="15"/>
            </a:xfrm>
            <a:custGeom>
              <a:avLst/>
              <a:gdLst>
                <a:gd name="T0" fmla="*/ 161 w 596"/>
                <a:gd name="T1" fmla="*/ 5 h 44"/>
                <a:gd name="T2" fmla="*/ 161 w 596"/>
                <a:gd name="T3" fmla="*/ 2 h 44"/>
                <a:gd name="T4" fmla="*/ 199 w 596"/>
                <a:gd name="T5" fmla="*/ 0 h 44"/>
                <a:gd name="T6" fmla="*/ 199 w 596"/>
                <a:gd name="T7" fmla="*/ 2 h 44"/>
                <a:gd name="T8" fmla="*/ 0 w 596"/>
                <a:gd name="T9" fmla="*/ 15 h 44"/>
                <a:gd name="T10" fmla="*/ 5 w 596"/>
                <a:gd name="T11" fmla="*/ 14 h 44"/>
                <a:gd name="T12" fmla="*/ 10 w 596"/>
                <a:gd name="T13" fmla="*/ 14 h 44"/>
                <a:gd name="T14" fmla="*/ 15 w 596"/>
                <a:gd name="T15" fmla="*/ 13 h 44"/>
                <a:gd name="T16" fmla="*/ 19 w 596"/>
                <a:gd name="T17" fmla="*/ 12 h 44"/>
                <a:gd name="T18" fmla="*/ 24 w 596"/>
                <a:gd name="T19" fmla="*/ 11 h 44"/>
                <a:gd name="T20" fmla="*/ 29 w 596"/>
                <a:gd name="T21" fmla="*/ 11 h 44"/>
                <a:gd name="T22" fmla="*/ 33 w 596"/>
                <a:gd name="T23" fmla="*/ 11 h 44"/>
                <a:gd name="T24" fmla="*/ 39 w 596"/>
                <a:gd name="T25" fmla="*/ 10 h 44"/>
                <a:gd name="T26" fmla="*/ 44 w 596"/>
                <a:gd name="T27" fmla="*/ 10 h 44"/>
                <a:gd name="T28" fmla="*/ 48 w 596"/>
                <a:gd name="T29" fmla="*/ 10 h 44"/>
                <a:gd name="T30" fmla="*/ 53 w 596"/>
                <a:gd name="T31" fmla="*/ 9 h 44"/>
                <a:gd name="T32" fmla="*/ 59 w 596"/>
                <a:gd name="T33" fmla="*/ 9 h 44"/>
                <a:gd name="T34" fmla="*/ 64 w 596"/>
                <a:gd name="T35" fmla="*/ 9 h 44"/>
                <a:gd name="T36" fmla="*/ 68 w 596"/>
                <a:gd name="T37" fmla="*/ 9 h 44"/>
                <a:gd name="T38" fmla="*/ 74 w 596"/>
                <a:gd name="T39" fmla="*/ 8 h 44"/>
                <a:gd name="T40" fmla="*/ 79 w 596"/>
                <a:gd name="T41" fmla="*/ 8 h 44"/>
                <a:gd name="T42" fmla="*/ 84 w 596"/>
                <a:gd name="T43" fmla="*/ 8 h 44"/>
                <a:gd name="T44" fmla="*/ 89 w 596"/>
                <a:gd name="T45" fmla="*/ 8 h 44"/>
                <a:gd name="T46" fmla="*/ 94 w 596"/>
                <a:gd name="T47" fmla="*/ 8 h 44"/>
                <a:gd name="T48" fmla="*/ 99 w 596"/>
                <a:gd name="T49" fmla="*/ 8 h 44"/>
                <a:gd name="T50" fmla="*/ 105 w 596"/>
                <a:gd name="T51" fmla="*/ 8 h 44"/>
                <a:gd name="T52" fmla="*/ 109 w 596"/>
                <a:gd name="T53" fmla="*/ 7 h 44"/>
                <a:gd name="T54" fmla="*/ 115 w 596"/>
                <a:gd name="T55" fmla="*/ 7 h 44"/>
                <a:gd name="T56" fmla="*/ 120 w 596"/>
                <a:gd name="T57" fmla="*/ 7 h 44"/>
                <a:gd name="T58" fmla="*/ 125 w 596"/>
                <a:gd name="T59" fmla="*/ 7 h 44"/>
                <a:gd name="T60" fmla="*/ 130 w 596"/>
                <a:gd name="T61" fmla="*/ 7 h 44"/>
                <a:gd name="T62" fmla="*/ 136 w 596"/>
                <a:gd name="T63" fmla="*/ 7 h 44"/>
                <a:gd name="T64" fmla="*/ 140 w 596"/>
                <a:gd name="T65" fmla="*/ 7 h 44"/>
                <a:gd name="T66" fmla="*/ 146 w 596"/>
                <a:gd name="T67" fmla="*/ 6 h 44"/>
                <a:gd name="T68" fmla="*/ 151 w 596"/>
                <a:gd name="T69" fmla="*/ 6 h 44"/>
                <a:gd name="T70" fmla="*/ 156 w 596"/>
                <a:gd name="T71" fmla="*/ 5 h 44"/>
                <a:gd name="T72" fmla="*/ 161 w 596"/>
                <a:gd name="T73" fmla="*/ 5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96" h="44">
                  <a:moveTo>
                    <a:pt x="482" y="16"/>
                  </a:moveTo>
                  <a:lnTo>
                    <a:pt x="482" y="7"/>
                  </a:lnTo>
                  <a:lnTo>
                    <a:pt x="596" y="0"/>
                  </a:lnTo>
                  <a:lnTo>
                    <a:pt x="596" y="7"/>
                  </a:lnTo>
                  <a:lnTo>
                    <a:pt x="0" y="44"/>
                  </a:lnTo>
                  <a:lnTo>
                    <a:pt x="14" y="41"/>
                  </a:lnTo>
                  <a:lnTo>
                    <a:pt x="29" y="40"/>
                  </a:lnTo>
                  <a:lnTo>
                    <a:pt x="44" y="37"/>
                  </a:lnTo>
                  <a:lnTo>
                    <a:pt x="57" y="35"/>
                  </a:lnTo>
                  <a:lnTo>
                    <a:pt x="71" y="33"/>
                  </a:lnTo>
                  <a:lnTo>
                    <a:pt x="86" y="32"/>
                  </a:lnTo>
                  <a:lnTo>
                    <a:pt x="100" y="31"/>
                  </a:lnTo>
                  <a:lnTo>
                    <a:pt x="116" y="29"/>
                  </a:lnTo>
                  <a:lnTo>
                    <a:pt x="131" y="28"/>
                  </a:lnTo>
                  <a:lnTo>
                    <a:pt x="145" y="28"/>
                  </a:lnTo>
                  <a:lnTo>
                    <a:pt x="160" y="27"/>
                  </a:lnTo>
                  <a:lnTo>
                    <a:pt x="176" y="27"/>
                  </a:lnTo>
                  <a:lnTo>
                    <a:pt x="191" y="25"/>
                  </a:lnTo>
                  <a:lnTo>
                    <a:pt x="205" y="25"/>
                  </a:lnTo>
                  <a:lnTo>
                    <a:pt x="221" y="24"/>
                  </a:lnTo>
                  <a:lnTo>
                    <a:pt x="236" y="24"/>
                  </a:lnTo>
                  <a:lnTo>
                    <a:pt x="252" y="23"/>
                  </a:lnTo>
                  <a:lnTo>
                    <a:pt x="266" y="23"/>
                  </a:lnTo>
                  <a:lnTo>
                    <a:pt x="282" y="23"/>
                  </a:lnTo>
                  <a:lnTo>
                    <a:pt x="297" y="23"/>
                  </a:lnTo>
                  <a:lnTo>
                    <a:pt x="313" y="23"/>
                  </a:lnTo>
                  <a:lnTo>
                    <a:pt x="327" y="21"/>
                  </a:lnTo>
                  <a:lnTo>
                    <a:pt x="343" y="21"/>
                  </a:lnTo>
                  <a:lnTo>
                    <a:pt x="359" y="21"/>
                  </a:lnTo>
                  <a:lnTo>
                    <a:pt x="374" y="21"/>
                  </a:lnTo>
                  <a:lnTo>
                    <a:pt x="390" y="20"/>
                  </a:lnTo>
                  <a:lnTo>
                    <a:pt x="406" y="20"/>
                  </a:lnTo>
                  <a:lnTo>
                    <a:pt x="420" y="20"/>
                  </a:lnTo>
                  <a:lnTo>
                    <a:pt x="436" y="19"/>
                  </a:lnTo>
                  <a:lnTo>
                    <a:pt x="451" y="17"/>
                  </a:lnTo>
                  <a:lnTo>
                    <a:pt x="467" y="16"/>
                  </a:lnTo>
                  <a:lnTo>
                    <a:pt x="482"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2" name="Freeform 1035"/>
            <p:cNvSpPr>
              <a:spLocks/>
            </p:cNvSpPr>
            <p:nvPr/>
          </p:nvSpPr>
          <p:spPr bwMode="auto">
            <a:xfrm>
              <a:off x="2185" y="1785"/>
              <a:ext cx="24" cy="6"/>
            </a:xfrm>
            <a:custGeom>
              <a:avLst/>
              <a:gdLst>
                <a:gd name="T0" fmla="*/ 24 w 72"/>
                <a:gd name="T1" fmla="*/ 0 h 17"/>
                <a:gd name="T2" fmla="*/ 21 w 72"/>
                <a:gd name="T3" fmla="*/ 1 h 17"/>
                <a:gd name="T4" fmla="*/ 18 w 72"/>
                <a:gd name="T5" fmla="*/ 2 h 17"/>
                <a:gd name="T6" fmla="*/ 15 w 72"/>
                <a:gd name="T7" fmla="*/ 3 h 17"/>
                <a:gd name="T8" fmla="*/ 12 w 72"/>
                <a:gd name="T9" fmla="*/ 5 h 17"/>
                <a:gd name="T10" fmla="*/ 9 w 72"/>
                <a:gd name="T11" fmla="*/ 6 h 17"/>
                <a:gd name="T12" fmla="*/ 6 w 72"/>
                <a:gd name="T13" fmla="*/ 6 h 17"/>
                <a:gd name="T14" fmla="*/ 3 w 72"/>
                <a:gd name="T15" fmla="*/ 5 h 17"/>
                <a:gd name="T16" fmla="*/ 0 w 72"/>
                <a:gd name="T17" fmla="*/ 3 h 17"/>
                <a:gd name="T18" fmla="*/ 24 w 7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17">
                  <a:moveTo>
                    <a:pt x="72" y="0"/>
                  </a:moveTo>
                  <a:lnTo>
                    <a:pt x="64" y="3"/>
                  </a:lnTo>
                  <a:lnTo>
                    <a:pt x="55" y="5"/>
                  </a:lnTo>
                  <a:lnTo>
                    <a:pt x="46" y="9"/>
                  </a:lnTo>
                  <a:lnTo>
                    <a:pt x="36" y="13"/>
                  </a:lnTo>
                  <a:lnTo>
                    <a:pt x="27" y="16"/>
                  </a:lnTo>
                  <a:lnTo>
                    <a:pt x="19" y="17"/>
                  </a:lnTo>
                  <a:lnTo>
                    <a:pt x="10" y="14"/>
                  </a:lnTo>
                  <a:lnTo>
                    <a:pt x="0" y="9"/>
                  </a:lnTo>
                  <a:lnTo>
                    <a:pt x="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3" name="Freeform 1036"/>
            <p:cNvSpPr>
              <a:spLocks/>
            </p:cNvSpPr>
            <p:nvPr/>
          </p:nvSpPr>
          <p:spPr bwMode="auto">
            <a:xfrm>
              <a:off x="2257" y="1560"/>
              <a:ext cx="124" cy="7"/>
            </a:xfrm>
            <a:custGeom>
              <a:avLst/>
              <a:gdLst>
                <a:gd name="T0" fmla="*/ 0 w 374"/>
                <a:gd name="T1" fmla="*/ 7 h 21"/>
                <a:gd name="T2" fmla="*/ 0 w 374"/>
                <a:gd name="T3" fmla="*/ 5 h 21"/>
                <a:gd name="T4" fmla="*/ 124 w 374"/>
                <a:gd name="T5" fmla="*/ 0 h 21"/>
                <a:gd name="T6" fmla="*/ 124 w 374"/>
                <a:gd name="T7" fmla="*/ 3 h 21"/>
                <a:gd name="T8" fmla="*/ 0 w 374"/>
                <a:gd name="T9" fmla="*/ 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 h="21">
                  <a:moveTo>
                    <a:pt x="0" y="21"/>
                  </a:moveTo>
                  <a:lnTo>
                    <a:pt x="0" y="16"/>
                  </a:lnTo>
                  <a:lnTo>
                    <a:pt x="374" y="0"/>
                  </a:lnTo>
                  <a:lnTo>
                    <a:pt x="374" y="9"/>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4" name="Freeform 1037"/>
            <p:cNvSpPr>
              <a:spLocks/>
            </p:cNvSpPr>
            <p:nvPr/>
          </p:nvSpPr>
          <p:spPr bwMode="auto">
            <a:xfrm>
              <a:off x="2395" y="1545"/>
              <a:ext cx="459" cy="28"/>
            </a:xfrm>
            <a:custGeom>
              <a:avLst/>
              <a:gdLst>
                <a:gd name="T0" fmla="*/ 445 w 1378"/>
                <a:gd name="T1" fmla="*/ 1 h 82"/>
                <a:gd name="T2" fmla="*/ 418 w 1378"/>
                <a:gd name="T3" fmla="*/ 4 h 82"/>
                <a:gd name="T4" fmla="*/ 391 w 1378"/>
                <a:gd name="T5" fmla="*/ 7 h 82"/>
                <a:gd name="T6" fmla="*/ 362 w 1378"/>
                <a:gd name="T7" fmla="*/ 9 h 82"/>
                <a:gd name="T8" fmla="*/ 334 w 1378"/>
                <a:gd name="T9" fmla="*/ 11 h 82"/>
                <a:gd name="T10" fmla="*/ 305 w 1378"/>
                <a:gd name="T11" fmla="*/ 13 h 82"/>
                <a:gd name="T12" fmla="*/ 276 w 1378"/>
                <a:gd name="T13" fmla="*/ 14 h 82"/>
                <a:gd name="T14" fmla="*/ 246 w 1378"/>
                <a:gd name="T15" fmla="*/ 16 h 82"/>
                <a:gd name="T16" fmla="*/ 218 w 1378"/>
                <a:gd name="T17" fmla="*/ 17 h 82"/>
                <a:gd name="T18" fmla="*/ 188 w 1378"/>
                <a:gd name="T19" fmla="*/ 18 h 82"/>
                <a:gd name="T20" fmla="*/ 159 w 1378"/>
                <a:gd name="T21" fmla="*/ 20 h 82"/>
                <a:gd name="T22" fmla="*/ 130 w 1378"/>
                <a:gd name="T23" fmla="*/ 21 h 82"/>
                <a:gd name="T24" fmla="*/ 100 w 1378"/>
                <a:gd name="T25" fmla="*/ 23 h 82"/>
                <a:gd name="T26" fmla="*/ 72 w 1378"/>
                <a:gd name="T27" fmla="*/ 24 h 82"/>
                <a:gd name="T28" fmla="*/ 43 w 1378"/>
                <a:gd name="T29" fmla="*/ 25 h 82"/>
                <a:gd name="T30" fmla="*/ 14 w 1378"/>
                <a:gd name="T31" fmla="*/ 27 h 82"/>
                <a:gd name="T32" fmla="*/ 14 w 1378"/>
                <a:gd name="T33" fmla="*/ 26 h 82"/>
                <a:gd name="T34" fmla="*/ 43 w 1378"/>
                <a:gd name="T35" fmla="*/ 23 h 82"/>
                <a:gd name="T36" fmla="*/ 71 w 1378"/>
                <a:gd name="T37" fmla="*/ 19 h 82"/>
                <a:gd name="T38" fmla="*/ 100 w 1378"/>
                <a:gd name="T39" fmla="*/ 17 h 82"/>
                <a:gd name="T40" fmla="*/ 128 w 1378"/>
                <a:gd name="T41" fmla="*/ 14 h 82"/>
                <a:gd name="T42" fmla="*/ 158 w 1378"/>
                <a:gd name="T43" fmla="*/ 12 h 82"/>
                <a:gd name="T44" fmla="*/ 186 w 1378"/>
                <a:gd name="T45" fmla="*/ 11 h 82"/>
                <a:gd name="T46" fmla="*/ 215 w 1378"/>
                <a:gd name="T47" fmla="*/ 9 h 82"/>
                <a:gd name="T48" fmla="*/ 244 w 1378"/>
                <a:gd name="T49" fmla="*/ 8 h 82"/>
                <a:gd name="T50" fmla="*/ 273 w 1378"/>
                <a:gd name="T51" fmla="*/ 6 h 82"/>
                <a:gd name="T52" fmla="*/ 301 w 1378"/>
                <a:gd name="T53" fmla="*/ 5 h 82"/>
                <a:gd name="T54" fmla="*/ 330 w 1378"/>
                <a:gd name="T55" fmla="*/ 4 h 82"/>
                <a:gd name="T56" fmla="*/ 359 w 1378"/>
                <a:gd name="T57" fmla="*/ 3 h 82"/>
                <a:gd name="T58" fmla="*/ 388 w 1378"/>
                <a:gd name="T59" fmla="*/ 2 h 82"/>
                <a:gd name="T60" fmla="*/ 416 w 1378"/>
                <a:gd name="T61" fmla="*/ 1 h 82"/>
                <a:gd name="T62" fmla="*/ 445 w 1378"/>
                <a:gd name="T63" fmla="*/ 1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78" h="82">
                  <a:moveTo>
                    <a:pt x="1378" y="0"/>
                  </a:moveTo>
                  <a:lnTo>
                    <a:pt x="1337" y="4"/>
                  </a:lnTo>
                  <a:lnTo>
                    <a:pt x="1296" y="10"/>
                  </a:lnTo>
                  <a:lnTo>
                    <a:pt x="1255" y="12"/>
                  </a:lnTo>
                  <a:lnTo>
                    <a:pt x="1213" y="16"/>
                  </a:lnTo>
                  <a:lnTo>
                    <a:pt x="1173" y="20"/>
                  </a:lnTo>
                  <a:lnTo>
                    <a:pt x="1130" y="24"/>
                  </a:lnTo>
                  <a:lnTo>
                    <a:pt x="1087" y="27"/>
                  </a:lnTo>
                  <a:lnTo>
                    <a:pt x="1044" y="29"/>
                  </a:lnTo>
                  <a:lnTo>
                    <a:pt x="1002" y="32"/>
                  </a:lnTo>
                  <a:lnTo>
                    <a:pt x="959" y="36"/>
                  </a:lnTo>
                  <a:lnTo>
                    <a:pt x="915" y="37"/>
                  </a:lnTo>
                  <a:lnTo>
                    <a:pt x="873" y="40"/>
                  </a:lnTo>
                  <a:lnTo>
                    <a:pt x="829" y="42"/>
                  </a:lnTo>
                  <a:lnTo>
                    <a:pt x="784" y="45"/>
                  </a:lnTo>
                  <a:lnTo>
                    <a:pt x="740" y="46"/>
                  </a:lnTo>
                  <a:lnTo>
                    <a:pt x="697" y="49"/>
                  </a:lnTo>
                  <a:lnTo>
                    <a:pt x="653" y="50"/>
                  </a:lnTo>
                  <a:lnTo>
                    <a:pt x="609" y="53"/>
                  </a:lnTo>
                  <a:lnTo>
                    <a:pt x="564" y="54"/>
                  </a:lnTo>
                  <a:lnTo>
                    <a:pt x="521" y="57"/>
                  </a:lnTo>
                  <a:lnTo>
                    <a:pt x="477" y="58"/>
                  </a:lnTo>
                  <a:lnTo>
                    <a:pt x="433" y="61"/>
                  </a:lnTo>
                  <a:lnTo>
                    <a:pt x="390" y="62"/>
                  </a:lnTo>
                  <a:lnTo>
                    <a:pt x="345" y="63"/>
                  </a:lnTo>
                  <a:lnTo>
                    <a:pt x="301" y="66"/>
                  </a:lnTo>
                  <a:lnTo>
                    <a:pt x="257" y="67"/>
                  </a:lnTo>
                  <a:lnTo>
                    <a:pt x="215" y="70"/>
                  </a:lnTo>
                  <a:lnTo>
                    <a:pt x="171" y="71"/>
                  </a:lnTo>
                  <a:lnTo>
                    <a:pt x="128" y="74"/>
                  </a:lnTo>
                  <a:lnTo>
                    <a:pt x="86" y="77"/>
                  </a:lnTo>
                  <a:lnTo>
                    <a:pt x="42" y="79"/>
                  </a:lnTo>
                  <a:lnTo>
                    <a:pt x="0" y="82"/>
                  </a:lnTo>
                  <a:lnTo>
                    <a:pt x="43" y="75"/>
                  </a:lnTo>
                  <a:lnTo>
                    <a:pt x="86" y="70"/>
                  </a:lnTo>
                  <a:lnTo>
                    <a:pt x="128" y="66"/>
                  </a:lnTo>
                  <a:lnTo>
                    <a:pt x="171" y="61"/>
                  </a:lnTo>
                  <a:lnTo>
                    <a:pt x="214" y="57"/>
                  </a:lnTo>
                  <a:lnTo>
                    <a:pt x="257" y="53"/>
                  </a:lnTo>
                  <a:lnTo>
                    <a:pt x="299" y="49"/>
                  </a:lnTo>
                  <a:lnTo>
                    <a:pt x="343" y="45"/>
                  </a:lnTo>
                  <a:lnTo>
                    <a:pt x="385" y="42"/>
                  </a:lnTo>
                  <a:lnTo>
                    <a:pt x="429" y="38"/>
                  </a:lnTo>
                  <a:lnTo>
                    <a:pt x="473" y="36"/>
                  </a:lnTo>
                  <a:lnTo>
                    <a:pt x="516" y="33"/>
                  </a:lnTo>
                  <a:lnTo>
                    <a:pt x="558" y="31"/>
                  </a:lnTo>
                  <a:lnTo>
                    <a:pt x="602" y="29"/>
                  </a:lnTo>
                  <a:lnTo>
                    <a:pt x="646" y="27"/>
                  </a:lnTo>
                  <a:lnTo>
                    <a:pt x="689" y="24"/>
                  </a:lnTo>
                  <a:lnTo>
                    <a:pt x="732" y="23"/>
                  </a:lnTo>
                  <a:lnTo>
                    <a:pt x="775" y="20"/>
                  </a:lnTo>
                  <a:lnTo>
                    <a:pt x="819" y="19"/>
                  </a:lnTo>
                  <a:lnTo>
                    <a:pt x="861" y="17"/>
                  </a:lnTo>
                  <a:lnTo>
                    <a:pt x="905" y="15"/>
                  </a:lnTo>
                  <a:lnTo>
                    <a:pt x="948" y="14"/>
                  </a:lnTo>
                  <a:lnTo>
                    <a:pt x="992" y="12"/>
                  </a:lnTo>
                  <a:lnTo>
                    <a:pt x="1034" y="11"/>
                  </a:lnTo>
                  <a:lnTo>
                    <a:pt x="1078" y="10"/>
                  </a:lnTo>
                  <a:lnTo>
                    <a:pt x="1122" y="8"/>
                  </a:lnTo>
                  <a:lnTo>
                    <a:pt x="1164" y="7"/>
                  </a:lnTo>
                  <a:lnTo>
                    <a:pt x="1207" y="6"/>
                  </a:lnTo>
                  <a:lnTo>
                    <a:pt x="1250" y="4"/>
                  </a:lnTo>
                  <a:lnTo>
                    <a:pt x="1292" y="3"/>
                  </a:lnTo>
                  <a:lnTo>
                    <a:pt x="1335" y="2"/>
                  </a:lnTo>
                  <a:lnTo>
                    <a:pt x="1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5" name="Freeform 1038"/>
            <p:cNvSpPr>
              <a:spLocks/>
            </p:cNvSpPr>
            <p:nvPr/>
          </p:nvSpPr>
          <p:spPr bwMode="auto">
            <a:xfrm>
              <a:off x="2652" y="1526"/>
              <a:ext cx="197" cy="14"/>
            </a:xfrm>
            <a:custGeom>
              <a:avLst/>
              <a:gdLst>
                <a:gd name="T0" fmla="*/ 197 w 591"/>
                <a:gd name="T1" fmla="*/ 0 h 44"/>
                <a:gd name="T2" fmla="*/ 188 w 591"/>
                <a:gd name="T3" fmla="*/ 4 h 44"/>
                <a:gd name="T4" fmla="*/ 0 w 591"/>
                <a:gd name="T5" fmla="*/ 14 h 44"/>
                <a:gd name="T6" fmla="*/ 6 w 591"/>
                <a:gd name="T7" fmla="*/ 13 h 44"/>
                <a:gd name="T8" fmla="*/ 13 w 591"/>
                <a:gd name="T9" fmla="*/ 13 h 44"/>
                <a:gd name="T10" fmla="*/ 20 w 591"/>
                <a:gd name="T11" fmla="*/ 13 h 44"/>
                <a:gd name="T12" fmla="*/ 26 w 591"/>
                <a:gd name="T13" fmla="*/ 13 h 44"/>
                <a:gd name="T14" fmla="*/ 32 w 591"/>
                <a:gd name="T15" fmla="*/ 12 h 44"/>
                <a:gd name="T16" fmla="*/ 38 w 591"/>
                <a:gd name="T17" fmla="*/ 11 h 44"/>
                <a:gd name="T18" fmla="*/ 44 w 591"/>
                <a:gd name="T19" fmla="*/ 11 h 44"/>
                <a:gd name="T20" fmla="*/ 51 w 591"/>
                <a:gd name="T21" fmla="*/ 11 h 44"/>
                <a:gd name="T22" fmla="*/ 57 w 591"/>
                <a:gd name="T23" fmla="*/ 10 h 44"/>
                <a:gd name="T24" fmla="*/ 63 w 591"/>
                <a:gd name="T25" fmla="*/ 9 h 44"/>
                <a:gd name="T26" fmla="*/ 69 w 591"/>
                <a:gd name="T27" fmla="*/ 8 h 44"/>
                <a:gd name="T28" fmla="*/ 75 w 591"/>
                <a:gd name="T29" fmla="*/ 8 h 44"/>
                <a:gd name="T30" fmla="*/ 81 w 591"/>
                <a:gd name="T31" fmla="*/ 7 h 44"/>
                <a:gd name="T32" fmla="*/ 87 w 591"/>
                <a:gd name="T33" fmla="*/ 7 h 44"/>
                <a:gd name="T34" fmla="*/ 93 w 591"/>
                <a:gd name="T35" fmla="*/ 6 h 44"/>
                <a:gd name="T36" fmla="*/ 99 w 591"/>
                <a:gd name="T37" fmla="*/ 5 h 44"/>
                <a:gd name="T38" fmla="*/ 105 w 591"/>
                <a:gd name="T39" fmla="*/ 5 h 44"/>
                <a:gd name="T40" fmla="*/ 111 w 591"/>
                <a:gd name="T41" fmla="*/ 4 h 44"/>
                <a:gd name="T42" fmla="*/ 117 w 591"/>
                <a:gd name="T43" fmla="*/ 4 h 44"/>
                <a:gd name="T44" fmla="*/ 123 w 591"/>
                <a:gd name="T45" fmla="*/ 3 h 44"/>
                <a:gd name="T46" fmla="*/ 129 w 591"/>
                <a:gd name="T47" fmla="*/ 3 h 44"/>
                <a:gd name="T48" fmla="*/ 135 w 591"/>
                <a:gd name="T49" fmla="*/ 2 h 44"/>
                <a:gd name="T50" fmla="*/ 141 w 591"/>
                <a:gd name="T51" fmla="*/ 2 h 44"/>
                <a:gd name="T52" fmla="*/ 147 w 591"/>
                <a:gd name="T53" fmla="*/ 1 h 44"/>
                <a:gd name="T54" fmla="*/ 153 w 591"/>
                <a:gd name="T55" fmla="*/ 1 h 44"/>
                <a:gd name="T56" fmla="*/ 159 w 591"/>
                <a:gd name="T57" fmla="*/ 0 h 44"/>
                <a:gd name="T58" fmla="*/ 166 w 591"/>
                <a:gd name="T59" fmla="*/ 0 h 44"/>
                <a:gd name="T60" fmla="*/ 172 w 591"/>
                <a:gd name="T61" fmla="*/ 0 h 44"/>
                <a:gd name="T62" fmla="*/ 178 w 591"/>
                <a:gd name="T63" fmla="*/ 0 h 44"/>
                <a:gd name="T64" fmla="*/ 184 w 591"/>
                <a:gd name="T65" fmla="*/ 0 h 44"/>
                <a:gd name="T66" fmla="*/ 191 w 591"/>
                <a:gd name="T67" fmla="*/ 0 h 44"/>
                <a:gd name="T68" fmla="*/ 197 w 591"/>
                <a:gd name="T69" fmla="*/ 0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1" h="44">
                  <a:moveTo>
                    <a:pt x="591" y="0"/>
                  </a:moveTo>
                  <a:lnTo>
                    <a:pt x="563" y="12"/>
                  </a:lnTo>
                  <a:lnTo>
                    <a:pt x="0" y="44"/>
                  </a:lnTo>
                  <a:lnTo>
                    <a:pt x="19" y="42"/>
                  </a:lnTo>
                  <a:lnTo>
                    <a:pt x="38" y="42"/>
                  </a:lnTo>
                  <a:lnTo>
                    <a:pt x="59" y="41"/>
                  </a:lnTo>
                  <a:lnTo>
                    <a:pt x="77" y="40"/>
                  </a:lnTo>
                  <a:lnTo>
                    <a:pt x="96" y="37"/>
                  </a:lnTo>
                  <a:lnTo>
                    <a:pt x="115" y="36"/>
                  </a:lnTo>
                  <a:lnTo>
                    <a:pt x="133" y="34"/>
                  </a:lnTo>
                  <a:lnTo>
                    <a:pt x="152" y="33"/>
                  </a:lnTo>
                  <a:lnTo>
                    <a:pt x="171" y="30"/>
                  </a:lnTo>
                  <a:lnTo>
                    <a:pt x="190" y="29"/>
                  </a:lnTo>
                  <a:lnTo>
                    <a:pt x="207" y="26"/>
                  </a:lnTo>
                  <a:lnTo>
                    <a:pt x="224" y="25"/>
                  </a:lnTo>
                  <a:lnTo>
                    <a:pt x="243" y="23"/>
                  </a:lnTo>
                  <a:lnTo>
                    <a:pt x="261" y="21"/>
                  </a:lnTo>
                  <a:lnTo>
                    <a:pt x="278" y="19"/>
                  </a:lnTo>
                  <a:lnTo>
                    <a:pt x="297" y="17"/>
                  </a:lnTo>
                  <a:lnTo>
                    <a:pt x="315" y="15"/>
                  </a:lnTo>
                  <a:lnTo>
                    <a:pt x="334" y="13"/>
                  </a:lnTo>
                  <a:lnTo>
                    <a:pt x="351" y="12"/>
                  </a:lnTo>
                  <a:lnTo>
                    <a:pt x="368" y="9"/>
                  </a:lnTo>
                  <a:lnTo>
                    <a:pt x="387" y="8"/>
                  </a:lnTo>
                  <a:lnTo>
                    <a:pt x="405" y="7"/>
                  </a:lnTo>
                  <a:lnTo>
                    <a:pt x="422" y="5"/>
                  </a:lnTo>
                  <a:lnTo>
                    <a:pt x="441" y="4"/>
                  </a:lnTo>
                  <a:lnTo>
                    <a:pt x="460" y="3"/>
                  </a:lnTo>
                  <a:lnTo>
                    <a:pt x="478" y="1"/>
                  </a:lnTo>
                  <a:lnTo>
                    <a:pt x="497" y="1"/>
                  </a:lnTo>
                  <a:lnTo>
                    <a:pt x="515" y="0"/>
                  </a:lnTo>
                  <a:lnTo>
                    <a:pt x="534" y="0"/>
                  </a:lnTo>
                  <a:lnTo>
                    <a:pt x="553" y="0"/>
                  </a:lnTo>
                  <a:lnTo>
                    <a:pt x="572" y="0"/>
                  </a:lnTo>
                  <a:lnTo>
                    <a:pt x="5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sp>
        <p:nvSpPr>
          <p:cNvPr id="41999" name="Text Box 1039"/>
          <p:cNvSpPr txBox="1">
            <a:spLocks noChangeArrowheads="1"/>
          </p:cNvSpPr>
          <p:nvPr/>
        </p:nvSpPr>
        <p:spPr bwMode="auto">
          <a:xfrm>
            <a:off x="63500" y="1430338"/>
            <a:ext cx="952500" cy="476250"/>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nSpc>
                <a:spcPct val="70000"/>
              </a:lnSpc>
              <a:defRPr/>
            </a:pPr>
            <a:r>
              <a:rPr lang="es-MX" altLang="es-MX" sz="3600" b="1" smtClean="0">
                <a:solidFill>
                  <a:srgbClr val="660066"/>
                </a:solidFill>
                <a:effectLst>
                  <a:outerShdw blurRad="38100" dist="38100" dir="2700000" algn="tl">
                    <a:srgbClr val="C0C0C0"/>
                  </a:outerShdw>
                </a:effectLst>
                <a:latin typeface="Comic Sans MS" pitchFamily="66" charset="0"/>
              </a:rPr>
              <a:t>1.-</a:t>
            </a:r>
          </a:p>
        </p:txBody>
      </p:sp>
      <p:sp>
        <p:nvSpPr>
          <p:cNvPr id="27656" name="Rectangle 1040"/>
          <p:cNvSpPr>
            <a:spLocks noChangeArrowheads="1"/>
          </p:cNvSpPr>
          <p:nvPr/>
        </p:nvSpPr>
        <p:spPr bwMode="auto">
          <a:xfrm>
            <a:off x="2362200" y="2895600"/>
            <a:ext cx="4386263" cy="301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80000"/>
              </a:lnSpc>
            </a:pPr>
            <a:r>
              <a:rPr lang="es-ES_tradnl" altLang="es-MX" sz="4800" b="1">
                <a:solidFill>
                  <a:srgbClr val="A50021"/>
                </a:solidFill>
              </a:rPr>
              <a:t>•           •          •</a:t>
            </a:r>
          </a:p>
          <a:p>
            <a:pPr>
              <a:lnSpc>
                <a:spcPct val="80000"/>
              </a:lnSpc>
            </a:pPr>
            <a:endParaRPr lang="es-ES_tradnl" altLang="es-MX" sz="4800" b="1">
              <a:solidFill>
                <a:srgbClr val="A50021"/>
              </a:solidFill>
            </a:endParaRPr>
          </a:p>
          <a:p>
            <a:pPr>
              <a:lnSpc>
                <a:spcPct val="80000"/>
              </a:lnSpc>
            </a:pPr>
            <a:r>
              <a:rPr lang="es-ES_tradnl" altLang="es-MX" sz="4800" b="1">
                <a:solidFill>
                  <a:srgbClr val="A50021"/>
                </a:solidFill>
              </a:rPr>
              <a:t>•           •          •</a:t>
            </a:r>
          </a:p>
          <a:p>
            <a:pPr>
              <a:lnSpc>
                <a:spcPct val="80000"/>
              </a:lnSpc>
            </a:pPr>
            <a:endParaRPr lang="es-ES_tradnl" altLang="es-MX" sz="4800" b="1">
              <a:solidFill>
                <a:srgbClr val="A50021"/>
              </a:solidFill>
            </a:endParaRPr>
          </a:p>
          <a:p>
            <a:pPr>
              <a:lnSpc>
                <a:spcPct val="80000"/>
              </a:lnSpc>
            </a:pPr>
            <a:r>
              <a:rPr lang="es-ES_tradnl" altLang="es-MX" sz="4800" b="1">
                <a:solidFill>
                  <a:srgbClr val="A50021"/>
                </a:solidFill>
              </a:rPr>
              <a:t>•           •          •</a:t>
            </a:r>
          </a:p>
        </p:txBody>
      </p:sp>
      <p:sp>
        <p:nvSpPr>
          <p:cNvPr id="18" name="Rectangle 3"/>
          <p:cNvSpPr>
            <a:spLocks noChangeArrowheads="1"/>
          </p:cNvSpPr>
          <p:nvPr/>
        </p:nvSpPr>
        <p:spPr bwMode="auto">
          <a:xfrm>
            <a:off x="590872" y="-27384"/>
            <a:ext cx="8229600" cy="706438"/>
          </a:xfrm>
          <a:prstGeom prst="rect">
            <a:avLst/>
          </a:prstGeom>
          <a:noFill/>
          <a:ln w="9525">
            <a:noFill/>
            <a:miter lim="800000"/>
            <a:headEnd/>
            <a:tailEnd/>
          </a:ln>
        </p:spPr>
        <p:txBody>
          <a:bodyPr/>
          <a:lstStyle/>
          <a:p>
            <a:pPr algn="l"/>
            <a:r>
              <a:rPr lang="es-MX" sz="6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Ejercicio</a:t>
            </a:r>
            <a:endParaRPr lang="es-ES" sz="6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858524865"/>
      </p:ext>
    </p:extLst>
  </p:cSld>
  <p:clrMapOvr>
    <a:masterClrMapping/>
  </p:clrMapOvr>
  <p:transition spd="med">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Rectangle 1040"/>
          <p:cNvSpPr>
            <a:spLocks noChangeArrowheads="1"/>
          </p:cNvSpPr>
          <p:nvPr/>
        </p:nvSpPr>
        <p:spPr bwMode="auto">
          <a:xfrm>
            <a:off x="1619672" y="1988840"/>
            <a:ext cx="4386263" cy="301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80000"/>
              </a:lnSpc>
            </a:pPr>
            <a:r>
              <a:rPr lang="es-ES_tradnl" altLang="es-MX" sz="4800" b="1">
                <a:solidFill>
                  <a:srgbClr val="A50021"/>
                </a:solidFill>
              </a:rPr>
              <a:t>•           •          •</a:t>
            </a:r>
          </a:p>
          <a:p>
            <a:pPr>
              <a:lnSpc>
                <a:spcPct val="80000"/>
              </a:lnSpc>
            </a:pPr>
            <a:endParaRPr lang="es-ES_tradnl" altLang="es-MX" sz="4800" b="1">
              <a:solidFill>
                <a:srgbClr val="A50021"/>
              </a:solidFill>
            </a:endParaRPr>
          </a:p>
          <a:p>
            <a:pPr>
              <a:lnSpc>
                <a:spcPct val="80000"/>
              </a:lnSpc>
            </a:pPr>
            <a:r>
              <a:rPr lang="es-ES_tradnl" altLang="es-MX" sz="4800" b="1">
                <a:solidFill>
                  <a:srgbClr val="A50021"/>
                </a:solidFill>
              </a:rPr>
              <a:t>•           •          •</a:t>
            </a:r>
          </a:p>
          <a:p>
            <a:pPr>
              <a:lnSpc>
                <a:spcPct val="80000"/>
              </a:lnSpc>
            </a:pPr>
            <a:endParaRPr lang="es-ES_tradnl" altLang="es-MX" sz="4800" b="1">
              <a:solidFill>
                <a:srgbClr val="A50021"/>
              </a:solidFill>
            </a:endParaRPr>
          </a:p>
          <a:p>
            <a:pPr>
              <a:lnSpc>
                <a:spcPct val="80000"/>
              </a:lnSpc>
            </a:pPr>
            <a:r>
              <a:rPr lang="es-ES_tradnl" altLang="es-MX" sz="4800" b="1">
                <a:solidFill>
                  <a:srgbClr val="A50021"/>
                </a:solidFill>
              </a:rPr>
              <a:t>•           •          •</a:t>
            </a:r>
          </a:p>
        </p:txBody>
      </p:sp>
      <p:sp>
        <p:nvSpPr>
          <p:cNvPr id="18" name="Rectangle 3"/>
          <p:cNvSpPr>
            <a:spLocks noChangeArrowheads="1"/>
          </p:cNvSpPr>
          <p:nvPr/>
        </p:nvSpPr>
        <p:spPr bwMode="auto">
          <a:xfrm>
            <a:off x="590872" y="-27384"/>
            <a:ext cx="8229600" cy="706438"/>
          </a:xfrm>
          <a:prstGeom prst="rect">
            <a:avLst/>
          </a:prstGeom>
          <a:noFill/>
          <a:ln w="9525">
            <a:noFill/>
            <a:miter lim="800000"/>
            <a:headEnd/>
            <a:tailEnd/>
          </a:ln>
        </p:spPr>
        <p:txBody>
          <a:bodyPr/>
          <a:lstStyle/>
          <a:p>
            <a:pPr algn="l"/>
            <a:r>
              <a:rPr lang="es-MX" sz="6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Ejercicio</a:t>
            </a:r>
            <a:endParaRPr lang="es-ES" sz="6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3" name="2 Conector recto de flecha"/>
          <p:cNvCxnSpPr/>
          <p:nvPr/>
        </p:nvCxnSpPr>
        <p:spPr bwMode="auto">
          <a:xfrm>
            <a:off x="1835696" y="2276872"/>
            <a:ext cx="5688632" cy="0"/>
          </a:xfrm>
          <a:prstGeom prst="straightConnector1">
            <a:avLst/>
          </a:prstGeom>
          <a:solidFill>
            <a:schemeClr val="accent1"/>
          </a:solidFill>
          <a:ln w="38100" cap="flat" cmpd="sng" algn="ctr">
            <a:solidFill>
              <a:srgbClr val="0000CC"/>
            </a:solidFill>
            <a:prstDash val="solid"/>
            <a:round/>
            <a:headEnd type="none" w="med" len="med"/>
            <a:tailEnd type="arrow"/>
          </a:ln>
          <a:effectLst/>
        </p:spPr>
      </p:cxnSp>
      <p:cxnSp>
        <p:nvCxnSpPr>
          <p:cNvPr id="5" name="4 Conector recto de flecha"/>
          <p:cNvCxnSpPr/>
          <p:nvPr/>
        </p:nvCxnSpPr>
        <p:spPr bwMode="auto">
          <a:xfrm flipH="1">
            <a:off x="1835696" y="2276872"/>
            <a:ext cx="5688632" cy="3600400"/>
          </a:xfrm>
          <a:prstGeom prst="straightConnector1">
            <a:avLst/>
          </a:prstGeom>
          <a:solidFill>
            <a:schemeClr val="accent1"/>
          </a:solidFill>
          <a:ln w="38100" cap="flat" cmpd="sng" algn="ctr">
            <a:solidFill>
              <a:srgbClr val="0000CC"/>
            </a:solidFill>
            <a:prstDash val="solid"/>
            <a:round/>
            <a:headEnd type="none" w="med" len="med"/>
            <a:tailEnd type="arrow"/>
          </a:ln>
          <a:effectLst/>
        </p:spPr>
      </p:cxnSp>
      <p:cxnSp>
        <p:nvCxnSpPr>
          <p:cNvPr id="11" name="10 Conector recto de flecha"/>
          <p:cNvCxnSpPr/>
          <p:nvPr/>
        </p:nvCxnSpPr>
        <p:spPr bwMode="auto">
          <a:xfrm flipV="1">
            <a:off x="1835696" y="2276872"/>
            <a:ext cx="0" cy="3600400"/>
          </a:xfrm>
          <a:prstGeom prst="straightConnector1">
            <a:avLst/>
          </a:prstGeom>
          <a:solidFill>
            <a:schemeClr val="accent1"/>
          </a:solidFill>
          <a:ln w="38100" cap="flat" cmpd="sng" algn="ctr">
            <a:solidFill>
              <a:srgbClr val="0000CC"/>
            </a:solidFill>
            <a:prstDash val="solid"/>
            <a:round/>
            <a:headEnd type="none" w="med" len="med"/>
            <a:tailEnd type="arrow"/>
          </a:ln>
          <a:effectLst/>
        </p:spPr>
      </p:cxnSp>
      <p:cxnSp>
        <p:nvCxnSpPr>
          <p:cNvPr id="13" name="12 Conector recto de flecha"/>
          <p:cNvCxnSpPr/>
          <p:nvPr/>
        </p:nvCxnSpPr>
        <p:spPr bwMode="auto">
          <a:xfrm>
            <a:off x="1835696" y="2276872"/>
            <a:ext cx="4536504" cy="2592288"/>
          </a:xfrm>
          <a:prstGeom prst="straightConnector1">
            <a:avLst/>
          </a:prstGeom>
          <a:solidFill>
            <a:schemeClr val="accent1"/>
          </a:solidFill>
          <a:ln w="38100" cap="flat" cmpd="sng" algn="ctr">
            <a:solidFill>
              <a:srgbClr val="0000CC"/>
            </a:solidFill>
            <a:prstDash val="solid"/>
            <a:round/>
            <a:headEnd type="none" w="med" len="med"/>
            <a:tailEnd type="arrow"/>
          </a:ln>
          <a:effectLst/>
        </p:spPr>
      </p:cxnSp>
      <p:cxnSp>
        <p:nvCxnSpPr>
          <p:cNvPr id="16" name="15 Conector recto"/>
          <p:cNvCxnSpPr/>
          <p:nvPr/>
        </p:nvCxnSpPr>
        <p:spPr bwMode="auto">
          <a:xfrm>
            <a:off x="5796136" y="2276872"/>
            <a:ext cx="0" cy="230425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18 Conector recto"/>
          <p:cNvCxnSpPr/>
          <p:nvPr/>
        </p:nvCxnSpPr>
        <p:spPr bwMode="auto">
          <a:xfrm>
            <a:off x="1835696" y="4581128"/>
            <a:ext cx="39604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5" name="Text Box 1028"/>
          <p:cNvSpPr txBox="1">
            <a:spLocks noChangeArrowheads="1"/>
          </p:cNvSpPr>
          <p:nvPr/>
        </p:nvSpPr>
        <p:spPr bwMode="auto">
          <a:xfrm>
            <a:off x="323528" y="980728"/>
            <a:ext cx="8128000" cy="95410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just"/>
            <a:r>
              <a:rPr lang="es-ES_tradnl" altLang="es-MX" sz="2800" b="1" dirty="0">
                <a:solidFill>
                  <a:srgbClr val="000066"/>
                </a:solidFill>
              </a:rPr>
              <a:t>Trace</a:t>
            </a:r>
            <a:r>
              <a:rPr lang="es-ES_tradnl" altLang="es-MX" sz="2800" b="1" dirty="0">
                <a:solidFill>
                  <a:srgbClr val="FF0000"/>
                </a:solidFill>
              </a:rPr>
              <a:t> cuatro </a:t>
            </a:r>
            <a:r>
              <a:rPr lang="es-ES_tradnl" altLang="es-MX" sz="2800" b="1" dirty="0">
                <a:solidFill>
                  <a:srgbClr val="000066"/>
                </a:solidFill>
              </a:rPr>
              <a:t>líneas rectas que pasen por estos nueve puntos, sin levantar el lápiz del papel.</a:t>
            </a:r>
            <a:endParaRPr lang="es-MX" altLang="es-MX" sz="2800" b="1" dirty="0">
              <a:solidFill>
                <a:srgbClr val="000066"/>
              </a:solidFill>
            </a:endParaRPr>
          </a:p>
        </p:txBody>
      </p:sp>
    </p:spTree>
    <p:extLst>
      <p:ext uri="{BB962C8B-B14F-4D97-AF65-F5344CB8AC3E}">
        <p14:creationId xmlns:p14="http://schemas.microsoft.com/office/powerpoint/2010/main" val="193165006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1028"/>
          <p:cNvSpPr txBox="1">
            <a:spLocks noChangeArrowheads="1"/>
          </p:cNvSpPr>
          <p:nvPr/>
        </p:nvSpPr>
        <p:spPr bwMode="auto">
          <a:xfrm>
            <a:off x="1016000" y="1371600"/>
            <a:ext cx="8128000" cy="95410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just"/>
            <a:r>
              <a:rPr lang="es-ES_tradnl" altLang="es-MX" sz="2800" b="1" dirty="0">
                <a:solidFill>
                  <a:srgbClr val="000066"/>
                </a:solidFill>
              </a:rPr>
              <a:t>Trace </a:t>
            </a:r>
            <a:r>
              <a:rPr lang="es-ES_tradnl" altLang="es-MX" sz="2800" b="1" dirty="0" smtClean="0">
                <a:solidFill>
                  <a:srgbClr val="FF0000"/>
                </a:solidFill>
              </a:rPr>
              <a:t>TRES</a:t>
            </a:r>
            <a:r>
              <a:rPr lang="es-ES_tradnl" altLang="es-MX" sz="2800" b="1" dirty="0" smtClean="0">
                <a:solidFill>
                  <a:srgbClr val="000066"/>
                </a:solidFill>
              </a:rPr>
              <a:t> líneas </a:t>
            </a:r>
            <a:r>
              <a:rPr lang="es-ES_tradnl" altLang="es-MX" sz="2800" b="1" dirty="0">
                <a:solidFill>
                  <a:srgbClr val="000066"/>
                </a:solidFill>
              </a:rPr>
              <a:t>rectas que pasen por estos nueve puntos, sin levantar el lápiz del papel.</a:t>
            </a:r>
            <a:endParaRPr lang="es-MX" altLang="es-MX" sz="2800" b="1" dirty="0">
              <a:solidFill>
                <a:srgbClr val="000066"/>
              </a:solidFill>
            </a:endParaRPr>
          </a:p>
        </p:txBody>
      </p:sp>
      <p:grpSp>
        <p:nvGrpSpPr>
          <p:cNvPr id="27654" name="Group 1029"/>
          <p:cNvGrpSpPr>
            <a:grpSpLocks/>
          </p:cNvGrpSpPr>
          <p:nvPr/>
        </p:nvGrpSpPr>
        <p:grpSpPr bwMode="auto">
          <a:xfrm rot="-5784458">
            <a:off x="117475" y="1150938"/>
            <a:ext cx="781050" cy="990600"/>
            <a:chOff x="1631" y="1488"/>
            <a:chExt cx="1473" cy="528"/>
          </a:xfrm>
        </p:grpSpPr>
        <p:sp>
          <p:nvSpPr>
            <p:cNvPr id="27657" name="Freeform 1030"/>
            <p:cNvSpPr>
              <a:spLocks/>
            </p:cNvSpPr>
            <p:nvPr/>
          </p:nvSpPr>
          <p:spPr bwMode="auto">
            <a:xfrm>
              <a:off x="1631" y="1488"/>
              <a:ext cx="1473" cy="528"/>
            </a:xfrm>
            <a:custGeom>
              <a:avLst/>
              <a:gdLst>
                <a:gd name="T0" fmla="*/ 37 w 4418"/>
                <a:gd name="T1" fmla="*/ 135 h 1584"/>
                <a:gd name="T2" fmla="*/ 73 w 4418"/>
                <a:gd name="T3" fmla="*/ 135 h 1584"/>
                <a:gd name="T4" fmla="*/ 111 w 4418"/>
                <a:gd name="T5" fmla="*/ 135 h 1584"/>
                <a:gd name="T6" fmla="*/ 195 w 4418"/>
                <a:gd name="T7" fmla="*/ 126 h 1584"/>
                <a:gd name="T8" fmla="*/ 373 w 4418"/>
                <a:gd name="T9" fmla="*/ 112 h 1584"/>
                <a:gd name="T10" fmla="*/ 551 w 4418"/>
                <a:gd name="T11" fmla="*/ 100 h 1584"/>
                <a:gd name="T12" fmla="*/ 729 w 4418"/>
                <a:gd name="T13" fmla="*/ 81 h 1584"/>
                <a:gd name="T14" fmla="*/ 760 w 4418"/>
                <a:gd name="T15" fmla="*/ 72 h 1584"/>
                <a:gd name="T16" fmla="*/ 812 w 4418"/>
                <a:gd name="T17" fmla="*/ 69 h 1584"/>
                <a:gd name="T18" fmla="*/ 872 w 4418"/>
                <a:gd name="T19" fmla="*/ 63 h 1584"/>
                <a:gd name="T20" fmla="*/ 931 w 4418"/>
                <a:gd name="T21" fmla="*/ 56 h 1584"/>
                <a:gd name="T22" fmla="*/ 908 w 4418"/>
                <a:gd name="T23" fmla="*/ 47 h 1584"/>
                <a:gd name="T24" fmla="*/ 676 w 4418"/>
                <a:gd name="T25" fmla="*/ 58 h 1584"/>
                <a:gd name="T26" fmla="*/ 444 w 4418"/>
                <a:gd name="T27" fmla="*/ 72 h 1584"/>
                <a:gd name="T28" fmla="*/ 211 w 4418"/>
                <a:gd name="T29" fmla="*/ 89 h 1584"/>
                <a:gd name="T30" fmla="*/ 350 w 4418"/>
                <a:gd name="T31" fmla="*/ 70 h 1584"/>
                <a:gd name="T32" fmla="*/ 717 w 4418"/>
                <a:gd name="T33" fmla="*/ 43 h 1584"/>
                <a:gd name="T34" fmla="*/ 1084 w 4418"/>
                <a:gd name="T35" fmla="*/ 21 h 1584"/>
                <a:gd name="T36" fmla="*/ 1459 w 4418"/>
                <a:gd name="T37" fmla="*/ 0 h 1584"/>
                <a:gd name="T38" fmla="*/ 1464 w 4418"/>
                <a:gd name="T39" fmla="*/ 43 h 1584"/>
                <a:gd name="T40" fmla="*/ 1456 w 4418"/>
                <a:gd name="T41" fmla="*/ 122 h 1584"/>
                <a:gd name="T42" fmla="*/ 1346 w 4418"/>
                <a:gd name="T43" fmla="*/ 125 h 1584"/>
                <a:gd name="T44" fmla="*/ 1240 w 4418"/>
                <a:gd name="T45" fmla="*/ 128 h 1584"/>
                <a:gd name="T46" fmla="*/ 1136 w 4418"/>
                <a:gd name="T47" fmla="*/ 136 h 1584"/>
                <a:gd name="T48" fmla="*/ 1089 w 4418"/>
                <a:gd name="T49" fmla="*/ 160 h 1584"/>
                <a:gd name="T50" fmla="*/ 1095 w 4418"/>
                <a:gd name="T51" fmla="*/ 193 h 1584"/>
                <a:gd name="T52" fmla="*/ 1100 w 4418"/>
                <a:gd name="T53" fmla="*/ 226 h 1584"/>
                <a:gd name="T54" fmla="*/ 1096 w 4418"/>
                <a:gd name="T55" fmla="*/ 258 h 1584"/>
                <a:gd name="T56" fmla="*/ 1047 w 4418"/>
                <a:gd name="T57" fmla="*/ 271 h 1584"/>
                <a:gd name="T58" fmla="*/ 1010 w 4418"/>
                <a:gd name="T59" fmla="*/ 287 h 1584"/>
                <a:gd name="T60" fmla="*/ 1019 w 4418"/>
                <a:gd name="T61" fmla="*/ 321 h 1584"/>
                <a:gd name="T62" fmla="*/ 1024 w 4418"/>
                <a:gd name="T63" fmla="*/ 357 h 1584"/>
                <a:gd name="T64" fmla="*/ 1024 w 4418"/>
                <a:gd name="T65" fmla="*/ 397 h 1584"/>
                <a:gd name="T66" fmla="*/ 890 w 4418"/>
                <a:gd name="T67" fmla="*/ 432 h 1584"/>
                <a:gd name="T68" fmla="*/ 690 w 4418"/>
                <a:gd name="T69" fmla="*/ 468 h 1584"/>
                <a:gd name="T70" fmla="*/ 490 w 4418"/>
                <a:gd name="T71" fmla="*/ 503 h 1584"/>
                <a:gd name="T72" fmla="*/ 312 w 4418"/>
                <a:gd name="T73" fmla="*/ 528 h 1584"/>
                <a:gd name="T74" fmla="*/ 299 w 4418"/>
                <a:gd name="T75" fmla="*/ 503 h 1584"/>
                <a:gd name="T76" fmla="*/ 337 w 4418"/>
                <a:gd name="T77" fmla="*/ 467 h 1584"/>
                <a:gd name="T78" fmla="*/ 396 w 4418"/>
                <a:gd name="T79" fmla="*/ 455 h 1584"/>
                <a:gd name="T80" fmla="*/ 458 w 4418"/>
                <a:gd name="T81" fmla="*/ 446 h 1584"/>
                <a:gd name="T82" fmla="*/ 437 w 4418"/>
                <a:gd name="T83" fmla="*/ 443 h 1584"/>
                <a:gd name="T84" fmla="*/ 378 w 4418"/>
                <a:gd name="T85" fmla="*/ 446 h 1584"/>
                <a:gd name="T86" fmla="*/ 319 w 4418"/>
                <a:gd name="T87" fmla="*/ 448 h 1584"/>
                <a:gd name="T88" fmla="*/ 261 w 4418"/>
                <a:gd name="T89" fmla="*/ 442 h 1584"/>
                <a:gd name="T90" fmla="*/ 241 w 4418"/>
                <a:gd name="T91" fmla="*/ 403 h 1584"/>
                <a:gd name="T92" fmla="*/ 245 w 4418"/>
                <a:gd name="T93" fmla="*/ 364 h 1584"/>
                <a:gd name="T94" fmla="*/ 248 w 4418"/>
                <a:gd name="T95" fmla="*/ 339 h 1584"/>
                <a:gd name="T96" fmla="*/ 228 w 4418"/>
                <a:gd name="T97" fmla="*/ 318 h 1584"/>
                <a:gd name="T98" fmla="*/ 178 w 4418"/>
                <a:gd name="T99" fmla="*/ 320 h 1584"/>
                <a:gd name="T100" fmla="*/ 129 w 4418"/>
                <a:gd name="T101" fmla="*/ 317 h 1584"/>
                <a:gd name="T102" fmla="*/ 92 w 4418"/>
                <a:gd name="T103" fmla="*/ 296 h 1584"/>
                <a:gd name="T104" fmla="*/ 81 w 4418"/>
                <a:gd name="T105" fmla="*/ 261 h 1584"/>
                <a:gd name="T106" fmla="*/ 89 w 4418"/>
                <a:gd name="T107" fmla="*/ 234 h 1584"/>
                <a:gd name="T108" fmla="*/ 107 w 4418"/>
                <a:gd name="T109" fmla="*/ 225 h 1584"/>
                <a:gd name="T110" fmla="*/ 120 w 4418"/>
                <a:gd name="T111" fmla="*/ 217 h 1584"/>
                <a:gd name="T112" fmla="*/ 59 w 4418"/>
                <a:gd name="T113" fmla="*/ 203 h 1584"/>
                <a:gd name="T114" fmla="*/ 10 w 4418"/>
                <a:gd name="T115" fmla="*/ 191 h 1584"/>
                <a:gd name="T116" fmla="*/ 1 w 4418"/>
                <a:gd name="T117" fmla="*/ 158 h 15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18" h="1584">
                  <a:moveTo>
                    <a:pt x="26" y="425"/>
                  </a:moveTo>
                  <a:lnTo>
                    <a:pt x="36" y="421"/>
                  </a:lnTo>
                  <a:lnTo>
                    <a:pt x="47" y="418"/>
                  </a:lnTo>
                  <a:lnTo>
                    <a:pt x="57" y="414"/>
                  </a:lnTo>
                  <a:lnTo>
                    <a:pt x="67" y="413"/>
                  </a:lnTo>
                  <a:lnTo>
                    <a:pt x="77" y="410"/>
                  </a:lnTo>
                  <a:lnTo>
                    <a:pt x="89" y="408"/>
                  </a:lnTo>
                  <a:lnTo>
                    <a:pt x="99" y="407"/>
                  </a:lnTo>
                  <a:lnTo>
                    <a:pt x="111" y="405"/>
                  </a:lnTo>
                  <a:lnTo>
                    <a:pt x="122" y="405"/>
                  </a:lnTo>
                  <a:lnTo>
                    <a:pt x="134" y="404"/>
                  </a:lnTo>
                  <a:lnTo>
                    <a:pt x="146" y="404"/>
                  </a:lnTo>
                  <a:lnTo>
                    <a:pt x="157" y="404"/>
                  </a:lnTo>
                  <a:lnTo>
                    <a:pt x="169" y="403"/>
                  </a:lnTo>
                  <a:lnTo>
                    <a:pt x="181" y="403"/>
                  </a:lnTo>
                  <a:lnTo>
                    <a:pt x="194" y="403"/>
                  </a:lnTo>
                  <a:lnTo>
                    <a:pt x="205" y="404"/>
                  </a:lnTo>
                  <a:lnTo>
                    <a:pt x="218" y="404"/>
                  </a:lnTo>
                  <a:lnTo>
                    <a:pt x="230" y="404"/>
                  </a:lnTo>
                  <a:lnTo>
                    <a:pt x="243" y="404"/>
                  </a:lnTo>
                  <a:lnTo>
                    <a:pt x="255" y="404"/>
                  </a:lnTo>
                  <a:lnTo>
                    <a:pt x="268" y="405"/>
                  </a:lnTo>
                  <a:lnTo>
                    <a:pt x="281" y="405"/>
                  </a:lnTo>
                  <a:lnTo>
                    <a:pt x="294" y="405"/>
                  </a:lnTo>
                  <a:lnTo>
                    <a:pt x="306" y="405"/>
                  </a:lnTo>
                  <a:lnTo>
                    <a:pt x="319" y="405"/>
                  </a:lnTo>
                  <a:lnTo>
                    <a:pt x="332" y="404"/>
                  </a:lnTo>
                  <a:lnTo>
                    <a:pt x="343" y="404"/>
                  </a:lnTo>
                  <a:lnTo>
                    <a:pt x="357" y="403"/>
                  </a:lnTo>
                  <a:lnTo>
                    <a:pt x="368" y="401"/>
                  </a:lnTo>
                  <a:lnTo>
                    <a:pt x="381" y="400"/>
                  </a:lnTo>
                  <a:lnTo>
                    <a:pt x="393" y="399"/>
                  </a:lnTo>
                  <a:lnTo>
                    <a:pt x="406" y="397"/>
                  </a:lnTo>
                  <a:lnTo>
                    <a:pt x="466" y="391"/>
                  </a:lnTo>
                  <a:lnTo>
                    <a:pt x="525" y="384"/>
                  </a:lnTo>
                  <a:lnTo>
                    <a:pt x="585" y="378"/>
                  </a:lnTo>
                  <a:lnTo>
                    <a:pt x="645" y="372"/>
                  </a:lnTo>
                  <a:lnTo>
                    <a:pt x="704" y="367"/>
                  </a:lnTo>
                  <a:lnTo>
                    <a:pt x="763" y="362"/>
                  </a:lnTo>
                  <a:lnTo>
                    <a:pt x="822" y="358"/>
                  </a:lnTo>
                  <a:lnTo>
                    <a:pt x="882" y="353"/>
                  </a:lnTo>
                  <a:lnTo>
                    <a:pt x="941" y="349"/>
                  </a:lnTo>
                  <a:lnTo>
                    <a:pt x="1000" y="345"/>
                  </a:lnTo>
                  <a:lnTo>
                    <a:pt x="1059" y="341"/>
                  </a:lnTo>
                  <a:lnTo>
                    <a:pt x="1119" y="337"/>
                  </a:lnTo>
                  <a:lnTo>
                    <a:pt x="1177" y="333"/>
                  </a:lnTo>
                  <a:lnTo>
                    <a:pt x="1237" y="329"/>
                  </a:lnTo>
                  <a:lnTo>
                    <a:pt x="1297" y="326"/>
                  </a:lnTo>
                  <a:lnTo>
                    <a:pt x="1355" y="321"/>
                  </a:lnTo>
                  <a:lnTo>
                    <a:pt x="1414" y="318"/>
                  </a:lnTo>
                  <a:lnTo>
                    <a:pt x="1474" y="314"/>
                  </a:lnTo>
                  <a:lnTo>
                    <a:pt x="1532" y="309"/>
                  </a:lnTo>
                  <a:lnTo>
                    <a:pt x="1592" y="305"/>
                  </a:lnTo>
                  <a:lnTo>
                    <a:pt x="1652" y="300"/>
                  </a:lnTo>
                  <a:lnTo>
                    <a:pt x="1711" y="296"/>
                  </a:lnTo>
                  <a:lnTo>
                    <a:pt x="1771" y="291"/>
                  </a:lnTo>
                  <a:lnTo>
                    <a:pt x="1831" y="285"/>
                  </a:lnTo>
                  <a:lnTo>
                    <a:pt x="1890" y="279"/>
                  </a:lnTo>
                  <a:lnTo>
                    <a:pt x="1950" y="274"/>
                  </a:lnTo>
                  <a:lnTo>
                    <a:pt x="2009" y="267"/>
                  </a:lnTo>
                  <a:lnTo>
                    <a:pt x="2069" y="259"/>
                  </a:lnTo>
                  <a:lnTo>
                    <a:pt x="2129" y="251"/>
                  </a:lnTo>
                  <a:lnTo>
                    <a:pt x="2188" y="243"/>
                  </a:lnTo>
                  <a:lnTo>
                    <a:pt x="2250" y="234"/>
                  </a:lnTo>
                  <a:lnTo>
                    <a:pt x="2309" y="225"/>
                  </a:lnTo>
                  <a:lnTo>
                    <a:pt x="2306" y="221"/>
                  </a:lnTo>
                  <a:lnTo>
                    <a:pt x="2303" y="217"/>
                  </a:lnTo>
                  <a:lnTo>
                    <a:pt x="2298" y="216"/>
                  </a:lnTo>
                  <a:lnTo>
                    <a:pt x="2293" y="216"/>
                  </a:lnTo>
                  <a:lnTo>
                    <a:pt x="2289" y="216"/>
                  </a:lnTo>
                  <a:lnTo>
                    <a:pt x="2283" y="216"/>
                  </a:lnTo>
                  <a:lnTo>
                    <a:pt x="2279" y="216"/>
                  </a:lnTo>
                  <a:lnTo>
                    <a:pt x="2274" y="216"/>
                  </a:lnTo>
                  <a:lnTo>
                    <a:pt x="2295" y="214"/>
                  </a:lnTo>
                  <a:lnTo>
                    <a:pt x="2315" y="214"/>
                  </a:lnTo>
                  <a:lnTo>
                    <a:pt x="2335" y="213"/>
                  </a:lnTo>
                  <a:lnTo>
                    <a:pt x="2356" y="212"/>
                  </a:lnTo>
                  <a:lnTo>
                    <a:pt x="2375" y="210"/>
                  </a:lnTo>
                  <a:lnTo>
                    <a:pt x="2395" y="209"/>
                  </a:lnTo>
                  <a:lnTo>
                    <a:pt x="2415" y="208"/>
                  </a:lnTo>
                  <a:lnTo>
                    <a:pt x="2436" y="207"/>
                  </a:lnTo>
                  <a:lnTo>
                    <a:pt x="2455" y="204"/>
                  </a:lnTo>
                  <a:lnTo>
                    <a:pt x="2475" y="203"/>
                  </a:lnTo>
                  <a:lnTo>
                    <a:pt x="2495" y="201"/>
                  </a:lnTo>
                  <a:lnTo>
                    <a:pt x="2514" y="199"/>
                  </a:lnTo>
                  <a:lnTo>
                    <a:pt x="2535" y="197"/>
                  </a:lnTo>
                  <a:lnTo>
                    <a:pt x="2554" y="195"/>
                  </a:lnTo>
                  <a:lnTo>
                    <a:pt x="2574" y="193"/>
                  </a:lnTo>
                  <a:lnTo>
                    <a:pt x="2594" y="191"/>
                  </a:lnTo>
                  <a:lnTo>
                    <a:pt x="2615" y="189"/>
                  </a:lnTo>
                  <a:lnTo>
                    <a:pt x="2634" y="187"/>
                  </a:lnTo>
                  <a:lnTo>
                    <a:pt x="2654" y="184"/>
                  </a:lnTo>
                  <a:lnTo>
                    <a:pt x="2673" y="182"/>
                  </a:lnTo>
                  <a:lnTo>
                    <a:pt x="2693" y="180"/>
                  </a:lnTo>
                  <a:lnTo>
                    <a:pt x="2712" y="178"/>
                  </a:lnTo>
                  <a:lnTo>
                    <a:pt x="2733" y="175"/>
                  </a:lnTo>
                  <a:lnTo>
                    <a:pt x="2752" y="172"/>
                  </a:lnTo>
                  <a:lnTo>
                    <a:pt x="2772" y="170"/>
                  </a:lnTo>
                  <a:lnTo>
                    <a:pt x="2791" y="167"/>
                  </a:lnTo>
                  <a:lnTo>
                    <a:pt x="2810" y="164"/>
                  </a:lnTo>
                  <a:lnTo>
                    <a:pt x="2830" y="162"/>
                  </a:lnTo>
                  <a:lnTo>
                    <a:pt x="2850" y="159"/>
                  </a:lnTo>
                  <a:lnTo>
                    <a:pt x="2869" y="157"/>
                  </a:lnTo>
                  <a:lnTo>
                    <a:pt x="2888" y="154"/>
                  </a:lnTo>
                  <a:lnTo>
                    <a:pt x="2909" y="150"/>
                  </a:lnTo>
                  <a:lnTo>
                    <a:pt x="2881" y="134"/>
                  </a:lnTo>
                  <a:lnTo>
                    <a:pt x="2802" y="137"/>
                  </a:lnTo>
                  <a:lnTo>
                    <a:pt x="2724" y="141"/>
                  </a:lnTo>
                  <a:lnTo>
                    <a:pt x="2645" y="143"/>
                  </a:lnTo>
                  <a:lnTo>
                    <a:pt x="2568" y="146"/>
                  </a:lnTo>
                  <a:lnTo>
                    <a:pt x="2491" y="150"/>
                  </a:lnTo>
                  <a:lnTo>
                    <a:pt x="2413" y="154"/>
                  </a:lnTo>
                  <a:lnTo>
                    <a:pt x="2335" y="157"/>
                  </a:lnTo>
                  <a:lnTo>
                    <a:pt x="2258" y="161"/>
                  </a:lnTo>
                  <a:lnTo>
                    <a:pt x="2181" y="166"/>
                  </a:lnTo>
                  <a:lnTo>
                    <a:pt x="2104" y="170"/>
                  </a:lnTo>
                  <a:lnTo>
                    <a:pt x="2027" y="174"/>
                  </a:lnTo>
                  <a:lnTo>
                    <a:pt x="1948" y="178"/>
                  </a:lnTo>
                  <a:lnTo>
                    <a:pt x="1873" y="183"/>
                  </a:lnTo>
                  <a:lnTo>
                    <a:pt x="1796" y="187"/>
                  </a:lnTo>
                  <a:lnTo>
                    <a:pt x="1718" y="192"/>
                  </a:lnTo>
                  <a:lnTo>
                    <a:pt x="1641" y="196"/>
                  </a:lnTo>
                  <a:lnTo>
                    <a:pt x="1564" y="201"/>
                  </a:lnTo>
                  <a:lnTo>
                    <a:pt x="1487" y="207"/>
                  </a:lnTo>
                  <a:lnTo>
                    <a:pt x="1410" y="212"/>
                  </a:lnTo>
                  <a:lnTo>
                    <a:pt x="1333" y="217"/>
                  </a:lnTo>
                  <a:lnTo>
                    <a:pt x="1256" y="222"/>
                  </a:lnTo>
                  <a:lnTo>
                    <a:pt x="1179" y="228"/>
                  </a:lnTo>
                  <a:lnTo>
                    <a:pt x="1102" y="233"/>
                  </a:lnTo>
                  <a:lnTo>
                    <a:pt x="1024" y="238"/>
                  </a:lnTo>
                  <a:lnTo>
                    <a:pt x="946" y="243"/>
                  </a:lnTo>
                  <a:lnTo>
                    <a:pt x="869" y="250"/>
                  </a:lnTo>
                  <a:lnTo>
                    <a:pt x="792" y="255"/>
                  </a:lnTo>
                  <a:lnTo>
                    <a:pt x="713" y="262"/>
                  </a:lnTo>
                  <a:lnTo>
                    <a:pt x="634" y="267"/>
                  </a:lnTo>
                  <a:lnTo>
                    <a:pt x="557" y="272"/>
                  </a:lnTo>
                  <a:lnTo>
                    <a:pt x="479" y="279"/>
                  </a:lnTo>
                  <a:lnTo>
                    <a:pt x="399" y="284"/>
                  </a:lnTo>
                  <a:lnTo>
                    <a:pt x="424" y="263"/>
                  </a:lnTo>
                  <a:lnTo>
                    <a:pt x="550" y="251"/>
                  </a:lnTo>
                  <a:lnTo>
                    <a:pt x="677" y="241"/>
                  </a:lnTo>
                  <a:lnTo>
                    <a:pt x="802" y="230"/>
                  </a:lnTo>
                  <a:lnTo>
                    <a:pt x="925" y="220"/>
                  </a:lnTo>
                  <a:lnTo>
                    <a:pt x="1051" y="209"/>
                  </a:lnTo>
                  <a:lnTo>
                    <a:pt x="1174" y="200"/>
                  </a:lnTo>
                  <a:lnTo>
                    <a:pt x="1297" y="191"/>
                  </a:lnTo>
                  <a:lnTo>
                    <a:pt x="1420" y="182"/>
                  </a:lnTo>
                  <a:lnTo>
                    <a:pt x="1542" y="172"/>
                  </a:lnTo>
                  <a:lnTo>
                    <a:pt x="1665" y="163"/>
                  </a:lnTo>
                  <a:lnTo>
                    <a:pt x="1787" y="154"/>
                  </a:lnTo>
                  <a:lnTo>
                    <a:pt x="1909" y="146"/>
                  </a:lnTo>
                  <a:lnTo>
                    <a:pt x="2031" y="138"/>
                  </a:lnTo>
                  <a:lnTo>
                    <a:pt x="2152" y="130"/>
                  </a:lnTo>
                  <a:lnTo>
                    <a:pt x="2274" y="122"/>
                  </a:lnTo>
                  <a:lnTo>
                    <a:pt x="2397" y="114"/>
                  </a:lnTo>
                  <a:lnTo>
                    <a:pt x="2517" y="107"/>
                  </a:lnTo>
                  <a:lnTo>
                    <a:pt x="2640" y="99"/>
                  </a:lnTo>
                  <a:lnTo>
                    <a:pt x="2760" y="91"/>
                  </a:lnTo>
                  <a:lnTo>
                    <a:pt x="2882" y="84"/>
                  </a:lnTo>
                  <a:lnTo>
                    <a:pt x="3005" y="78"/>
                  </a:lnTo>
                  <a:lnTo>
                    <a:pt x="3127" y="70"/>
                  </a:lnTo>
                  <a:lnTo>
                    <a:pt x="3251" y="63"/>
                  </a:lnTo>
                  <a:lnTo>
                    <a:pt x="3373" y="55"/>
                  </a:lnTo>
                  <a:lnTo>
                    <a:pt x="3497" y="49"/>
                  </a:lnTo>
                  <a:lnTo>
                    <a:pt x="3620" y="42"/>
                  </a:lnTo>
                  <a:lnTo>
                    <a:pt x="3745" y="36"/>
                  </a:lnTo>
                  <a:lnTo>
                    <a:pt x="3870" y="28"/>
                  </a:lnTo>
                  <a:lnTo>
                    <a:pt x="3996" y="21"/>
                  </a:lnTo>
                  <a:lnTo>
                    <a:pt x="4122" y="14"/>
                  </a:lnTo>
                  <a:lnTo>
                    <a:pt x="4249" y="8"/>
                  </a:lnTo>
                  <a:lnTo>
                    <a:pt x="4375" y="0"/>
                  </a:lnTo>
                  <a:lnTo>
                    <a:pt x="4380" y="12"/>
                  </a:lnTo>
                  <a:lnTo>
                    <a:pt x="4383" y="24"/>
                  </a:lnTo>
                  <a:lnTo>
                    <a:pt x="4386" y="38"/>
                  </a:lnTo>
                  <a:lnTo>
                    <a:pt x="4387" y="51"/>
                  </a:lnTo>
                  <a:lnTo>
                    <a:pt x="4387" y="67"/>
                  </a:lnTo>
                  <a:lnTo>
                    <a:pt x="4388" y="82"/>
                  </a:lnTo>
                  <a:lnTo>
                    <a:pt x="4390" y="96"/>
                  </a:lnTo>
                  <a:lnTo>
                    <a:pt x="4390" y="112"/>
                  </a:lnTo>
                  <a:lnTo>
                    <a:pt x="4391" y="128"/>
                  </a:lnTo>
                  <a:lnTo>
                    <a:pt x="4393" y="143"/>
                  </a:lnTo>
                  <a:lnTo>
                    <a:pt x="4394" y="159"/>
                  </a:lnTo>
                  <a:lnTo>
                    <a:pt x="4397" y="175"/>
                  </a:lnTo>
                  <a:lnTo>
                    <a:pt x="4400" y="189"/>
                  </a:lnTo>
                  <a:lnTo>
                    <a:pt x="4404" y="204"/>
                  </a:lnTo>
                  <a:lnTo>
                    <a:pt x="4410" y="218"/>
                  </a:lnTo>
                  <a:lnTo>
                    <a:pt x="4418" y="232"/>
                  </a:lnTo>
                  <a:lnTo>
                    <a:pt x="4403" y="366"/>
                  </a:lnTo>
                  <a:lnTo>
                    <a:pt x="4367" y="367"/>
                  </a:lnTo>
                  <a:lnTo>
                    <a:pt x="4330" y="368"/>
                  </a:lnTo>
                  <a:lnTo>
                    <a:pt x="4292" y="368"/>
                  </a:lnTo>
                  <a:lnTo>
                    <a:pt x="4256" y="370"/>
                  </a:lnTo>
                  <a:lnTo>
                    <a:pt x="4220" y="370"/>
                  </a:lnTo>
                  <a:lnTo>
                    <a:pt x="4183" y="371"/>
                  </a:lnTo>
                  <a:lnTo>
                    <a:pt x="4147" y="372"/>
                  </a:lnTo>
                  <a:lnTo>
                    <a:pt x="4111" y="372"/>
                  </a:lnTo>
                  <a:lnTo>
                    <a:pt x="4074" y="374"/>
                  </a:lnTo>
                  <a:lnTo>
                    <a:pt x="4038" y="374"/>
                  </a:lnTo>
                  <a:lnTo>
                    <a:pt x="4003" y="375"/>
                  </a:lnTo>
                  <a:lnTo>
                    <a:pt x="3966" y="376"/>
                  </a:lnTo>
                  <a:lnTo>
                    <a:pt x="3932" y="378"/>
                  </a:lnTo>
                  <a:lnTo>
                    <a:pt x="3895" y="378"/>
                  </a:lnTo>
                  <a:lnTo>
                    <a:pt x="3860" y="379"/>
                  </a:lnTo>
                  <a:lnTo>
                    <a:pt x="3824" y="380"/>
                  </a:lnTo>
                  <a:lnTo>
                    <a:pt x="3789" y="382"/>
                  </a:lnTo>
                  <a:lnTo>
                    <a:pt x="3754" y="384"/>
                  </a:lnTo>
                  <a:lnTo>
                    <a:pt x="3719" y="385"/>
                  </a:lnTo>
                  <a:lnTo>
                    <a:pt x="3684" y="387"/>
                  </a:lnTo>
                  <a:lnTo>
                    <a:pt x="3649" y="389"/>
                  </a:lnTo>
                  <a:lnTo>
                    <a:pt x="3614" y="392"/>
                  </a:lnTo>
                  <a:lnTo>
                    <a:pt x="3579" y="393"/>
                  </a:lnTo>
                  <a:lnTo>
                    <a:pt x="3545" y="396"/>
                  </a:lnTo>
                  <a:lnTo>
                    <a:pt x="3510" y="399"/>
                  </a:lnTo>
                  <a:lnTo>
                    <a:pt x="3476" y="403"/>
                  </a:lnTo>
                  <a:lnTo>
                    <a:pt x="3441" y="405"/>
                  </a:lnTo>
                  <a:lnTo>
                    <a:pt x="3408" y="409"/>
                  </a:lnTo>
                  <a:lnTo>
                    <a:pt x="3374" y="413"/>
                  </a:lnTo>
                  <a:lnTo>
                    <a:pt x="3339" y="417"/>
                  </a:lnTo>
                  <a:lnTo>
                    <a:pt x="3306" y="421"/>
                  </a:lnTo>
                  <a:lnTo>
                    <a:pt x="3272" y="425"/>
                  </a:lnTo>
                  <a:lnTo>
                    <a:pt x="3268" y="437"/>
                  </a:lnTo>
                  <a:lnTo>
                    <a:pt x="3265" y="447"/>
                  </a:lnTo>
                  <a:lnTo>
                    <a:pt x="3265" y="459"/>
                  </a:lnTo>
                  <a:lnTo>
                    <a:pt x="3265" y="470"/>
                  </a:lnTo>
                  <a:lnTo>
                    <a:pt x="3267" y="480"/>
                  </a:lnTo>
                  <a:lnTo>
                    <a:pt x="3268" y="492"/>
                  </a:lnTo>
                  <a:lnTo>
                    <a:pt x="3270" y="503"/>
                  </a:lnTo>
                  <a:lnTo>
                    <a:pt x="3272" y="513"/>
                  </a:lnTo>
                  <a:lnTo>
                    <a:pt x="3275" y="524"/>
                  </a:lnTo>
                  <a:lnTo>
                    <a:pt x="3278" y="535"/>
                  </a:lnTo>
                  <a:lnTo>
                    <a:pt x="3281" y="546"/>
                  </a:lnTo>
                  <a:lnTo>
                    <a:pt x="3283" y="557"/>
                  </a:lnTo>
                  <a:lnTo>
                    <a:pt x="3284" y="567"/>
                  </a:lnTo>
                  <a:lnTo>
                    <a:pt x="3284" y="579"/>
                  </a:lnTo>
                  <a:lnTo>
                    <a:pt x="3284" y="589"/>
                  </a:lnTo>
                  <a:lnTo>
                    <a:pt x="3283" y="601"/>
                  </a:lnTo>
                  <a:lnTo>
                    <a:pt x="3287" y="612"/>
                  </a:lnTo>
                  <a:lnTo>
                    <a:pt x="3291" y="622"/>
                  </a:lnTo>
                  <a:lnTo>
                    <a:pt x="3294" y="633"/>
                  </a:lnTo>
                  <a:lnTo>
                    <a:pt x="3296" y="645"/>
                  </a:lnTo>
                  <a:lnTo>
                    <a:pt x="3299" y="655"/>
                  </a:lnTo>
                  <a:lnTo>
                    <a:pt x="3299" y="666"/>
                  </a:lnTo>
                  <a:lnTo>
                    <a:pt x="3300" y="678"/>
                  </a:lnTo>
                  <a:lnTo>
                    <a:pt x="3300" y="688"/>
                  </a:lnTo>
                  <a:lnTo>
                    <a:pt x="3299" y="699"/>
                  </a:lnTo>
                  <a:lnTo>
                    <a:pt x="3299" y="710"/>
                  </a:lnTo>
                  <a:lnTo>
                    <a:pt x="3297" y="721"/>
                  </a:lnTo>
                  <a:lnTo>
                    <a:pt x="3296" y="731"/>
                  </a:lnTo>
                  <a:lnTo>
                    <a:pt x="3294" y="742"/>
                  </a:lnTo>
                  <a:lnTo>
                    <a:pt x="3293" y="753"/>
                  </a:lnTo>
                  <a:lnTo>
                    <a:pt x="3291" y="763"/>
                  </a:lnTo>
                  <a:lnTo>
                    <a:pt x="3288" y="774"/>
                  </a:lnTo>
                  <a:lnTo>
                    <a:pt x="3275" y="780"/>
                  </a:lnTo>
                  <a:lnTo>
                    <a:pt x="3259" y="787"/>
                  </a:lnTo>
                  <a:lnTo>
                    <a:pt x="3245" y="793"/>
                  </a:lnTo>
                  <a:lnTo>
                    <a:pt x="3229" y="797"/>
                  </a:lnTo>
                  <a:lnTo>
                    <a:pt x="3211" y="801"/>
                  </a:lnTo>
                  <a:lnTo>
                    <a:pt x="3194" y="805"/>
                  </a:lnTo>
                  <a:lnTo>
                    <a:pt x="3178" y="808"/>
                  </a:lnTo>
                  <a:lnTo>
                    <a:pt x="3159" y="810"/>
                  </a:lnTo>
                  <a:lnTo>
                    <a:pt x="3141" y="813"/>
                  </a:lnTo>
                  <a:lnTo>
                    <a:pt x="3124" y="816"/>
                  </a:lnTo>
                  <a:lnTo>
                    <a:pt x="3107" y="818"/>
                  </a:lnTo>
                  <a:lnTo>
                    <a:pt x="3089" y="821"/>
                  </a:lnTo>
                  <a:lnTo>
                    <a:pt x="3072" y="825"/>
                  </a:lnTo>
                  <a:lnTo>
                    <a:pt x="3054" y="829"/>
                  </a:lnTo>
                  <a:lnTo>
                    <a:pt x="3038" y="834"/>
                  </a:lnTo>
                  <a:lnTo>
                    <a:pt x="3022" y="839"/>
                  </a:lnTo>
                  <a:lnTo>
                    <a:pt x="3027" y="850"/>
                  </a:lnTo>
                  <a:lnTo>
                    <a:pt x="3029" y="860"/>
                  </a:lnTo>
                  <a:lnTo>
                    <a:pt x="3032" y="871"/>
                  </a:lnTo>
                  <a:lnTo>
                    <a:pt x="3035" y="881"/>
                  </a:lnTo>
                  <a:lnTo>
                    <a:pt x="3040" y="893"/>
                  </a:lnTo>
                  <a:lnTo>
                    <a:pt x="3043" y="905"/>
                  </a:lnTo>
                  <a:lnTo>
                    <a:pt x="3045" y="916"/>
                  </a:lnTo>
                  <a:lnTo>
                    <a:pt x="3048" y="928"/>
                  </a:lnTo>
                  <a:lnTo>
                    <a:pt x="3051" y="939"/>
                  </a:lnTo>
                  <a:lnTo>
                    <a:pt x="3054" y="950"/>
                  </a:lnTo>
                  <a:lnTo>
                    <a:pt x="3056" y="962"/>
                  </a:lnTo>
                  <a:lnTo>
                    <a:pt x="3059" y="974"/>
                  </a:lnTo>
                  <a:lnTo>
                    <a:pt x="3061" y="987"/>
                  </a:lnTo>
                  <a:lnTo>
                    <a:pt x="3063" y="999"/>
                  </a:lnTo>
                  <a:lnTo>
                    <a:pt x="3064" y="1010"/>
                  </a:lnTo>
                  <a:lnTo>
                    <a:pt x="3067" y="1022"/>
                  </a:lnTo>
                  <a:lnTo>
                    <a:pt x="3069" y="1035"/>
                  </a:lnTo>
                  <a:lnTo>
                    <a:pt x="3070" y="1047"/>
                  </a:lnTo>
                  <a:lnTo>
                    <a:pt x="3070" y="1060"/>
                  </a:lnTo>
                  <a:lnTo>
                    <a:pt x="3072" y="1072"/>
                  </a:lnTo>
                  <a:lnTo>
                    <a:pt x="3072" y="1085"/>
                  </a:lnTo>
                  <a:lnTo>
                    <a:pt x="3073" y="1099"/>
                  </a:lnTo>
                  <a:lnTo>
                    <a:pt x="3073" y="1112"/>
                  </a:lnTo>
                  <a:lnTo>
                    <a:pt x="3073" y="1125"/>
                  </a:lnTo>
                  <a:lnTo>
                    <a:pt x="3073" y="1138"/>
                  </a:lnTo>
                  <a:lnTo>
                    <a:pt x="3072" y="1151"/>
                  </a:lnTo>
                  <a:lnTo>
                    <a:pt x="3072" y="1164"/>
                  </a:lnTo>
                  <a:lnTo>
                    <a:pt x="3070" y="1177"/>
                  </a:lnTo>
                  <a:lnTo>
                    <a:pt x="3070" y="1191"/>
                  </a:lnTo>
                  <a:lnTo>
                    <a:pt x="3069" y="1204"/>
                  </a:lnTo>
                  <a:lnTo>
                    <a:pt x="3066" y="1217"/>
                  </a:lnTo>
                  <a:lnTo>
                    <a:pt x="3064" y="1230"/>
                  </a:lnTo>
                  <a:lnTo>
                    <a:pt x="2999" y="1241"/>
                  </a:lnTo>
                  <a:lnTo>
                    <a:pt x="2932" y="1251"/>
                  </a:lnTo>
                  <a:lnTo>
                    <a:pt x="2866" y="1262"/>
                  </a:lnTo>
                  <a:lnTo>
                    <a:pt x="2801" y="1272"/>
                  </a:lnTo>
                  <a:lnTo>
                    <a:pt x="2734" y="1284"/>
                  </a:lnTo>
                  <a:lnTo>
                    <a:pt x="2669" y="1296"/>
                  </a:lnTo>
                  <a:lnTo>
                    <a:pt x="2602" y="1308"/>
                  </a:lnTo>
                  <a:lnTo>
                    <a:pt x="2536" y="1318"/>
                  </a:lnTo>
                  <a:lnTo>
                    <a:pt x="2469" y="1330"/>
                  </a:lnTo>
                  <a:lnTo>
                    <a:pt x="2402" y="1343"/>
                  </a:lnTo>
                  <a:lnTo>
                    <a:pt x="2335" y="1355"/>
                  </a:lnTo>
                  <a:lnTo>
                    <a:pt x="2268" y="1367"/>
                  </a:lnTo>
                  <a:lnTo>
                    <a:pt x="2203" y="1379"/>
                  </a:lnTo>
                  <a:lnTo>
                    <a:pt x="2136" y="1391"/>
                  </a:lnTo>
                  <a:lnTo>
                    <a:pt x="2069" y="1404"/>
                  </a:lnTo>
                  <a:lnTo>
                    <a:pt x="2002" y="1416"/>
                  </a:lnTo>
                  <a:lnTo>
                    <a:pt x="1935" y="1427"/>
                  </a:lnTo>
                  <a:lnTo>
                    <a:pt x="1868" y="1439"/>
                  </a:lnTo>
                  <a:lnTo>
                    <a:pt x="1803" y="1451"/>
                  </a:lnTo>
                  <a:lnTo>
                    <a:pt x="1736" y="1463"/>
                  </a:lnTo>
                  <a:lnTo>
                    <a:pt x="1669" y="1475"/>
                  </a:lnTo>
                  <a:lnTo>
                    <a:pt x="1604" y="1487"/>
                  </a:lnTo>
                  <a:lnTo>
                    <a:pt x="1537" y="1497"/>
                  </a:lnTo>
                  <a:lnTo>
                    <a:pt x="1471" y="1508"/>
                  </a:lnTo>
                  <a:lnTo>
                    <a:pt x="1404" y="1520"/>
                  </a:lnTo>
                  <a:lnTo>
                    <a:pt x="1339" y="1529"/>
                  </a:lnTo>
                  <a:lnTo>
                    <a:pt x="1273" y="1539"/>
                  </a:lnTo>
                  <a:lnTo>
                    <a:pt x="1208" y="1548"/>
                  </a:lnTo>
                  <a:lnTo>
                    <a:pt x="1142" y="1559"/>
                  </a:lnTo>
                  <a:lnTo>
                    <a:pt x="1077" y="1567"/>
                  </a:lnTo>
                  <a:lnTo>
                    <a:pt x="1011" y="1576"/>
                  </a:lnTo>
                  <a:lnTo>
                    <a:pt x="946" y="1584"/>
                  </a:lnTo>
                  <a:lnTo>
                    <a:pt x="937" y="1583"/>
                  </a:lnTo>
                  <a:lnTo>
                    <a:pt x="928" y="1580"/>
                  </a:lnTo>
                  <a:lnTo>
                    <a:pt x="918" y="1576"/>
                  </a:lnTo>
                  <a:lnTo>
                    <a:pt x="909" y="1570"/>
                  </a:lnTo>
                  <a:lnTo>
                    <a:pt x="902" y="1564"/>
                  </a:lnTo>
                  <a:lnTo>
                    <a:pt x="896" y="1558"/>
                  </a:lnTo>
                  <a:lnTo>
                    <a:pt x="891" y="1552"/>
                  </a:lnTo>
                  <a:lnTo>
                    <a:pt x="888" y="1547"/>
                  </a:lnTo>
                  <a:lnTo>
                    <a:pt x="892" y="1526"/>
                  </a:lnTo>
                  <a:lnTo>
                    <a:pt x="898" y="1508"/>
                  </a:lnTo>
                  <a:lnTo>
                    <a:pt x="905" y="1491"/>
                  </a:lnTo>
                  <a:lnTo>
                    <a:pt x="914" y="1475"/>
                  </a:lnTo>
                  <a:lnTo>
                    <a:pt x="924" y="1460"/>
                  </a:lnTo>
                  <a:lnTo>
                    <a:pt x="936" y="1447"/>
                  </a:lnTo>
                  <a:lnTo>
                    <a:pt x="949" y="1435"/>
                  </a:lnTo>
                  <a:lnTo>
                    <a:pt x="962" y="1425"/>
                  </a:lnTo>
                  <a:lnTo>
                    <a:pt x="976" y="1417"/>
                  </a:lnTo>
                  <a:lnTo>
                    <a:pt x="992" y="1409"/>
                  </a:lnTo>
                  <a:lnTo>
                    <a:pt x="1010" y="1401"/>
                  </a:lnTo>
                  <a:lnTo>
                    <a:pt x="1027" y="1395"/>
                  </a:lnTo>
                  <a:lnTo>
                    <a:pt x="1046" y="1389"/>
                  </a:lnTo>
                  <a:lnTo>
                    <a:pt x="1064" y="1384"/>
                  </a:lnTo>
                  <a:lnTo>
                    <a:pt x="1084" y="1380"/>
                  </a:lnTo>
                  <a:lnTo>
                    <a:pt x="1104" y="1376"/>
                  </a:lnTo>
                  <a:lnTo>
                    <a:pt x="1123" y="1374"/>
                  </a:lnTo>
                  <a:lnTo>
                    <a:pt x="1145" y="1371"/>
                  </a:lnTo>
                  <a:lnTo>
                    <a:pt x="1166" y="1368"/>
                  </a:lnTo>
                  <a:lnTo>
                    <a:pt x="1187" y="1366"/>
                  </a:lnTo>
                  <a:lnTo>
                    <a:pt x="1208" y="1363"/>
                  </a:lnTo>
                  <a:lnTo>
                    <a:pt x="1230" y="1360"/>
                  </a:lnTo>
                  <a:lnTo>
                    <a:pt x="1251" y="1358"/>
                  </a:lnTo>
                  <a:lnTo>
                    <a:pt x="1272" y="1356"/>
                  </a:lnTo>
                  <a:lnTo>
                    <a:pt x="1294" y="1352"/>
                  </a:lnTo>
                  <a:lnTo>
                    <a:pt x="1314" y="1350"/>
                  </a:lnTo>
                  <a:lnTo>
                    <a:pt x="1334" y="1347"/>
                  </a:lnTo>
                  <a:lnTo>
                    <a:pt x="1353" y="1343"/>
                  </a:lnTo>
                  <a:lnTo>
                    <a:pt x="1374" y="1338"/>
                  </a:lnTo>
                  <a:lnTo>
                    <a:pt x="1391" y="1333"/>
                  </a:lnTo>
                  <a:lnTo>
                    <a:pt x="1410" y="1327"/>
                  </a:lnTo>
                  <a:lnTo>
                    <a:pt x="1427" y="1321"/>
                  </a:lnTo>
                  <a:lnTo>
                    <a:pt x="1407" y="1322"/>
                  </a:lnTo>
                  <a:lnTo>
                    <a:pt x="1387" y="1324"/>
                  </a:lnTo>
                  <a:lnTo>
                    <a:pt x="1368" y="1325"/>
                  </a:lnTo>
                  <a:lnTo>
                    <a:pt x="1349" y="1326"/>
                  </a:lnTo>
                  <a:lnTo>
                    <a:pt x="1329" y="1327"/>
                  </a:lnTo>
                  <a:lnTo>
                    <a:pt x="1310" y="1329"/>
                  </a:lnTo>
                  <a:lnTo>
                    <a:pt x="1289" y="1330"/>
                  </a:lnTo>
                  <a:lnTo>
                    <a:pt x="1270" y="1331"/>
                  </a:lnTo>
                  <a:lnTo>
                    <a:pt x="1251" y="1333"/>
                  </a:lnTo>
                  <a:lnTo>
                    <a:pt x="1231" y="1334"/>
                  </a:lnTo>
                  <a:lnTo>
                    <a:pt x="1212" y="1335"/>
                  </a:lnTo>
                  <a:lnTo>
                    <a:pt x="1193" y="1337"/>
                  </a:lnTo>
                  <a:lnTo>
                    <a:pt x="1173" y="1338"/>
                  </a:lnTo>
                  <a:lnTo>
                    <a:pt x="1154" y="1339"/>
                  </a:lnTo>
                  <a:lnTo>
                    <a:pt x="1135" y="1339"/>
                  </a:lnTo>
                  <a:lnTo>
                    <a:pt x="1115" y="1341"/>
                  </a:lnTo>
                  <a:lnTo>
                    <a:pt x="1096" y="1342"/>
                  </a:lnTo>
                  <a:lnTo>
                    <a:pt x="1075" y="1343"/>
                  </a:lnTo>
                  <a:lnTo>
                    <a:pt x="1056" y="1343"/>
                  </a:lnTo>
                  <a:lnTo>
                    <a:pt x="1036" y="1343"/>
                  </a:lnTo>
                  <a:lnTo>
                    <a:pt x="1017" y="1345"/>
                  </a:lnTo>
                  <a:lnTo>
                    <a:pt x="997" y="1345"/>
                  </a:lnTo>
                  <a:lnTo>
                    <a:pt x="978" y="1345"/>
                  </a:lnTo>
                  <a:lnTo>
                    <a:pt x="957" y="1345"/>
                  </a:lnTo>
                  <a:lnTo>
                    <a:pt x="939" y="1345"/>
                  </a:lnTo>
                  <a:lnTo>
                    <a:pt x="918" y="1343"/>
                  </a:lnTo>
                  <a:lnTo>
                    <a:pt x="899" y="1343"/>
                  </a:lnTo>
                  <a:lnTo>
                    <a:pt x="879" y="1342"/>
                  </a:lnTo>
                  <a:lnTo>
                    <a:pt x="859" y="1342"/>
                  </a:lnTo>
                  <a:lnTo>
                    <a:pt x="838" y="1341"/>
                  </a:lnTo>
                  <a:lnTo>
                    <a:pt x="818" y="1338"/>
                  </a:lnTo>
                  <a:lnTo>
                    <a:pt x="797" y="1337"/>
                  </a:lnTo>
                  <a:lnTo>
                    <a:pt x="784" y="1326"/>
                  </a:lnTo>
                  <a:lnTo>
                    <a:pt x="773" y="1316"/>
                  </a:lnTo>
                  <a:lnTo>
                    <a:pt x="764" y="1302"/>
                  </a:lnTo>
                  <a:lnTo>
                    <a:pt x="755" y="1291"/>
                  </a:lnTo>
                  <a:lnTo>
                    <a:pt x="747" y="1277"/>
                  </a:lnTo>
                  <a:lnTo>
                    <a:pt x="739" y="1264"/>
                  </a:lnTo>
                  <a:lnTo>
                    <a:pt x="733" y="1251"/>
                  </a:lnTo>
                  <a:lnTo>
                    <a:pt x="729" y="1237"/>
                  </a:lnTo>
                  <a:lnTo>
                    <a:pt x="726" y="1222"/>
                  </a:lnTo>
                  <a:lnTo>
                    <a:pt x="723" y="1208"/>
                  </a:lnTo>
                  <a:lnTo>
                    <a:pt x="722" y="1193"/>
                  </a:lnTo>
                  <a:lnTo>
                    <a:pt x="722" y="1179"/>
                  </a:lnTo>
                  <a:lnTo>
                    <a:pt x="722" y="1163"/>
                  </a:lnTo>
                  <a:lnTo>
                    <a:pt x="725" y="1149"/>
                  </a:lnTo>
                  <a:lnTo>
                    <a:pt x="728" y="1133"/>
                  </a:lnTo>
                  <a:lnTo>
                    <a:pt x="732" y="1118"/>
                  </a:lnTo>
                  <a:lnTo>
                    <a:pt x="735" y="1109"/>
                  </a:lnTo>
                  <a:lnTo>
                    <a:pt x="735" y="1100"/>
                  </a:lnTo>
                  <a:lnTo>
                    <a:pt x="736" y="1091"/>
                  </a:lnTo>
                  <a:lnTo>
                    <a:pt x="736" y="1081"/>
                  </a:lnTo>
                  <a:lnTo>
                    <a:pt x="739" y="1072"/>
                  </a:lnTo>
                  <a:lnTo>
                    <a:pt x="742" y="1064"/>
                  </a:lnTo>
                  <a:lnTo>
                    <a:pt x="748" y="1058"/>
                  </a:lnTo>
                  <a:lnTo>
                    <a:pt x="755" y="1052"/>
                  </a:lnTo>
                  <a:lnTo>
                    <a:pt x="773" y="1037"/>
                  </a:lnTo>
                  <a:lnTo>
                    <a:pt x="763" y="1031"/>
                  </a:lnTo>
                  <a:lnTo>
                    <a:pt x="754" y="1025"/>
                  </a:lnTo>
                  <a:lnTo>
                    <a:pt x="745" y="1018"/>
                  </a:lnTo>
                  <a:lnTo>
                    <a:pt x="738" y="1012"/>
                  </a:lnTo>
                  <a:lnTo>
                    <a:pt x="732" y="1002"/>
                  </a:lnTo>
                  <a:lnTo>
                    <a:pt x="726" y="995"/>
                  </a:lnTo>
                  <a:lnTo>
                    <a:pt x="723" y="987"/>
                  </a:lnTo>
                  <a:lnTo>
                    <a:pt x="720" y="976"/>
                  </a:lnTo>
                  <a:lnTo>
                    <a:pt x="732" y="967"/>
                  </a:lnTo>
                  <a:lnTo>
                    <a:pt x="715" y="951"/>
                  </a:lnTo>
                  <a:lnTo>
                    <a:pt x="699" y="951"/>
                  </a:lnTo>
                  <a:lnTo>
                    <a:pt x="684" y="953"/>
                  </a:lnTo>
                  <a:lnTo>
                    <a:pt x="668" y="953"/>
                  </a:lnTo>
                  <a:lnTo>
                    <a:pt x="652" y="954"/>
                  </a:lnTo>
                  <a:lnTo>
                    <a:pt x="634" y="955"/>
                  </a:lnTo>
                  <a:lnTo>
                    <a:pt x="618" y="955"/>
                  </a:lnTo>
                  <a:lnTo>
                    <a:pt x="602" y="956"/>
                  </a:lnTo>
                  <a:lnTo>
                    <a:pt x="585" y="958"/>
                  </a:lnTo>
                  <a:lnTo>
                    <a:pt x="568" y="959"/>
                  </a:lnTo>
                  <a:lnTo>
                    <a:pt x="552" y="960"/>
                  </a:lnTo>
                  <a:lnTo>
                    <a:pt x="534" y="960"/>
                  </a:lnTo>
                  <a:lnTo>
                    <a:pt x="517" y="960"/>
                  </a:lnTo>
                  <a:lnTo>
                    <a:pt x="499" y="962"/>
                  </a:lnTo>
                  <a:lnTo>
                    <a:pt x="483" y="962"/>
                  </a:lnTo>
                  <a:lnTo>
                    <a:pt x="466" y="960"/>
                  </a:lnTo>
                  <a:lnTo>
                    <a:pt x="450" y="960"/>
                  </a:lnTo>
                  <a:lnTo>
                    <a:pt x="434" y="959"/>
                  </a:lnTo>
                  <a:lnTo>
                    <a:pt x="418" y="956"/>
                  </a:lnTo>
                  <a:lnTo>
                    <a:pt x="403" y="954"/>
                  </a:lnTo>
                  <a:lnTo>
                    <a:pt x="387" y="951"/>
                  </a:lnTo>
                  <a:lnTo>
                    <a:pt x="373" y="947"/>
                  </a:lnTo>
                  <a:lnTo>
                    <a:pt x="358" y="943"/>
                  </a:lnTo>
                  <a:lnTo>
                    <a:pt x="345" y="938"/>
                  </a:lnTo>
                  <a:lnTo>
                    <a:pt x="332" y="931"/>
                  </a:lnTo>
                  <a:lnTo>
                    <a:pt x="319" y="925"/>
                  </a:lnTo>
                  <a:lnTo>
                    <a:pt x="307" y="917"/>
                  </a:lnTo>
                  <a:lnTo>
                    <a:pt x="295" y="908"/>
                  </a:lnTo>
                  <a:lnTo>
                    <a:pt x="285" y="899"/>
                  </a:lnTo>
                  <a:lnTo>
                    <a:pt x="275" y="888"/>
                  </a:lnTo>
                  <a:lnTo>
                    <a:pt x="266" y="876"/>
                  </a:lnTo>
                  <a:lnTo>
                    <a:pt x="258" y="863"/>
                  </a:lnTo>
                  <a:lnTo>
                    <a:pt x="250" y="849"/>
                  </a:lnTo>
                  <a:lnTo>
                    <a:pt x="252" y="838"/>
                  </a:lnTo>
                  <a:lnTo>
                    <a:pt x="250" y="828"/>
                  </a:lnTo>
                  <a:lnTo>
                    <a:pt x="250" y="817"/>
                  </a:lnTo>
                  <a:lnTo>
                    <a:pt x="247" y="806"/>
                  </a:lnTo>
                  <a:lnTo>
                    <a:pt x="246" y="795"/>
                  </a:lnTo>
                  <a:lnTo>
                    <a:pt x="243" y="783"/>
                  </a:lnTo>
                  <a:lnTo>
                    <a:pt x="242" y="771"/>
                  </a:lnTo>
                  <a:lnTo>
                    <a:pt x="240" y="760"/>
                  </a:lnTo>
                  <a:lnTo>
                    <a:pt x="240" y="750"/>
                  </a:lnTo>
                  <a:lnTo>
                    <a:pt x="240" y="739"/>
                  </a:lnTo>
                  <a:lnTo>
                    <a:pt x="242" y="730"/>
                  </a:lnTo>
                  <a:lnTo>
                    <a:pt x="246" y="721"/>
                  </a:lnTo>
                  <a:lnTo>
                    <a:pt x="250" y="713"/>
                  </a:lnTo>
                  <a:lnTo>
                    <a:pt x="259" y="706"/>
                  </a:lnTo>
                  <a:lnTo>
                    <a:pt x="268" y="701"/>
                  </a:lnTo>
                  <a:lnTo>
                    <a:pt x="281" y="697"/>
                  </a:lnTo>
                  <a:lnTo>
                    <a:pt x="281" y="689"/>
                  </a:lnTo>
                  <a:lnTo>
                    <a:pt x="282" y="681"/>
                  </a:lnTo>
                  <a:lnTo>
                    <a:pt x="287" y="678"/>
                  </a:lnTo>
                  <a:lnTo>
                    <a:pt x="291" y="675"/>
                  </a:lnTo>
                  <a:lnTo>
                    <a:pt x="297" y="675"/>
                  </a:lnTo>
                  <a:lnTo>
                    <a:pt x="304" y="675"/>
                  </a:lnTo>
                  <a:lnTo>
                    <a:pt x="311" y="675"/>
                  </a:lnTo>
                  <a:lnTo>
                    <a:pt x="320" y="676"/>
                  </a:lnTo>
                  <a:lnTo>
                    <a:pt x="329" y="678"/>
                  </a:lnTo>
                  <a:lnTo>
                    <a:pt x="338" y="679"/>
                  </a:lnTo>
                  <a:lnTo>
                    <a:pt x="346" y="680"/>
                  </a:lnTo>
                  <a:lnTo>
                    <a:pt x="355" y="679"/>
                  </a:lnTo>
                  <a:lnTo>
                    <a:pt x="364" y="678"/>
                  </a:lnTo>
                  <a:lnTo>
                    <a:pt x="371" y="674"/>
                  </a:lnTo>
                  <a:lnTo>
                    <a:pt x="377" y="668"/>
                  </a:lnTo>
                  <a:lnTo>
                    <a:pt x="383" y="660"/>
                  </a:lnTo>
                  <a:lnTo>
                    <a:pt x="361" y="650"/>
                  </a:lnTo>
                  <a:lnTo>
                    <a:pt x="341" y="641"/>
                  </a:lnTo>
                  <a:lnTo>
                    <a:pt x="319" y="633"/>
                  </a:lnTo>
                  <a:lnTo>
                    <a:pt x="298" y="628"/>
                  </a:lnTo>
                  <a:lnTo>
                    <a:pt x="279" y="622"/>
                  </a:lnTo>
                  <a:lnTo>
                    <a:pt x="259" y="618"/>
                  </a:lnTo>
                  <a:lnTo>
                    <a:pt x="239" y="616"/>
                  </a:lnTo>
                  <a:lnTo>
                    <a:pt x="218" y="613"/>
                  </a:lnTo>
                  <a:lnTo>
                    <a:pt x="198" y="610"/>
                  </a:lnTo>
                  <a:lnTo>
                    <a:pt x="178" y="610"/>
                  </a:lnTo>
                  <a:lnTo>
                    <a:pt x="157" y="609"/>
                  </a:lnTo>
                  <a:lnTo>
                    <a:pt x="137" y="609"/>
                  </a:lnTo>
                  <a:lnTo>
                    <a:pt x="115" y="608"/>
                  </a:lnTo>
                  <a:lnTo>
                    <a:pt x="95" y="608"/>
                  </a:lnTo>
                  <a:lnTo>
                    <a:pt x="73" y="608"/>
                  </a:lnTo>
                  <a:lnTo>
                    <a:pt x="50" y="606"/>
                  </a:lnTo>
                  <a:lnTo>
                    <a:pt x="44" y="596"/>
                  </a:lnTo>
                  <a:lnTo>
                    <a:pt x="38" y="585"/>
                  </a:lnTo>
                  <a:lnTo>
                    <a:pt x="31" y="574"/>
                  </a:lnTo>
                  <a:lnTo>
                    <a:pt x="25" y="563"/>
                  </a:lnTo>
                  <a:lnTo>
                    <a:pt x="19" y="551"/>
                  </a:lnTo>
                  <a:lnTo>
                    <a:pt x="13" y="541"/>
                  </a:lnTo>
                  <a:lnTo>
                    <a:pt x="9" y="530"/>
                  </a:lnTo>
                  <a:lnTo>
                    <a:pt x="4" y="518"/>
                  </a:lnTo>
                  <a:lnTo>
                    <a:pt x="2" y="508"/>
                  </a:lnTo>
                  <a:lnTo>
                    <a:pt x="0" y="496"/>
                  </a:lnTo>
                  <a:lnTo>
                    <a:pt x="0" y="484"/>
                  </a:lnTo>
                  <a:lnTo>
                    <a:pt x="2" y="474"/>
                  </a:lnTo>
                  <a:lnTo>
                    <a:pt x="4" y="462"/>
                  </a:lnTo>
                  <a:lnTo>
                    <a:pt x="10" y="450"/>
                  </a:lnTo>
                  <a:lnTo>
                    <a:pt x="18" y="438"/>
                  </a:lnTo>
                  <a:lnTo>
                    <a:pt x="26" y="42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58" name="Freeform 1031"/>
            <p:cNvSpPr>
              <a:spLocks/>
            </p:cNvSpPr>
            <p:nvPr/>
          </p:nvSpPr>
          <p:spPr bwMode="auto">
            <a:xfrm>
              <a:off x="1800" y="1673"/>
              <a:ext cx="110" cy="16"/>
            </a:xfrm>
            <a:custGeom>
              <a:avLst/>
              <a:gdLst>
                <a:gd name="T0" fmla="*/ 94 w 332"/>
                <a:gd name="T1" fmla="*/ 3 h 49"/>
                <a:gd name="T2" fmla="*/ 91 w 332"/>
                <a:gd name="T3" fmla="*/ 5 h 49"/>
                <a:gd name="T4" fmla="*/ 93 w 332"/>
                <a:gd name="T5" fmla="*/ 7 h 49"/>
                <a:gd name="T6" fmla="*/ 96 w 332"/>
                <a:gd name="T7" fmla="*/ 7 h 49"/>
                <a:gd name="T8" fmla="*/ 98 w 332"/>
                <a:gd name="T9" fmla="*/ 7 h 49"/>
                <a:gd name="T10" fmla="*/ 100 w 332"/>
                <a:gd name="T11" fmla="*/ 5 h 49"/>
                <a:gd name="T12" fmla="*/ 102 w 332"/>
                <a:gd name="T13" fmla="*/ 3 h 49"/>
                <a:gd name="T14" fmla="*/ 105 w 332"/>
                <a:gd name="T15" fmla="*/ 1 h 49"/>
                <a:gd name="T16" fmla="*/ 107 w 332"/>
                <a:gd name="T17" fmla="*/ 0 h 49"/>
                <a:gd name="T18" fmla="*/ 110 w 332"/>
                <a:gd name="T19" fmla="*/ 0 h 49"/>
                <a:gd name="T20" fmla="*/ 108 w 332"/>
                <a:gd name="T21" fmla="*/ 0 h 49"/>
                <a:gd name="T22" fmla="*/ 108 w 332"/>
                <a:gd name="T23" fmla="*/ 5 h 49"/>
                <a:gd name="T24" fmla="*/ 101 w 332"/>
                <a:gd name="T25" fmla="*/ 7 h 49"/>
                <a:gd name="T26" fmla="*/ 94 w 332"/>
                <a:gd name="T27" fmla="*/ 8 h 49"/>
                <a:gd name="T28" fmla="*/ 87 w 332"/>
                <a:gd name="T29" fmla="*/ 10 h 49"/>
                <a:gd name="T30" fmla="*/ 81 w 332"/>
                <a:gd name="T31" fmla="*/ 11 h 49"/>
                <a:gd name="T32" fmla="*/ 74 w 332"/>
                <a:gd name="T33" fmla="*/ 12 h 49"/>
                <a:gd name="T34" fmla="*/ 67 w 332"/>
                <a:gd name="T35" fmla="*/ 13 h 49"/>
                <a:gd name="T36" fmla="*/ 60 w 332"/>
                <a:gd name="T37" fmla="*/ 14 h 49"/>
                <a:gd name="T38" fmla="*/ 53 w 332"/>
                <a:gd name="T39" fmla="*/ 15 h 49"/>
                <a:gd name="T40" fmla="*/ 46 w 332"/>
                <a:gd name="T41" fmla="*/ 15 h 49"/>
                <a:gd name="T42" fmla="*/ 40 w 332"/>
                <a:gd name="T43" fmla="*/ 15 h 49"/>
                <a:gd name="T44" fmla="*/ 33 w 332"/>
                <a:gd name="T45" fmla="*/ 15 h 49"/>
                <a:gd name="T46" fmla="*/ 26 w 332"/>
                <a:gd name="T47" fmla="*/ 15 h 49"/>
                <a:gd name="T48" fmla="*/ 20 w 332"/>
                <a:gd name="T49" fmla="*/ 16 h 49"/>
                <a:gd name="T50" fmla="*/ 13 w 332"/>
                <a:gd name="T51" fmla="*/ 16 h 49"/>
                <a:gd name="T52" fmla="*/ 7 w 332"/>
                <a:gd name="T53" fmla="*/ 15 h 49"/>
                <a:gd name="T54" fmla="*/ 0 w 332"/>
                <a:gd name="T55" fmla="*/ 15 h 49"/>
                <a:gd name="T56" fmla="*/ 6 w 332"/>
                <a:gd name="T57" fmla="*/ 15 h 49"/>
                <a:gd name="T58" fmla="*/ 12 w 332"/>
                <a:gd name="T59" fmla="*/ 14 h 49"/>
                <a:gd name="T60" fmla="*/ 18 w 332"/>
                <a:gd name="T61" fmla="*/ 13 h 49"/>
                <a:gd name="T62" fmla="*/ 23 w 332"/>
                <a:gd name="T63" fmla="*/ 12 h 49"/>
                <a:gd name="T64" fmla="*/ 29 w 332"/>
                <a:gd name="T65" fmla="*/ 11 h 49"/>
                <a:gd name="T66" fmla="*/ 35 w 332"/>
                <a:gd name="T67" fmla="*/ 11 h 49"/>
                <a:gd name="T68" fmla="*/ 41 w 332"/>
                <a:gd name="T69" fmla="*/ 10 h 49"/>
                <a:gd name="T70" fmla="*/ 47 w 332"/>
                <a:gd name="T71" fmla="*/ 9 h 49"/>
                <a:gd name="T72" fmla="*/ 53 w 332"/>
                <a:gd name="T73" fmla="*/ 9 h 49"/>
                <a:gd name="T74" fmla="*/ 59 w 332"/>
                <a:gd name="T75" fmla="*/ 8 h 49"/>
                <a:gd name="T76" fmla="*/ 65 w 332"/>
                <a:gd name="T77" fmla="*/ 7 h 49"/>
                <a:gd name="T78" fmla="*/ 71 w 332"/>
                <a:gd name="T79" fmla="*/ 7 h 49"/>
                <a:gd name="T80" fmla="*/ 77 w 332"/>
                <a:gd name="T81" fmla="*/ 6 h 49"/>
                <a:gd name="T82" fmla="*/ 83 w 332"/>
                <a:gd name="T83" fmla="*/ 5 h 49"/>
                <a:gd name="T84" fmla="*/ 88 w 332"/>
                <a:gd name="T85" fmla="*/ 4 h 49"/>
                <a:gd name="T86" fmla="*/ 94 w 332"/>
                <a:gd name="T87" fmla="*/ 3 h 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32" h="49">
                  <a:moveTo>
                    <a:pt x="284" y="9"/>
                  </a:moveTo>
                  <a:lnTo>
                    <a:pt x="274" y="16"/>
                  </a:lnTo>
                  <a:lnTo>
                    <a:pt x="281" y="21"/>
                  </a:lnTo>
                  <a:lnTo>
                    <a:pt x="289" y="22"/>
                  </a:lnTo>
                  <a:lnTo>
                    <a:pt x="296" y="20"/>
                  </a:lnTo>
                  <a:lnTo>
                    <a:pt x="302" y="14"/>
                  </a:lnTo>
                  <a:lnTo>
                    <a:pt x="309" y="9"/>
                  </a:lnTo>
                  <a:lnTo>
                    <a:pt x="316" y="4"/>
                  </a:lnTo>
                  <a:lnTo>
                    <a:pt x="323" y="1"/>
                  </a:lnTo>
                  <a:lnTo>
                    <a:pt x="332" y="0"/>
                  </a:lnTo>
                  <a:lnTo>
                    <a:pt x="326" y="0"/>
                  </a:lnTo>
                  <a:lnTo>
                    <a:pt x="326" y="16"/>
                  </a:lnTo>
                  <a:lnTo>
                    <a:pt x="306" y="21"/>
                  </a:lnTo>
                  <a:lnTo>
                    <a:pt x="284" y="26"/>
                  </a:lnTo>
                  <a:lnTo>
                    <a:pt x="264" y="30"/>
                  </a:lnTo>
                  <a:lnTo>
                    <a:pt x="243" y="34"/>
                  </a:lnTo>
                  <a:lnTo>
                    <a:pt x="222" y="37"/>
                  </a:lnTo>
                  <a:lnTo>
                    <a:pt x="201" y="39"/>
                  </a:lnTo>
                  <a:lnTo>
                    <a:pt x="181" y="42"/>
                  </a:lnTo>
                  <a:lnTo>
                    <a:pt x="160" y="45"/>
                  </a:lnTo>
                  <a:lnTo>
                    <a:pt x="140" y="46"/>
                  </a:lnTo>
                  <a:lnTo>
                    <a:pt x="120" y="46"/>
                  </a:lnTo>
                  <a:lnTo>
                    <a:pt x="99" y="47"/>
                  </a:lnTo>
                  <a:lnTo>
                    <a:pt x="79" y="47"/>
                  </a:lnTo>
                  <a:lnTo>
                    <a:pt x="60" y="49"/>
                  </a:lnTo>
                  <a:lnTo>
                    <a:pt x="40" y="49"/>
                  </a:lnTo>
                  <a:lnTo>
                    <a:pt x="21" y="47"/>
                  </a:lnTo>
                  <a:lnTo>
                    <a:pt x="0" y="47"/>
                  </a:lnTo>
                  <a:lnTo>
                    <a:pt x="18" y="45"/>
                  </a:lnTo>
                  <a:lnTo>
                    <a:pt x="35" y="42"/>
                  </a:lnTo>
                  <a:lnTo>
                    <a:pt x="53" y="39"/>
                  </a:lnTo>
                  <a:lnTo>
                    <a:pt x="70" y="38"/>
                  </a:lnTo>
                  <a:lnTo>
                    <a:pt x="89" y="35"/>
                  </a:lnTo>
                  <a:lnTo>
                    <a:pt x="107" y="34"/>
                  </a:lnTo>
                  <a:lnTo>
                    <a:pt x="124" y="31"/>
                  </a:lnTo>
                  <a:lnTo>
                    <a:pt x="143" y="29"/>
                  </a:lnTo>
                  <a:lnTo>
                    <a:pt x="160" y="28"/>
                  </a:lnTo>
                  <a:lnTo>
                    <a:pt x="178" y="25"/>
                  </a:lnTo>
                  <a:lnTo>
                    <a:pt x="197" y="22"/>
                  </a:lnTo>
                  <a:lnTo>
                    <a:pt x="214" y="20"/>
                  </a:lnTo>
                  <a:lnTo>
                    <a:pt x="232" y="17"/>
                  </a:lnTo>
                  <a:lnTo>
                    <a:pt x="249" y="16"/>
                  </a:lnTo>
                  <a:lnTo>
                    <a:pt x="267" y="12"/>
                  </a:lnTo>
                  <a:lnTo>
                    <a:pt x="28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59" name="Freeform 1032"/>
            <p:cNvSpPr>
              <a:spLocks/>
            </p:cNvSpPr>
            <p:nvPr/>
          </p:nvSpPr>
          <p:spPr bwMode="auto">
            <a:xfrm>
              <a:off x="1930" y="1667"/>
              <a:ext cx="47" cy="9"/>
            </a:xfrm>
            <a:custGeom>
              <a:avLst/>
              <a:gdLst>
                <a:gd name="T0" fmla="*/ 47 w 141"/>
                <a:gd name="T1" fmla="*/ 0 h 25"/>
                <a:gd name="T2" fmla="*/ 45 w 141"/>
                <a:gd name="T3" fmla="*/ 1 h 25"/>
                <a:gd name="T4" fmla="*/ 41 w 141"/>
                <a:gd name="T5" fmla="*/ 3 h 25"/>
                <a:gd name="T6" fmla="*/ 38 w 141"/>
                <a:gd name="T7" fmla="*/ 3 h 25"/>
                <a:gd name="T8" fmla="*/ 35 w 141"/>
                <a:gd name="T9" fmla="*/ 5 h 25"/>
                <a:gd name="T10" fmla="*/ 32 w 141"/>
                <a:gd name="T11" fmla="*/ 6 h 25"/>
                <a:gd name="T12" fmla="*/ 29 w 141"/>
                <a:gd name="T13" fmla="*/ 7 h 25"/>
                <a:gd name="T14" fmla="*/ 26 w 141"/>
                <a:gd name="T15" fmla="*/ 8 h 25"/>
                <a:gd name="T16" fmla="*/ 23 w 141"/>
                <a:gd name="T17" fmla="*/ 8 h 25"/>
                <a:gd name="T18" fmla="*/ 20 w 141"/>
                <a:gd name="T19" fmla="*/ 9 h 25"/>
                <a:gd name="T20" fmla="*/ 17 w 141"/>
                <a:gd name="T21" fmla="*/ 9 h 25"/>
                <a:gd name="T22" fmla="*/ 14 w 141"/>
                <a:gd name="T23" fmla="*/ 9 h 25"/>
                <a:gd name="T24" fmla="*/ 11 w 141"/>
                <a:gd name="T25" fmla="*/ 9 h 25"/>
                <a:gd name="T26" fmla="*/ 8 w 141"/>
                <a:gd name="T27" fmla="*/ 8 h 25"/>
                <a:gd name="T28" fmla="*/ 5 w 141"/>
                <a:gd name="T29" fmla="*/ 7 h 25"/>
                <a:gd name="T30" fmla="*/ 2 w 141"/>
                <a:gd name="T31" fmla="*/ 5 h 25"/>
                <a:gd name="T32" fmla="*/ 0 w 141"/>
                <a:gd name="T33" fmla="*/ 3 h 25"/>
                <a:gd name="T34" fmla="*/ 2 w 141"/>
                <a:gd name="T35" fmla="*/ 4 h 25"/>
                <a:gd name="T36" fmla="*/ 5 w 141"/>
                <a:gd name="T37" fmla="*/ 4 h 25"/>
                <a:gd name="T38" fmla="*/ 8 w 141"/>
                <a:gd name="T39" fmla="*/ 4 h 25"/>
                <a:gd name="T40" fmla="*/ 11 w 141"/>
                <a:gd name="T41" fmla="*/ 3 h 25"/>
                <a:gd name="T42" fmla="*/ 14 w 141"/>
                <a:gd name="T43" fmla="*/ 3 h 25"/>
                <a:gd name="T44" fmla="*/ 16 w 141"/>
                <a:gd name="T45" fmla="*/ 3 h 25"/>
                <a:gd name="T46" fmla="*/ 20 w 141"/>
                <a:gd name="T47" fmla="*/ 3 h 25"/>
                <a:gd name="T48" fmla="*/ 23 w 141"/>
                <a:gd name="T49" fmla="*/ 3 h 25"/>
                <a:gd name="T50" fmla="*/ 26 w 141"/>
                <a:gd name="T51" fmla="*/ 2 h 25"/>
                <a:gd name="T52" fmla="*/ 29 w 141"/>
                <a:gd name="T53" fmla="*/ 1 h 25"/>
                <a:gd name="T54" fmla="*/ 32 w 141"/>
                <a:gd name="T55" fmla="*/ 1 h 25"/>
                <a:gd name="T56" fmla="*/ 35 w 141"/>
                <a:gd name="T57" fmla="*/ 0 h 25"/>
                <a:gd name="T58" fmla="*/ 38 w 141"/>
                <a:gd name="T59" fmla="*/ 0 h 25"/>
                <a:gd name="T60" fmla="*/ 41 w 141"/>
                <a:gd name="T61" fmla="*/ 0 h 25"/>
                <a:gd name="T62" fmla="*/ 44 w 141"/>
                <a:gd name="T63" fmla="*/ 0 h 25"/>
                <a:gd name="T64" fmla="*/ 47 w 141"/>
                <a:gd name="T65" fmla="*/ 0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1" h="25">
                  <a:moveTo>
                    <a:pt x="141" y="0"/>
                  </a:moveTo>
                  <a:lnTo>
                    <a:pt x="134" y="4"/>
                  </a:lnTo>
                  <a:lnTo>
                    <a:pt x="124" y="7"/>
                  </a:lnTo>
                  <a:lnTo>
                    <a:pt x="115" y="9"/>
                  </a:lnTo>
                  <a:lnTo>
                    <a:pt x="106" y="13"/>
                  </a:lnTo>
                  <a:lnTo>
                    <a:pt x="97" y="16"/>
                  </a:lnTo>
                  <a:lnTo>
                    <a:pt x="87" y="19"/>
                  </a:lnTo>
                  <a:lnTo>
                    <a:pt x="78" y="21"/>
                  </a:lnTo>
                  <a:lnTo>
                    <a:pt x="70" y="22"/>
                  </a:lnTo>
                  <a:lnTo>
                    <a:pt x="59" y="24"/>
                  </a:lnTo>
                  <a:lnTo>
                    <a:pt x="51" y="25"/>
                  </a:lnTo>
                  <a:lnTo>
                    <a:pt x="42" y="25"/>
                  </a:lnTo>
                  <a:lnTo>
                    <a:pt x="33" y="24"/>
                  </a:lnTo>
                  <a:lnTo>
                    <a:pt x="25" y="21"/>
                  </a:lnTo>
                  <a:lnTo>
                    <a:pt x="16" y="19"/>
                  </a:lnTo>
                  <a:lnTo>
                    <a:pt x="7" y="15"/>
                  </a:lnTo>
                  <a:lnTo>
                    <a:pt x="0" y="9"/>
                  </a:lnTo>
                  <a:lnTo>
                    <a:pt x="7" y="11"/>
                  </a:lnTo>
                  <a:lnTo>
                    <a:pt x="16" y="11"/>
                  </a:lnTo>
                  <a:lnTo>
                    <a:pt x="25" y="11"/>
                  </a:lnTo>
                  <a:lnTo>
                    <a:pt x="32" y="9"/>
                  </a:lnTo>
                  <a:lnTo>
                    <a:pt x="41" y="8"/>
                  </a:lnTo>
                  <a:lnTo>
                    <a:pt x="49" y="8"/>
                  </a:lnTo>
                  <a:lnTo>
                    <a:pt x="59" y="7"/>
                  </a:lnTo>
                  <a:lnTo>
                    <a:pt x="68" y="7"/>
                  </a:lnTo>
                  <a:lnTo>
                    <a:pt x="77" y="5"/>
                  </a:lnTo>
                  <a:lnTo>
                    <a:pt x="86" y="4"/>
                  </a:lnTo>
                  <a:lnTo>
                    <a:pt x="96" y="3"/>
                  </a:lnTo>
                  <a:lnTo>
                    <a:pt x="105" y="1"/>
                  </a:lnTo>
                  <a:lnTo>
                    <a:pt x="113" y="1"/>
                  </a:lnTo>
                  <a:lnTo>
                    <a:pt x="124" y="0"/>
                  </a:lnTo>
                  <a:lnTo>
                    <a:pt x="132" y="0"/>
                  </a:lnTo>
                  <a:lnTo>
                    <a:pt x="1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0" name="Freeform 1033"/>
            <p:cNvSpPr>
              <a:spLocks/>
            </p:cNvSpPr>
            <p:nvPr/>
          </p:nvSpPr>
          <p:spPr bwMode="auto">
            <a:xfrm>
              <a:off x="1935" y="1803"/>
              <a:ext cx="56" cy="15"/>
            </a:xfrm>
            <a:custGeom>
              <a:avLst/>
              <a:gdLst>
                <a:gd name="T0" fmla="*/ 1 w 170"/>
                <a:gd name="T1" fmla="*/ 15 h 43"/>
                <a:gd name="T2" fmla="*/ 0 w 170"/>
                <a:gd name="T3" fmla="*/ 13 h 43"/>
                <a:gd name="T4" fmla="*/ 55 w 170"/>
                <a:gd name="T5" fmla="*/ 0 h 43"/>
                <a:gd name="T6" fmla="*/ 56 w 170"/>
                <a:gd name="T7" fmla="*/ 2 h 43"/>
                <a:gd name="T8" fmla="*/ 1 w 170"/>
                <a:gd name="T9" fmla="*/ 15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43">
                  <a:moveTo>
                    <a:pt x="4" y="43"/>
                  </a:moveTo>
                  <a:lnTo>
                    <a:pt x="0" y="37"/>
                  </a:lnTo>
                  <a:lnTo>
                    <a:pt x="167" y="0"/>
                  </a:lnTo>
                  <a:lnTo>
                    <a:pt x="170" y="5"/>
                  </a:lnTo>
                  <a:lnTo>
                    <a:pt x="4"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1" name="Freeform 1034"/>
            <p:cNvSpPr>
              <a:spLocks/>
            </p:cNvSpPr>
            <p:nvPr/>
          </p:nvSpPr>
          <p:spPr bwMode="auto">
            <a:xfrm>
              <a:off x="2005" y="1570"/>
              <a:ext cx="199" cy="15"/>
            </a:xfrm>
            <a:custGeom>
              <a:avLst/>
              <a:gdLst>
                <a:gd name="T0" fmla="*/ 161 w 596"/>
                <a:gd name="T1" fmla="*/ 5 h 44"/>
                <a:gd name="T2" fmla="*/ 161 w 596"/>
                <a:gd name="T3" fmla="*/ 2 h 44"/>
                <a:gd name="T4" fmla="*/ 199 w 596"/>
                <a:gd name="T5" fmla="*/ 0 h 44"/>
                <a:gd name="T6" fmla="*/ 199 w 596"/>
                <a:gd name="T7" fmla="*/ 2 h 44"/>
                <a:gd name="T8" fmla="*/ 0 w 596"/>
                <a:gd name="T9" fmla="*/ 15 h 44"/>
                <a:gd name="T10" fmla="*/ 5 w 596"/>
                <a:gd name="T11" fmla="*/ 14 h 44"/>
                <a:gd name="T12" fmla="*/ 10 w 596"/>
                <a:gd name="T13" fmla="*/ 14 h 44"/>
                <a:gd name="T14" fmla="*/ 15 w 596"/>
                <a:gd name="T15" fmla="*/ 13 h 44"/>
                <a:gd name="T16" fmla="*/ 19 w 596"/>
                <a:gd name="T17" fmla="*/ 12 h 44"/>
                <a:gd name="T18" fmla="*/ 24 w 596"/>
                <a:gd name="T19" fmla="*/ 11 h 44"/>
                <a:gd name="T20" fmla="*/ 29 w 596"/>
                <a:gd name="T21" fmla="*/ 11 h 44"/>
                <a:gd name="T22" fmla="*/ 33 w 596"/>
                <a:gd name="T23" fmla="*/ 11 h 44"/>
                <a:gd name="T24" fmla="*/ 39 w 596"/>
                <a:gd name="T25" fmla="*/ 10 h 44"/>
                <a:gd name="T26" fmla="*/ 44 w 596"/>
                <a:gd name="T27" fmla="*/ 10 h 44"/>
                <a:gd name="T28" fmla="*/ 48 w 596"/>
                <a:gd name="T29" fmla="*/ 10 h 44"/>
                <a:gd name="T30" fmla="*/ 53 w 596"/>
                <a:gd name="T31" fmla="*/ 9 h 44"/>
                <a:gd name="T32" fmla="*/ 59 w 596"/>
                <a:gd name="T33" fmla="*/ 9 h 44"/>
                <a:gd name="T34" fmla="*/ 64 w 596"/>
                <a:gd name="T35" fmla="*/ 9 h 44"/>
                <a:gd name="T36" fmla="*/ 68 w 596"/>
                <a:gd name="T37" fmla="*/ 9 h 44"/>
                <a:gd name="T38" fmla="*/ 74 w 596"/>
                <a:gd name="T39" fmla="*/ 8 h 44"/>
                <a:gd name="T40" fmla="*/ 79 w 596"/>
                <a:gd name="T41" fmla="*/ 8 h 44"/>
                <a:gd name="T42" fmla="*/ 84 w 596"/>
                <a:gd name="T43" fmla="*/ 8 h 44"/>
                <a:gd name="T44" fmla="*/ 89 w 596"/>
                <a:gd name="T45" fmla="*/ 8 h 44"/>
                <a:gd name="T46" fmla="*/ 94 w 596"/>
                <a:gd name="T47" fmla="*/ 8 h 44"/>
                <a:gd name="T48" fmla="*/ 99 w 596"/>
                <a:gd name="T49" fmla="*/ 8 h 44"/>
                <a:gd name="T50" fmla="*/ 105 w 596"/>
                <a:gd name="T51" fmla="*/ 8 h 44"/>
                <a:gd name="T52" fmla="*/ 109 w 596"/>
                <a:gd name="T53" fmla="*/ 7 h 44"/>
                <a:gd name="T54" fmla="*/ 115 w 596"/>
                <a:gd name="T55" fmla="*/ 7 h 44"/>
                <a:gd name="T56" fmla="*/ 120 w 596"/>
                <a:gd name="T57" fmla="*/ 7 h 44"/>
                <a:gd name="T58" fmla="*/ 125 w 596"/>
                <a:gd name="T59" fmla="*/ 7 h 44"/>
                <a:gd name="T60" fmla="*/ 130 w 596"/>
                <a:gd name="T61" fmla="*/ 7 h 44"/>
                <a:gd name="T62" fmla="*/ 136 w 596"/>
                <a:gd name="T63" fmla="*/ 7 h 44"/>
                <a:gd name="T64" fmla="*/ 140 w 596"/>
                <a:gd name="T65" fmla="*/ 7 h 44"/>
                <a:gd name="T66" fmla="*/ 146 w 596"/>
                <a:gd name="T67" fmla="*/ 6 h 44"/>
                <a:gd name="T68" fmla="*/ 151 w 596"/>
                <a:gd name="T69" fmla="*/ 6 h 44"/>
                <a:gd name="T70" fmla="*/ 156 w 596"/>
                <a:gd name="T71" fmla="*/ 5 h 44"/>
                <a:gd name="T72" fmla="*/ 161 w 596"/>
                <a:gd name="T73" fmla="*/ 5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96" h="44">
                  <a:moveTo>
                    <a:pt x="482" y="16"/>
                  </a:moveTo>
                  <a:lnTo>
                    <a:pt x="482" y="7"/>
                  </a:lnTo>
                  <a:lnTo>
                    <a:pt x="596" y="0"/>
                  </a:lnTo>
                  <a:lnTo>
                    <a:pt x="596" y="7"/>
                  </a:lnTo>
                  <a:lnTo>
                    <a:pt x="0" y="44"/>
                  </a:lnTo>
                  <a:lnTo>
                    <a:pt x="14" y="41"/>
                  </a:lnTo>
                  <a:lnTo>
                    <a:pt x="29" y="40"/>
                  </a:lnTo>
                  <a:lnTo>
                    <a:pt x="44" y="37"/>
                  </a:lnTo>
                  <a:lnTo>
                    <a:pt x="57" y="35"/>
                  </a:lnTo>
                  <a:lnTo>
                    <a:pt x="71" y="33"/>
                  </a:lnTo>
                  <a:lnTo>
                    <a:pt x="86" y="32"/>
                  </a:lnTo>
                  <a:lnTo>
                    <a:pt x="100" y="31"/>
                  </a:lnTo>
                  <a:lnTo>
                    <a:pt x="116" y="29"/>
                  </a:lnTo>
                  <a:lnTo>
                    <a:pt x="131" y="28"/>
                  </a:lnTo>
                  <a:lnTo>
                    <a:pt x="145" y="28"/>
                  </a:lnTo>
                  <a:lnTo>
                    <a:pt x="160" y="27"/>
                  </a:lnTo>
                  <a:lnTo>
                    <a:pt x="176" y="27"/>
                  </a:lnTo>
                  <a:lnTo>
                    <a:pt x="191" y="25"/>
                  </a:lnTo>
                  <a:lnTo>
                    <a:pt x="205" y="25"/>
                  </a:lnTo>
                  <a:lnTo>
                    <a:pt x="221" y="24"/>
                  </a:lnTo>
                  <a:lnTo>
                    <a:pt x="236" y="24"/>
                  </a:lnTo>
                  <a:lnTo>
                    <a:pt x="252" y="23"/>
                  </a:lnTo>
                  <a:lnTo>
                    <a:pt x="266" y="23"/>
                  </a:lnTo>
                  <a:lnTo>
                    <a:pt x="282" y="23"/>
                  </a:lnTo>
                  <a:lnTo>
                    <a:pt x="297" y="23"/>
                  </a:lnTo>
                  <a:lnTo>
                    <a:pt x="313" y="23"/>
                  </a:lnTo>
                  <a:lnTo>
                    <a:pt x="327" y="21"/>
                  </a:lnTo>
                  <a:lnTo>
                    <a:pt x="343" y="21"/>
                  </a:lnTo>
                  <a:lnTo>
                    <a:pt x="359" y="21"/>
                  </a:lnTo>
                  <a:lnTo>
                    <a:pt x="374" y="21"/>
                  </a:lnTo>
                  <a:lnTo>
                    <a:pt x="390" y="20"/>
                  </a:lnTo>
                  <a:lnTo>
                    <a:pt x="406" y="20"/>
                  </a:lnTo>
                  <a:lnTo>
                    <a:pt x="420" y="20"/>
                  </a:lnTo>
                  <a:lnTo>
                    <a:pt x="436" y="19"/>
                  </a:lnTo>
                  <a:lnTo>
                    <a:pt x="451" y="17"/>
                  </a:lnTo>
                  <a:lnTo>
                    <a:pt x="467" y="16"/>
                  </a:lnTo>
                  <a:lnTo>
                    <a:pt x="482"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2" name="Freeform 1035"/>
            <p:cNvSpPr>
              <a:spLocks/>
            </p:cNvSpPr>
            <p:nvPr/>
          </p:nvSpPr>
          <p:spPr bwMode="auto">
            <a:xfrm>
              <a:off x="2185" y="1785"/>
              <a:ext cx="24" cy="6"/>
            </a:xfrm>
            <a:custGeom>
              <a:avLst/>
              <a:gdLst>
                <a:gd name="T0" fmla="*/ 24 w 72"/>
                <a:gd name="T1" fmla="*/ 0 h 17"/>
                <a:gd name="T2" fmla="*/ 21 w 72"/>
                <a:gd name="T3" fmla="*/ 1 h 17"/>
                <a:gd name="T4" fmla="*/ 18 w 72"/>
                <a:gd name="T5" fmla="*/ 2 h 17"/>
                <a:gd name="T6" fmla="*/ 15 w 72"/>
                <a:gd name="T7" fmla="*/ 3 h 17"/>
                <a:gd name="T8" fmla="*/ 12 w 72"/>
                <a:gd name="T9" fmla="*/ 5 h 17"/>
                <a:gd name="T10" fmla="*/ 9 w 72"/>
                <a:gd name="T11" fmla="*/ 6 h 17"/>
                <a:gd name="T12" fmla="*/ 6 w 72"/>
                <a:gd name="T13" fmla="*/ 6 h 17"/>
                <a:gd name="T14" fmla="*/ 3 w 72"/>
                <a:gd name="T15" fmla="*/ 5 h 17"/>
                <a:gd name="T16" fmla="*/ 0 w 72"/>
                <a:gd name="T17" fmla="*/ 3 h 17"/>
                <a:gd name="T18" fmla="*/ 24 w 7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17">
                  <a:moveTo>
                    <a:pt x="72" y="0"/>
                  </a:moveTo>
                  <a:lnTo>
                    <a:pt x="64" y="3"/>
                  </a:lnTo>
                  <a:lnTo>
                    <a:pt x="55" y="5"/>
                  </a:lnTo>
                  <a:lnTo>
                    <a:pt x="46" y="9"/>
                  </a:lnTo>
                  <a:lnTo>
                    <a:pt x="36" y="13"/>
                  </a:lnTo>
                  <a:lnTo>
                    <a:pt x="27" y="16"/>
                  </a:lnTo>
                  <a:lnTo>
                    <a:pt x="19" y="17"/>
                  </a:lnTo>
                  <a:lnTo>
                    <a:pt x="10" y="14"/>
                  </a:lnTo>
                  <a:lnTo>
                    <a:pt x="0" y="9"/>
                  </a:lnTo>
                  <a:lnTo>
                    <a:pt x="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3" name="Freeform 1036"/>
            <p:cNvSpPr>
              <a:spLocks/>
            </p:cNvSpPr>
            <p:nvPr/>
          </p:nvSpPr>
          <p:spPr bwMode="auto">
            <a:xfrm>
              <a:off x="2257" y="1560"/>
              <a:ext cx="124" cy="7"/>
            </a:xfrm>
            <a:custGeom>
              <a:avLst/>
              <a:gdLst>
                <a:gd name="T0" fmla="*/ 0 w 374"/>
                <a:gd name="T1" fmla="*/ 7 h 21"/>
                <a:gd name="T2" fmla="*/ 0 w 374"/>
                <a:gd name="T3" fmla="*/ 5 h 21"/>
                <a:gd name="T4" fmla="*/ 124 w 374"/>
                <a:gd name="T5" fmla="*/ 0 h 21"/>
                <a:gd name="T6" fmla="*/ 124 w 374"/>
                <a:gd name="T7" fmla="*/ 3 h 21"/>
                <a:gd name="T8" fmla="*/ 0 w 374"/>
                <a:gd name="T9" fmla="*/ 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 h="21">
                  <a:moveTo>
                    <a:pt x="0" y="21"/>
                  </a:moveTo>
                  <a:lnTo>
                    <a:pt x="0" y="16"/>
                  </a:lnTo>
                  <a:lnTo>
                    <a:pt x="374" y="0"/>
                  </a:lnTo>
                  <a:lnTo>
                    <a:pt x="374" y="9"/>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4" name="Freeform 1037"/>
            <p:cNvSpPr>
              <a:spLocks/>
            </p:cNvSpPr>
            <p:nvPr/>
          </p:nvSpPr>
          <p:spPr bwMode="auto">
            <a:xfrm>
              <a:off x="2395" y="1545"/>
              <a:ext cx="459" cy="28"/>
            </a:xfrm>
            <a:custGeom>
              <a:avLst/>
              <a:gdLst>
                <a:gd name="T0" fmla="*/ 445 w 1378"/>
                <a:gd name="T1" fmla="*/ 1 h 82"/>
                <a:gd name="T2" fmla="*/ 418 w 1378"/>
                <a:gd name="T3" fmla="*/ 4 h 82"/>
                <a:gd name="T4" fmla="*/ 391 w 1378"/>
                <a:gd name="T5" fmla="*/ 7 h 82"/>
                <a:gd name="T6" fmla="*/ 362 w 1378"/>
                <a:gd name="T7" fmla="*/ 9 h 82"/>
                <a:gd name="T8" fmla="*/ 334 w 1378"/>
                <a:gd name="T9" fmla="*/ 11 h 82"/>
                <a:gd name="T10" fmla="*/ 305 w 1378"/>
                <a:gd name="T11" fmla="*/ 13 h 82"/>
                <a:gd name="T12" fmla="*/ 276 w 1378"/>
                <a:gd name="T13" fmla="*/ 14 h 82"/>
                <a:gd name="T14" fmla="*/ 246 w 1378"/>
                <a:gd name="T15" fmla="*/ 16 h 82"/>
                <a:gd name="T16" fmla="*/ 218 w 1378"/>
                <a:gd name="T17" fmla="*/ 17 h 82"/>
                <a:gd name="T18" fmla="*/ 188 w 1378"/>
                <a:gd name="T19" fmla="*/ 18 h 82"/>
                <a:gd name="T20" fmla="*/ 159 w 1378"/>
                <a:gd name="T21" fmla="*/ 20 h 82"/>
                <a:gd name="T22" fmla="*/ 130 w 1378"/>
                <a:gd name="T23" fmla="*/ 21 h 82"/>
                <a:gd name="T24" fmla="*/ 100 w 1378"/>
                <a:gd name="T25" fmla="*/ 23 h 82"/>
                <a:gd name="T26" fmla="*/ 72 w 1378"/>
                <a:gd name="T27" fmla="*/ 24 h 82"/>
                <a:gd name="T28" fmla="*/ 43 w 1378"/>
                <a:gd name="T29" fmla="*/ 25 h 82"/>
                <a:gd name="T30" fmla="*/ 14 w 1378"/>
                <a:gd name="T31" fmla="*/ 27 h 82"/>
                <a:gd name="T32" fmla="*/ 14 w 1378"/>
                <a:gd name="T33" fmla="*/ 26 h 82"/>
                <a:gd name="T34" fmla="*/ 43 w 1378"/>
                <a:gd name="T35" fmla="*/ 23 h 82"/>
                <a:gd name="T36" fmla="*/ 71 w 1378"/>
                <a:gd name="T37" fmla="*/ 19 h 82"/>
                <a:gd name="T38" fmla="*/ 100 w 1378"/>
                <a:gd name="T39" fmla="*/ 17 h 82"/>
                <a:gd name="T40" fmla="*/ 128 w 1378"/>
                <a:gd name="T41" fmla="*/ 14 h 82"/>
                <a:gd name="T42" fmla="*/ 158 w 1378"/>
                <a:gd name="T43" fmla="*/ 12 h 82"/>
                <a:gd name="T44" fmla="*/ 186 w 1378"/>
                <a:gd name="T45" fmla="*/ 11 h 82"/>
                <a:gd name="T46" fmla="*/ 215 w 1378"/>
                <a:gd name="T47" fmla="*/ 9 h 82"/>
                <a:gd name="T48" fmla="*/ 244 w 1378"/>
                <a:gd name="T49" fmla="*/ 8 h 82"/>
                <a:gd name="T50" fmla="*/ 273 w 1378"/>
                <a:gd name="T51" fmla="*/ 6 h 82"/>
                <a:gd name="T52" fmla="*/ 301 w 1378"/>
                <a:gd name="T53" fmla="*/ 5 h 82"/>
                <a:gd name="T54" fmla="*/ 330 w 1378"/>
                <a:gd name="T55" fmla="*/ 4 h 82"/>
                <a:gd name="T56" fmla="*/ 359 w 1378"/>
                <a:gd name="T57" fmla="*/ 3 h 82"/>
                <a:gd name="T58" fmla="*/ 388 w 1378"/>
                <a:gd name="T59" fmla="*/ 2 h 82"/>
                <a:gd name="T60" fmla="*/ 416 w 1378"/>
                <a:gd name="T61" fmla="*/ 1 h 82"/>
                <a:gd name="T62" fmla="*/ 445 w 1378"/>
                <a:gd name="T63" fmla="*/ 1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78" h="82">
                  <a:moveTo>
                    <a:pt x="1378" y="0"/>
                  </a:moveTo>
                  <a:lnTo>
                    <a:pt x="1337" y="4"/>
                  </a:lnTo>
                  <a:lnTo>
                    <a:pt x="1296" y="10"/>
                  </a:lnTo>
                  <a:lnTo>
                    <a:pt x="1255" y="12"/>
                  </a:lnTo>
                  <a:lnTo>
                    <a:pt x="1213" y="16"/>
                  </a:lnTo>
                  <a:lnTo>
                    <a:pt x="1173" y="20"/>
                  </a:lnTo>
                  <a:lnTo>
                    <a:pt x="1130" y="24"/>
                  </a:lnTo>
                  <a:lnTo>
                    <a:pt x="1087" y="27"/>
                  </a:lnTo>
                  <a:lnTo>
                    <a:pt x="1044" y="29"/>
                  </a:lnTo>
                  <a:lnTo>
                    <a:pt x="1002" y="32"/>
                  </a:lnTo>
                  <a:lnTo>
                    <a:pt x="959" y="36"/>
                  </a:lnTo>
                  <a:lnTo>
                    <a:pt x="915" y="37"/>
                  </a:lnTo>
                  <a:lnTo>
                    <a:pt x="873" y="40"/>
                  </a:lnTo>
                  <a:lnTo>
                    <a:pt x="829" y="42"/>
                  </a:lnTo>
                  <a:lnTo>
                    <a:pt x="784" y="45"/>
                  </a:lnTo>
                  <a:lnTo>
                    <a:pt x="740" y="46"/>
                  </a:lnTo>
                  <a:lnTo>
                    <a:pt x="697" y="49"/>
                  </a:lnTo>
                  <a:lnTo>
                    <a:pt x="653" y="50"/>
                  </a:lnTo>
                  <a:lnTo>
                    <a:pt x="609" y="53"/>
                  </a:lnTo>
                  <a:lnTo>
                    <a:pt x="564" y="54"/>
                  </a:lnTo>
                  <a:lnTo>
                    <a:pt x="521" y="57"/>
                  </a:lnTo>
                  <a:lnTo>
                    <a:pt x="477" y="58"/>
                  </a:lnTo>
                  <a:lnTo>
                    <a:pt x="433" y="61"/>
                  </a:lnTo>
                  <a:lnTo>
                    <a:pt x="390" y="62"/>
                  </a:lnTo>
                  <a:lnTo>
                    <a:pt x="345" y="63"/>
                  </a:lnTo>
                  <a:lnTo>
                    <a:pt x="301" y="66"/>
                  </a:lnTo>
                  <a:lnTo>
                    <a:pt x="257" y="67"/>
                  </a:lnTo>
                  <a:lnTo>
                    <a:pt x="215" y="70"/>
                  </a:lnTo>
                  <a:lnTo>
                    <a:pt x="171" y="71"/>
                  </a:lnTo>
                  <a:lnTo>
                    <a:pt x="128" y="74"/>
                  </a:lnTo>
                  <a:lnTo>
                    <a:pt x="86" y="77"/>
                  </a:lnTo>
                  <a:lnTo>
                    <a:pt x="42" y="79"/>
                  </a:lnTo>
                  <a:lnTo>
                    <a:pt x="0" y="82"/>
                  </a:lnTo>
                  <a:lnTo>
                    <a:pt x="43" y="75"/>
                  </a:lnTo>
                  <a:lnTo>
                    <a:pt x="86" y="70"/>
                  </a:lnTo>
                  <a:lnTo>
                    <a:pt x="128" y="66"/>
                  </a:lnTo>
                  <a:lnTo>
                    <a:pt x="171" y="61"/>
                  </a:lnTo>
                  <a:lnTo>
                    <a:pt x="214" y="57"/>
                  </a:lnTo>
                  <a:lnTo>
                    <a:pt x="257" y="53"/>
                  </a:lnTo>
                  <a:lnTo>
                    <a:pt x="299" y="49"/>
                  </a:lnTo>
                  <a:lnTo>
                    <a:pt x="343" y="45"/>
                  </a:lnTo>
                  <a:lnTo>
                    <a:pt x="385" y="42"/>
                  </a:lnTo>
                  <a:lnTo>
                    <a:pt x="429" y="38"/>
                  </a:lnTo>
                  <a:lnTo>
                    <a:pt x="473" y="36"/>
                  </a:lnTo>
                  <a:lnTo>
                    <a:pt x="516" y="33"/>
                  </a:lnTo>
                  <a:lnTo>
                    <a:pt x="558" y="31"/>
                  </a:lnTo>
                  <a:lnTo>
                    <a:pt x="602" y="29"/>
                  </a:lnTo>
                  <a:lnTo>
                    <a:pt x="646" y="27"/>
                  </a:lnTo>
                  <a:lnTo>
                    <a:pt x="689" y="24"/>
                  </a:lnTo>
                  <a:lnTo>
                    <a:pt x="732" y="23"/>
                  </a:lnTo>
                  <a:lnTo>
                    <a:pt x="775" y="20"/>
                  </a:lnTo>
                  <a:lnTo>
                    <a:pt x="819" y="19"/>
                  </a:lnTo>
                  <a:lnTo>
                    <a:pt x="861" y="17"/>
                  </a:lnTo>
                  <a:lnTo>
                    <a:pt x="905" y="15"/>
                  </a:lnTo>
                  <a:lnTo>
                    <a:pt x="948" y="14"/>
                  </a:lnTo>
                  <a:lnTo>
                    <a:pt x="992" y="12"/>
                  </a:lnTo>
                  <a:lnTo>
                    <a:pt x="1034" y="11"/>
                  </a:lnTo>
                  <a:lnTo>
                    <a:pt x="1078" y="10"/>
                  </a:lnTo>
                  <a:lnTo>
                    <a:pt x="1122" y="8"/>
                  </a:lnTo>
                  <a:lnTo>
                    <a:pt x="1164" y="7"/>
                  </a:lnTo>
                  <a:lnTo>
                    <a:pt x="1207" y="6"/>
                  </a:lnTo>
                  <a:lnTo>
                    <a:pt x="1250" y="4"/>
                  </a:lnTo>
                  <a:lnTo>
                    <a:pt x="1292" y="3"/>
                  </a:lnTo>
                  <a:lnTo>
                    <a:pt x="1335" y="2"/>
                  </a:lnTo>
                  <a:lnTo>
                    <a:pt x="1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7665" name="Freeform 1038"/>
            <p:cNvSpPr>
              <a:spLocks/>
            </p:cNvSpPr>
            <p:nvPr/>
          </p:nvSpPr>
          <p:spPr bwMode="auto">
            <a:xfrm>
              <a:off x="2652" y="1526"/>
              <a:ext cx="197" cy="14"/>
            </a:xfrm>
            <a:custGeom>
              <a:avLst/>
              <a:gdLst>
                <a:gd name="T0" fmla="*/ 197 w 591"/>
                <a:gd name="T1" fmla="*/ 0 h 44"/>
                <a:gd name="T2" fmla="*/ 188 w 591"/>
                <a:gd name="T3" fmla="*/ 4 h 44"/>
                <a:gd name="T4" fmla="*/ 0 w 591"/>
                <a:gd name="T5" fmla="*/ 14 h 44"/>
                <a:gd name="T6" fmla="*/ 6 w 591"/>
                <a:gd name="T7" fmla="*/ 13 h 44"/>
                <a:gd name="T8" fmla="*/ 13 w 591"/>
                <a:gd name="T9" fmla="*/ 13 h 44"/>
                <a:gd name="T10" fmla="*/ 20 w 591"/>
                <a:gd name="T11" fmla="*/ 13 h 44"/>
                <a:gd name="T12" fmla="*/ 26 w 591"/>
                <a:gd name="T13" fmla="*/ 13 h 44"/>
                <a:gd name="T14" fmla="*/ 32 w 591"/>
                <a:gd name="T15" fmla="*/ 12 h 44"/>
                <a:gd name="T16" fmla="*/ 38 w 591"/>
                <a:gd name="T17" fmla="*/ 11 h 44"/>
                <a:gd name="T18" fmla="*/ 44 w 591"/>
                <a:gd name="T19" fmla="*/ 11 h 44"/>
                <a:gd name="T20" fmla="*/ 51 w 591"/>
                <a:gd name="T21" fmla="*/ 11 h 44"/>
                <a:gd name="T22" fmla="*/ 57 w 591"/>
                <a:gd name="T23" fmla="*/ 10 h 44"/>
                <a:gd name="T24" fmla="*/ 63 w 591"/>
                <a:gd name="T25" fmla="*/ 9 h 44"/>
                <a:gd name="T26" fmla="*/ 69 w 591"/>
                <a:gd name="T27" fmla="*/ 8 h 44"/>
                <a:gd name="T28" fmla="*/ 75 w 591"/>
                <a:gd name="T29" fmla="*/ 8 h 44"/>
                <a:gd name="T30" fmla="*/ 81 w 591"/>
                <a:gd name="T31" fmla="*/ 7 h 44"/>
                <a:gd name="T32" fmla="*/ 87 w 591"/>
                <a:gd name="T33" fmla="*/ 7 h 44"/>
                <a:gd name="T34" fmla="*/ 93 w 591"/>
                <a:gd name="T35" fmla="*/ 6 h 44"/>
                <a:gd name="T36" fmla="*/ 99 w 591"/>
                <a:gd name="T37" fmla="*/ 5 h 44"/>
                <a:gd name="T38" fmla="*/ 105 w 591"/>
                <a:gd name="T39" fmla="*/ 5 h 44"/>
                <a:gd name="T40" fmla="*/ 111 w 591"/>
                <a:gd name="T41" fmla="*/ 4 h 44"/>
                <a:gd name="T42" fmla="*/ 117 w 591"/>
                <a:gd name="T43" fmla="*/ 4 h 44"/>
                <a:gd name="T44" fmla="*/ 123 w 591"/>
                <a:gd name="T45" fmla="*/ 3 h 44"/>
                <a:gd name="T46" fmla="*/ 129 w 591"/>
                <a:gd name="T47" fmla="*/ 3 h 44"/>
                <a:gd name="T48" fmla="*/ 135 w 591"/>
                <a:gd name="T49" fmla="*/ 2 h 44"/>
                <a:gd name="T50" fmla="*/ 141 w 591"/>
                <a:gd name="T51" fmla="*/ 2 h 44"/>
                <a:gd name="T52" fmla="*/ 147 w 591"/>
                <a:gd name="T53" fmla="*/ 1 h 44"/>
                <a:gd name="T54" fmla="*/ 153 w 591"/>
                <a:gd name="T55" fmla="*/ 1 h 44"/>
                <a:gd name="T56" fmla="*/ 159 w 591"/>
                <a:gd name="T57" fmla="*/ 0 h 44"/>
                <a:gd name="T58" fmla="*/ 166 w 591"/>
                <a:gd name="T59" fmla="*/ 0 h 44"/>
                <a:gd name="T60" fmla="*/ 172 w 591"/>
                <a:gd name="T61" fmla="*/ 0 h 44"/>
                <a:gd name="T62" fmla="*/ 178 w 591"/>
                <a:gd name="T63" fmla="*/ 0 h 44"/>
                <a:gd name="T64" fmla="*/ 184 w 591"/>
                <a:gd name="T65" fmla="*/ 0 h 44"/>
                <a:gd name="T66" fmla="*/ 191 w 591"/>
                <a:gd name="T67" fmla="*/ 0 h 44"/>
                <a:gd name="T68" fmla="*/ 197 w 591"/>
                <a:gd name="T69" fmla="*/ 0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1" h="44">
                  <a:moveTo>
                    <a:pt x="591" y="0"/>
                  </a:moveTo>
                  <a:lnTo>
                    <a:pt x="563" y="12"/>
                  </a:lnTo>
                  <a:lnTo>
                    <a:pt x="0" y="44"/>
                  </a:lnTo>
                  <a:lnTo>
                    <a:pt x="19" y="42"/>
                  </a:lnTo>
                  <a:lnTo>
                    <a:pt x="38" y="42"/>
                  </a:lnTo>
                  <a:lnTo>
                    <a:pt x="59" y="41"/>
                  </a:lnTo>
                  <a:lnTo>
                    <a:pt x="77" y="40"/>
                  </a:lnTo>
                  <a:lnTo>
                    <a:pt x="96" y="37"/>
                  </a:lnTo>
                  <a:lnTo>
                    <a:pt x="115" y="36"/>
                  </a:lnTo>
                  <a:lnTo>
                    <a:pt x="133" y="34"/>
                  </a:lnTo>
                  <a:lnTo>
                    <a:pt x="152" y="33"/>
                  </a:lnTo>
                  <a:lnTo>
                    <a:pt x="171" y="30"/>
                  </a:lnTo>
                  <a:lnTo>
                    <a:pt x="190" y="29"/>
                  </a:lnTo>
                  <a:lnTo>
                    <a:pt x="207" y="26"/>
                  </a:lnTo>
                  <a:lnTo>
                    <a:pt x="224" y="25"/>
                  </a:lnTo>
                  <a:lnTo>
                    <a:pt x="243" y="23"/>
                  </a:lnTo>
                  <a:lnTo>
                    <a:pt x="261" y="21"/>
                  </a:lnTo>
                  <a:lnTo>
                    <a:pt x="278" y="19"/>
                  </a:lnTo>
                  <a:lnTo>
                    <a:pt x="297" y="17"/>
                  </a:lnTo>
                  <a:lnTo>
                    <a:pt x="315" y="15"/>
                  </a:lnTo>
                  <a:lnTo>
                    <a:pt x="334" y="13"/>
                  </a:lnTo>
                  <a:lnTo>
                    <a:pt x="351" y="12"/>
                  </a:lnTo>
                  <a:lnTo>
                    <a:pt x="368" y="9"/>
                  </a:lnTo>
                  <a:lnTo>
                    <a:pt x="387" y="8"/>
                  </a:lnTo>
                  <a:lnTo>
                    <a:pt x="405" y="7"/>
                  </a:lnTo>
                  <a:lnTo>
                    <a:pt x="422" y="5"/>
                  </a:lnTo>
                  <a:lnTo>
                    <a:pt x="441" y="4"/>
                  </a:lnTo>
                  <a:lnTo>
                    <a:pt x="460" y="3"/>
                  </a:lnTo>
                  <a:lnTo>
                    <a:pt x="478" y="1"/>
                  </a:lnTo>
                  <a:lnTo>
                    <a:pt x="497" y="1"/>
                  </a:lnTo>
                  <a:lnTo>
                    <a:pt x="515" y="0"/>
                  </a:lnTo>
                  <a:lnTo>
                    <a:pt x="534" y="0"/>
                  </a:lnTo>
                  <a:lnTo>
                    <a:pt x="553" y="0"/>
                  </a:lnTo>
                  <a:lnTo>
                    <a:pt x="572" y="0"/>
                  </a:lnTo>
                  <a:lnTo>
                    <a:pt x="5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sp>
        <p:nvSpPr>
          <p:cNvPr id="41999" name="Text Box 1039"/>
          <p:cNvSpPr txBox="1">
            <a:spLocks noChangeArrowheads="1"/>
          </p:cNvSpPr>
          <p:nvPr/>
        </p:nvSpPr>
        <p:spPr bwMode="auto">
          <a:xfrm>
            <a:off x="63500" y="1430338"/>
            <a:ext cx="952500" cy="476250"/>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nSpc>
                <a:spcPct val="70000"/>
              </a:lnSpc>
              <a:defRPr/>
            </a:pPr>
            <a:r>
              <a:rPr lang="es-MX" altLang="es-MX" sz="3600" b="1" smtClean="0">
                <a:solidFill>
                  <a:srgbClr val="660066"/>
                </a:solidFill>
                <a:effectLst>
                  <a:outerShdw blurRad="38100" dist="38100" dir="2700000" algn="tl">
                    <a:srgbClr val="C0C0C0"/>
                  </a:outerShdw>
                </a:effectLst>
                <a:latin typeface="Comic Sans MS" pitchFamily="66" charset="0"/>
              </a:rPr>
              <a:t>1.-</a:t>
            </a:r>
          </a:p>
        </p:txBody>
      </p:sp>
      <p:sp>
        <p:nvSpPr>
          <p:cNvPr id="27656" name="Rectangle 1040"/>
          <p:cNvSpPr>
            <a:spLocks noChangeArrowheads="1"/>
          </p:cNvSpPr>
          <p:nvPr/>
        </p:nvSpPr>
        <p:spPr bwMode="auto">
          <a:xfrm>
            <a:off x="2362200" y="2895600"/>
            <a:ext cx="4386263" cy="301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80000"/>
              </a:lnSpc>
            </a:pPr>
            <a:r>
              <a:rPr lang="es-ES_tradnl" altLang="es-MX" sz="4800" b="1">
                <a:solidFill>
                  <a:srgbClr val="A50021"/>
                </a:solidFill>
              </a:rPr>
              <a:t>•           •          •</a:t>
            </a:r>
          </a:p>
          <a:p>
            <a:pPr>
              <a:lnSpc>
                <a:spcPct val="80000"/>
              </a:lnSpc>
            </a:pPr>
            <a:endParaRPr lang="es-ES_tradnl" altLang="es-MX" sz="4800" b="1">
              <a:solidFill>
                <a:srgbClr val="A50021"/>
              </a:solidFill>
            </a:endParaRPr>
          </a:p>
          <a:p>
            <a:pPr>
              <a:lnSpc>
                <a:spcPct val="80000"/>
              </a:lnSpc>
            </a:pPr>
            <a:r>
              <a:rPr lang="es-ES_tradnl" altLang="es-MX" sz="4800" b="1">
                <a:solidFill>
                  <a:srgbClr val="A50021"/>
                </a:solidFill>
              </a:rPr>
              <a:t>•           •          •</a:t>
            </a:r>
          </a:p>
          <a:p>
            <a:pPr>
              <a:lnSpc>
                <a:spcPct val="80000"/>
              </a:lnSpc>
            </a:pPr>
            <a:endParaRPr lang="es-ES_tradnl" altLang="es-MX" sz="4800" b="1">
              <a:solidFill>
                <a:srgbClr val="A50021"/>
              </a:solidFill>
            </a:endParaRPr>
          </a:p>
          <a:p>
            <a:pPr>
              <a:lnSpc>
                <a:spcPct val="80000"/>
              </a:lnSpc>
            </a:pPr>
            <a:r>
              <a:rPr lang="es-ES_tradnl" altLang="es-MX" sz="4800" b="1">
                <a:solidFill>
                  <a:srgbClr val="A50021"/>
                </a:solidFill>
              </a:rPr>
              <a:t>•           •          •</a:t>
            </a:r>
          </a:p>
        </p:txBody>
      </p:sp>
      <p:sp>
        <p:nvSpPr>
          <p:cNvPr id="18" name="Rectangle 3"/>
          <p:cNvSpPr>
            <a:spLocks noChangeArrowheads="1"/>
          </p:cNvSpPr>
          <p:nvPr/>
        </p:nvSpPr>
        <p:spPr bwMode="auto">
          <a:xfrm>
            <a:off x="590872" y="-27384"/>
            <a:ext cx="8229600" cy="706438"/>
          </a:xfrm>
          <a:prstGeom prst="rect">
            <a:avLst/>
          </a:prstGeom>
          <a:noFill/>
          <a:ln w="9525">
            <a:noFill/>
            <a:miter lim="800000"/>
            <a:headEnd/>
            <a:tailEnd/>
          </a:ln>
        </p:spPr>
        <p:txBody>
          <a:bodyPr/>
          <a:lstStyle/>
          <a:p>
            <a:pPr algn="l"/>
            <a:r>
              <a:rPr lang="es-MX" sz="6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Ejercicio</a:t>
            </a:r>
            <a:endParaRPr lang="es-ES" sz="6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967249646"/>
      </p:ext>
    </p:extLst>
  </p:cSld>
  <p:clrMapOvr>
    <a:masterClrMapping/>
  </p:clrMapOvr>
  <p:transition spd="med">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Rectangle 1040"/>
          <p:cNvSpPr>
            <a:spLocks noChangeArrowheads="1"/>
          </p:cNvSpPr>
          <p:nvPr/>
        </p:nvSpPr>
        <p:spPr bwMode="auto">
          <a:xfrm>
            <a:off x="3491880" y="2636912"/>
            <a:ext cx="2448272" cy="220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80000"/>
              </a:lnSpc>
            </a:pPr>
            <a:r>
              <a:rPr lang="es-ES_tradnl" altLang="es-MX" sz="4400" b="1" dirty="0">
                <a:solidFill>
                  <a:srgbClr val="A50021"/>
                </a:solidFill>
              </a:rPr>
              <a:t>•    </a:t>
            </a:r>
            <a:r>
              <a:rPr lang="es-ES_tradnl" altLang="es-MX" sz="4400" b="1" dirty="0" smtClean="0">
                <a:solidFill>
                  <a:srgbClr val="A50021"/>
                </a:solidFill>
              </a:rPr>
              <a:t> </a:t>
            </a:r>
            <a:r>
              <a:rPr lang="es-ES_tradnl" altLang="es-MX" sz="4400" b="1" dirty="0">
                <a:solidFill>
                  <a:srgbClr val="A50021"/>
                </a:solidFill>
              </a:rPr>
              <a:t>•    </a:t>
            </a:r>
            <a:r>
              <a:rPr lang="es-ES_tradnl" altLang="es-MX" sz="4400" b="1" dirty="0" smtClean="0">
                <a:solidFill>
                  <a:srgbClr val="A50021"/>
                </a:solidFill>
              </a:rPr>
              <a:t>•</a:t>
            </a:r>
            <a:endParaRPr lang="es-ES_tradnl" altLang="es-MX" sz="4400" b="1" dirty="0">
              <a:solidFill>
                <a:srgbClr val="A50021"/>
              </a:solidFill>
            </a:endParaRPr>
          </a:p>
          <a:p>
            <a:pPr>
              <a:lnSpc>
                <a:spcPct val="80000"/>
              </a:lnSpc>
            </a:pPr>
            <a:endParaRPr lang="es-ES_tradnl" altLang="es-MX" sz="2000" b="1" dirty="0">
              <a:solidFill>
                <a:srgbClr val="A50021"/>
              </a:solidFill>
            </a:endParaRPr>
          </a:p>
          <a:p>
            <a:pPr>
              <a:lnSpc>
                <a:spcPct val="80000"/>
              </a:lnSpc>
            </a:pPr>
            <a:r>
              <a:rPr lang="es-ES_tradnl" altLang="es-MX" sz="4400" b="1" dirty="0">
                <a:solidFill>
                  <a:srgbClr val="A50021"/>
                </a:solidFill>
              </a:rPr>
              <a:t>•    </a:t>
            </a:r>
            <a:r>
              <a:rPr lang="es-ES_tradnl" altLang="es-MX" sz="4400" b="1" dirty="0" smtClean="0">
                <a:solidFill>
                  <a:srgbClr val="A50021"/>
                </a:solidFill>
              </a:rPr>
              <a:t> </a:t>
            </a:r>
            <a:r>
              <a:rPr lang="es-ES_tradnl" altLang="es-MX" sz="4400" b="1" dirty="0">
                <a:solidFill>
                  <a:srgbClr val="A50021"/>
                </a:solidFill>
              </a:rPr>
              <a:t>•    </a:t>
            </a:r>
            <a:r>
              <a:rPr lang="es-ES_tradnl" altLang="es-MX" sz="4400" b="1" dirty="0" smtClean="0">
                <a:solidFill>
                  <a:srgbClr val="A50021"/>
                </a:solidFill>
              </a:rPr>
              <a:t>•</a:t>
            </a:r>
            <a:endParaRPr lang="es-ES_tradnl" altLang="es-MX" sz="4400" b="1" dirty="0">
              <a:solidFill>
                <a:srgbClr val="A50021"/>
              </a:solidFill>
            </a:endParaRPr>
          </a:p>
          <a:p>
            <a:pPr>
              <a:lnSpc>
                <a:spcPct val="80000"/>
              </a:lnSpc>
            </a:pPr>
            <a:endParaRPr lang="es-ES_tradnl" altLang="es-MX" sz="1800" b="1" dirty="0">
              <a:solidFill>
                <a:srgbClr val="A50021"/>
              </a:solidFill>
            </a:endParaRPr>
          </a:p>
          <a:p>
            <a:pPr>
              <a:lnSpc>
                <a:spcPct val="80000"/>
              </a:lnSpc>
            </a:pPr>
            <a:r>
              <a:rPr lang="es-ES_tradnl" altLang="es-MX" sz="4400" b="1" dirty="0">
                <a:solidFill>
                  <a:srgbClr val="A50021"/>
                </a:solidFill>
              </a:rPr>
              <a:t>•     </a:t>
            </a:r>
            <a:r>
              <a:rPr lang="es-ES_tradnl" altLang="es-MX" sz="4400" b="1" dirty="0" smtClean="0">
                <a:solidFill>
                  <a:srgbClr val="A50021"/>
                </a:solidFill>
              </a:rPr>
              <a:t>•    </a:t>
            </a:r>
            <a:r>
              <a:rPr lang="es-ES_tradnl" altLang="es-MX" sz="4400" b="1" dirty="0">
                <a:solidFill>
                  <a:srgbClr val="A50021"/>
                </a:solidFill>
              </a:rPr>
              <a:t>•</a:t>
            </a:r>
          </a:p>
        </p:txBody>
      </p:sp>
      <p:sp>
        <p:nvSpPr>
          <p:cNvPr id="18" name="Rectangle 3"/>
          <p:cNvSpPr>
            <a:spLocks noChangeArrowheads="1"/>
          </p:cNvSpPr>
          <p:nvPr/>
        </p:nvSpPr>
        <p:spPr bwMode="auto">
          <a:xfrm>
            <a:off x="590872" y="-27384"/>
            <a:ext cx="8229600" cy="706438"/>
          </a:xfrm>
          <a:prstGeom prst="rect">
            <a:avLst/>
          </a:prstGeom>
          <a:noFill/>
          <a:ln w="9525">
            <a:noFill/>
            <a:miter lim="800000"/>
            <a:headEnd/>
            <a:tailEnd/>
          </a:ln>
        </p:spPr>
        <p:txBody>
          <a:bodyPr/>
          <a:lstStyle/>
          <a:p>
            <a:pPr algn="l"/>
            <a:r>
              <a:rPr lang="es-MX" sz="6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Ejercicio</a:t>
            </a:r>
            <a:endParaRPr lang="es-ES" sz="6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3" name="2 Conector recto de flecha"/>
          <p:cNvCxnSpPr/>
          <p:nvPr/>
        </p:nvCxnSpPr>
        <p:spPr bwMode="auto">
          <a:xfrm>
            <a:off x="323528" y="2636912"/>
            <a:ext cx="8820472" cy="43204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0" name="9 Conector recto de flecha"/>
          <p:cNvCxnSpPr/>
          <p:nvPr/>
        </p:nvCxnSpPr>
        <p:spPr bwMode="auto">
          <a:xfrm flipV="1">
            <a:off x="-324544" y="3333477"/>
            <a:ext cx="9468544" cy="671587"/>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30" name="29 Conector recto de flecha"/>
          <p:cNvCxnSpPr/>
          <p:nvPr/>
        </p:nvCxnSpPr>
        <p:spPr bwMode="auto">
          <a:xfrm>
            <a:off x="-468560" y="4221088"/>
            <a:ext cx="9764960" cy="43204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32" name="Text Box 1028"/>
          <p:cNvSpPr txBox="1">
            <a:spLocks noChangeArrowheads="1"/>
          </p:cNvSpPr>
          <p:nvPr/>
        </p:nvSpPr>
        <p:spPr bwMode="auto">
          <a:xfrm>
            <a:off x="611560" y="1124744"/>
            <a:ext cx="8128000" cy="95410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just"/>
            <a:r>
              <a:rPr lang="es-ES_tradnl" altLang="es-MX" sz="2800" b="1" dirty="0">
                <a:solidFill>
                  <a:srgbClr val="000066"/>
                </a:solidFill>
              </a:rPr>
              <a:t>Trace </a:t>
            </a:r>
            <a:r>
              <a:rPr lang="es-ES_tradnl" altLang="es-MX" sz="2800" b="1" dirty="0" smtClean="0">
                <a:solidFill>
                  <a:srgbClr val="FF0000"/>
                </a:solidFill>
              </a:rPr>
              <a:t>TRES</a:t>
            </a:r>
            <a:r>
              <a:rPr lang="es-ES_tradnl" altLang="es-MX" sz="2800" b="1" dirty="0" smtClean="0">
                <a:solidFill>
                  <a:srgbClr val="000066"/>
                </a:solidFill>
              </a:rPr>
              <a:t> líneas </a:t>
            </a:r>
            <a:r>
              <a:rPr lang="es-ES_tradnl" altLang="es-MX" sz="2800" b="1" dirty="0">
                <a:solidFill>
                  <a:srgbClr val="000066"/>
                </a:solidFill>
              </a:rPr>
              <a:t>rectas que pasen por estos nueve puntos, sin levantar el lápiz del papel.</a:t>
            </a:r>
            <a:endParaRPr lang="es-MX" altLang="es-MX" sz="2800" b="1" dirty="0">
              <a:solidFill>
                <a:srgbClr val="000066"/>
              </a:solidFill>
            </a:endParaRPr>
          </a:p>
        </p:txBody>
      </p:sp>
    </p:spTree>
    <p:extLst>
      <p:ext uri="{BB962C8B-B14F-4D97-AF65-F5344CB8AC3E}">
        <p14:creationId xmlns:p14="http://schemas.microsoft.com/office/powerpoint/2010/main" val="4220872449"/>
      </p:ext>
    </p:extLst>
  </p:cSld>
  <p:clrMapOvr>
    <a:masterClrMapping/>
  </p:clrMapOvr>
  <p:transition spd="med">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ChangeArrowheads="1"/>
          </p:cNvSpPr>
          <p:nvPr/>
        </p:nvSpPr>
        <p:spPr bwMode="auto">
          <a:xfrm>
            <a:off x="1071563" y="1093868"/>
            <a:ext cx="7604893"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just"/>
            <a:r>
              <a:rPr lang="es-ES_tradnl" altLang="es-MX" sz="2800" b="1" dirty="0">
                <a:solidFill>
                  <a:srgbClr val="000066"/>
                </a:solidFill>
                <a:latin typeface="Geo" pitchFamily="2" charset="0"/>
              </a:rPr>
              <a:t>Aquí tenemos un cuadrado común y corriente, </a:t>
            </a:r>
            <a:r>
              <a:rPr lang="es-ES_tradnl" altLang="es-MX" sz="2800" b="1" dirty="0">
                <a:solidFill>
                  <a:srgbClr val="000066"/>
                </a:solidFill>
              </a:rPr>
              <a:t>¿</a:t>
            </a:r>
            <a:r>
              <a:rPr lang="es-ES_tradnl" altLang="es-MX" sz="2800" b="1" dirty="0">
                <a:solidFill>
                  <a:srgbClr val="000066"/>
                </a:solidFill>
                <a:latin typeface="Geo" pitchFamily="2" charset="0"/>
              </a:rPr>
              <a:t> puede usted dividirlo en 8 partes, trazando únicamente tres líneas </a:t>
            </a:r>
            <a:r>
              <a:rPr lang="es-ES_tradnl" altLang="es-MX" sz="2800" b="1" dirty="0">
                <a:solidFill>
                  <a:srgbClr val="000066"/>
                </a:solidFill>
              </a:rPr>
              <a:t>?</a:t>
            </a:r>
            <a:endParaRPr lang="es-ES_tradnl" altLang="es-MX" sz="2800" b="1" dirty="0">
              <a:solidFill>
                <a:srgbClr val="000066"/>
              </a:solidFill>
              <a:latin typeface="Geo" pitchFamily="2" charset="0"/>
            </a:endParaRPr>
          </a:p>
        </p:txBody>
      </p:sp>
      <p:sp>
        <p:nvSpPr>
          <p:cNvPr id="28675" name="Rectangle 1027"/>
          <p:cNvSpPr>
            <a:spLocks noChangeArrowheads="1"/>
          </p:cNvSpPr>
          <p:nvPr/>
        </p:nvSpPr>
        <p:spPr bwMode="auto">
          <a:xfrm>
            <a:off x="2828032" y="2594670"/>
            <a:ext cx="3616176" cy="3210594"/>
          </a:xfrm>
          <a:prstGeom prst="rect">
            <a:avLst/>
          </a:prstGeom>
          <a:noFill/>
          <a:ln w="381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grpSp>
        <p:nvGrpSpPr>
          <p:cNvPr id="28676" name="Group 1028"/>
          <p:cNvGrpSpPr>
            <a:grpSpLocks/>
          </p:cNvGrpSpPr>
          <p:nvPr/>
        </p:nvGrpSpPr>
        <p:grpSpPr bwMode="auto">
          <a:xfrm rot="-5784458">
            <a:off x="261310" y="1122186"/>
            <a:ext cx="781050" cy="990600"/>
            <a:chOff x="1631" y="1488"/>
            <a:chExt cx="1473" cy="528"/>
          </a:xfrm>
        </p:grpSpPr>
        <p:sp>
          <p:nvSpPr>
            <p:cNvPr id="28678" name="Freeform 1029"/>
            <p:cNvSpPr>
              <a:spLocks/>
            </p:cNvSpPr>
            <p:nvPr/>
          </p:nvSpPr>
          <p:spPr bwMode="auto">
            <a:xfrm>
              <a:off x="1631" y="1488"/>
              <a:ext cx="1473" cy="528"/>
            </a:xfrm>
            <a:custGeom>
              <a:avLst/>
              <a:gdLst>
                <a:gd name="T0" fmla="*/ 37 w 4418"/>
                <a:gd name="T1" fmla="*/ 135 h 1584"/>
                <a:gd name="T2" fmla="*/ 73 w 4418"/>
                <a:gd name="T3" fmla="*/ 135 h 1584"/>
                <a:gd name="T4" fmla="*/ 111 w 4418"/>
                <a:gd name="T5" fmla="*/ 135 h 1584"/>
                <a:gd name="T6" fmla="*/ 195 w 4418"/>
                <a:gd name="T7" fmla="*/ 126 h 1584"/>
                <a:gd name="T8" fmla="*/ 373 w 4418"/>
                <a:gd name="T9" fmla="*/ 112 h 1584"/>
                <a:gd name="T10" fmla="*/ 551 w 4418"/>
                <a:gd name="T11" fmla="*/ 100 h 1584"/>
                <a:gd name="T12" fmla="*/ 729 w 4418"/>
                <a:gd name="T13" fmla="*/ 81 h 1584"/>
                <a:gd name="T14" fmla="*/ 760 w 4418"/>
                <a:gd name="T15" fmla="*/ 72 h 1584"/>
                <a:gd name="T16" fmla="*/ 812 w 4418"/>
                <a:gd name="T17" fmla="*/ 69 h 1584"/>
                <a:gd name="T18" fmla="*/ 872 w 4418"/>
                <a:gd name="T19" fmla="*/ 63 h 1584"/>
                <a:gd name="T20" fmla="*/ 931 w 4418"/>
                <a:gd name="T21" fmla="*/ 56 h 1584"/>
                <a:gd name="T22" fmla="*/ 908 w 4418"/>
                <a:gd name="T23" fmla="*/ 47 h 1584"/>
                <a:gd name="T24" fmla="*/ 676 w 4418"/>
                <a:gd name="T25" fmla="*/ 58 h 1584"/>
                <a:gd name="T26" fmla="*/ 444 w 4418"/>
                <a:gd name="T27" fmla="*/ 72 h 1584"/>
                <a:gd name="T28" fmla="*/ 211 w 4418"/>
                <a:gd name="T29" fmla="*/ 89 h 1584"/>
                <a:gd name="T30" fmla="*/ 350 w 4418"/>
                <a:gd name="T31" fmla="*/ 70 h 1584"/>
                <a:gd name="T32" fmla="*/ 717 w 4418"/>
                <a:gd name="T33" fmla="*/ 43 h 1584"/>
                <a:gd name="T34" fmla="*/ 1084 w 4418"/>
                <a:gd name="T35" fmla="*/ 21 h 1584"/>
                <a:gd name="T36" fmla="*/ 1459 w 4418"/>
                <a:gd name="T37" fmla="*/ 0 h 1584"/>
                <a:gd name="T38" fmla="*/ 1464 w 4418"/>
                <a:gd name="T39" fmla="*/ 43 h 1584"/>
                <a:gd name="T40" fmla="*/ 1456 w 4418"/>
                <a:gd name="T41" fmla="*/ 122 h 1584"/>
                <a:gd name="T42" fmla="*/ 1346 w 4418"/>
                <a:gd name="T43" fmla="*/ 125 h 1584"/>
                <a:gd name="T44" fmla="*/ 1240 w 4418"/>
                <a:gd name="T45" fmla="*/ 128 h 1584"/>
                <a:gd name="T46" fmla="*/ 1136 w 4418"/>
                <a:gd name="T47" fmla="*/ 136 h 1584"/>
                <a:gd name="T48" fmla="*/ 1089 w 4418"/>
                <a:gd name="T49" fmla="*/ 160 h 1584"/>
                <a:gd name="T50" fmla="*/ 1095 w 4418"/>
                <a:gd name="T51" fmla="*/ 193 h 1584"/>
                <a:gd name="T52" fmla="*/ 1100 w 4418"/>
                <a:gd name="T53" fmla="*/ 226 h 1584"/>
                <a:gd name="T54" fmla="*/ 1096 w 4418"/>
                <a:gd name="T55" fmla="*/ 258 h 1584"/>
                <a:gd name="T56" fmla="*/ 1047 w 4418"/>
                <a:gd name="T57" fmla="*/ 271 h 1584"/>
                <a:gd name="T58" fmla="*/ 1010 w 4418"/>
                <a:gd name="T59" fmla="*/ 287 h 1584"/>
                <a:gd name="T60" fmla="*/ 1019 w 4418"/>
                <a:gd name="T61" fmla="*/ 321 h 1584"/>
                <a:gd name="T62" fmla="*/ 1024 w 4418"/>
                <a:gd name="T63" fmla="*/ 357 h 1584"/>
                <a:gd name="T64" fmla="*/ 1024 w 4418"/>
                <a:gd name="T65" fmla="*/ 397 h 1584"/>
                <a:gd name="T66" fmla="*/ 890 w 4418"/>
                <a:gd name="T67" fmla="*/ 432 h 1584"/>
                <a:gd name="T68" fmla="*/ 690 w 4418"/>
                <a:gd name="T69" fmla="*/ 468 h 1584"/>
                <a:gd name="T70" fmla="*/ 490 w 4418"/>
                <a:gd name="T71" fmla="*/ 503 h 1584"/>
                <a:gd name="T72" fmla="*/ 312 w 4418"/>
                <a:gd name="T73" fmla="*/ 528 h 1584"/>
                <a:gd name="T74" fmla="*/ 299 w 4418"/>
                <a:gd name="T75" fmla="*/ 503 h 1584"/>
                <a:gd name="T76" fmla="*/ 337 w 4418"/>
                <a:gd name="T77" fmla="*/ 467 h 1584"/>
                <a:gd name="T78" fmla="*/ 396 w 4418"/>
                <a:gd name="T79" fmla="*/ 455 h 1584"/>
                <a:gd name="T80" fmla="*/ 458 w 4418"/>
                <a:gd name="T81" fmla="*/ 446 h 1584"/>
                <a:gd name="T82" fmla="*/ 437 w 4418"/>
                <a:gd name="T83" fmla="*/ 443 h 1584"/>
                <a:gd name="T84" fmla="*/ 378 w 4418"/>
                <a:gd name="T85" fmla="*/ 446 h 1584"/>
                <a:gd name="T86" fmla="*/ 319 w 4418"/>
                <a:gd name="T87" fmla="*/ 448 h 1584"/>
                <a:gd name="T88" fmla="*/ 261 w 4418"/>
                <a:gd name="T89" fmla="*/ 442 h 1584"/>
                <a:gd name="T90" fmla="*/ 241 w 4418"/>
                <a:gd name="T91" fmla="*/ 403 h 1584"/>
                <a:gd name="T92" fmla="*/ 245 w 4418"/>
                <a:gd name="T93" fmla="*/ 364 h 1584"/>
                <a:gd name="T94" fmla="*/ 248 w 4418"/>
                <a:gd name="T95" fmla="*/ 339 h 1584"/>
                <a:gd name="T96" fmla="*/ 228 w 4418"/>
                <a:gd name="T97" fmla="*/ 318 h 1584"/>
                <a:gd name="T98" fmla="*/ 178 w 4418"/>
                <a:gd name="T99" fmla="*/ 320 h 1584"/>
                <a:gd name="T100" fmla="*/ 129 w 4418"/>
                <a:gd name="T101" fmla="*/ 317 h 1584"/>
                <a:gd name="T102" fmla="*/ 92 w 4418"/>
                <a:gd name="T103" fmla="*/ 296 h 1584"/>
                <a:gd name="T104" fmla="*/ 81 w 4418"/>
                <a:gd name="T105" fmla="*/ 261 h 1584"/>
                <a:gd name="T106" fmla="*/ 89 w 4418"/>
                <a:gd name="T107" fmla="*/ 234 h 1584"/>
                <a:gd name="T108" fmla="*/ 107 w 4418"/>
                <a:gd name="T109" fmla="*/ 225 h 1584"/>
                <a:gd name="T110" fmla="*/ 120 w 4418"/>
                <a:gd name="T111" fmla="*/ 217 h 1584"/>
                <a:gd name="T112" fmla="*/ 59 w 4418"/>
                <a:gd name="T113" fmla="*/ 203 h 1584"/>
                <a:gd name="T114" fmla="*/ 10 w 4418"/>
                <a:gd name="T115" fmla="*/ 191 h 1584"/>
                <a:gd name="T116" fmla="*/ 1 w 4418"/>
                <a:gd name="T117" fmla="*/ 158 h 15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18" h="1584">
                  <a:moveTo>
                    <a:pt x="26" y="425"/>
                  </a:moveTo>
                  <a:lnTo>
                    <a:pt x="36" y="421"/>
                  </a:lnTo>
                  <a:lnTo>
                    <a:pt x="47" y="418"/>
                  </a:lnTo>
                  <a:lnTo>
                    <a:pt x="57" y="414"/>
                  </a:lnTo>
                  <a:lnTo>
                    <a:pt x="67" y="413"/>
                  </a:lnTo>
                  <a:lnTo>
                    <a:pt x="77" y="410"/>
                  </a:lnTo>
                  <a:lnTo>
                    <a:pt x="89" y="408"/>
                  </a:lnTo>
                  <a:lnTo>
                    <a:pt x="99" y="407"/>
                  </a:lnTo>
                  <a:lnTo>
                    <a:pt x="111" y="405"/>
                  </a:lnTo>
                  <a:lnTo>
                    <a:pt x="122" y="405"/>
                  </a:lnTo>
                  <a:lnTo>
                    <a:pt x="134" y="404"/>
                  </a:lnTo>
                  <a:lnTo>
                    <a:pt x="146" y="404"/>
                  </a:lnTo>
                  <a:lnTo>
                    <a:pt x="157" y="404"/>
                  </a:lnTo>
                  <a:lnTo>
                    <a:pt x="169" y="403"/>
                  </a:lnTo>
                  <a:lnTo>
                    <a:pt x="181" y="403"/>
                  </a:lnTo>
                  <a:lnTo>
                    <a:pt x="194" y="403"/>
                  </a:lnTo>
                  <a:lnTo>
                    <a:pt x="205" y="404"/>
                  </a:lnTo>
                  <a:lnTo>
                    <a:pt x="218" y="404"/>
                  </a:lnTo>
                  <a:lnTo>
                    <a:pt x="230" y="404"/>
                  </a:lnTo>
                  <a:lnTo>
                    <a:pt x="243" y="404"/>
                  </a:lnTo>
                  <a:lnTo>
                    <a:pt x="255" y="404"/>
                  </a:lnTo>
                  <a:lnTo>
                    <a:pt x="268" y="405"/>
                  </a:lnTo>
                  <a:lnTo>
                    <a:pt x="281" y="405"/>
                  </a:lnTo>
                  <a:lnTo>
                    <a:pt x="294" y="405"/>
                  </a:lnTo>
                  <a:lnTo>
                    <a:pt x="306" y="405"/>
                  </a:lnTo>
                  <a:lnTo>
                    <a:pt x="319" y="405"/>
                  </a:lnTo>
                  <a:lnTo>
                    <a:pt x="332" y="404"/>
                  </a:lnTo>
                  <a:lnTo>
                    <a:pt x="343" y="404"/>
                  </a:lnTo>
                  <a:lnTo>
                    <a:pt x="357" y="403"/>
                  </a:lnTo>
                  <a:lnTo>
                    <a:pt x="368" y="401"/>
                  </a:lnTo>
                  <a:lnTo>
                    <a:pt x="381" y="400"/>
                  </a:lnTo>
                  <a:lnTo>
                    <a:pt x="393" y="399"/>
                  </a:lnTo>
                  <a:lnTo>
                    <a:pt x="406" y="397"/>
                  </a:lnTo>
                  <a:lnTo>
                    <a:pt x="466" y="391"/>
                  </a:lnTo>
                  <a:lnTo>
                    <a:pt x="525" y="384"/>
                  </a:lnTo>
                  <a:lnTo>
                    <a:pt x="585" y="378"/>
                  </a:lnTo>
                  <a:lnTo>
                    <a:pt x="645" y="372"/>
                  </a:lnTo>
                  <a:lnTo>
                    <a:pt x="704" y="367"/>
                  </a:lnTo>
                  <a:lnTo>
                    <a:pt x="763" y="362"/>
                  </a:lnTo>
                  <a:lnTo>
                    <a:pt x="822" y="358"/>
                  </a:lnTo>
                  <a:lnTo>
                    <a:pt x="882" y="353"/>
                  </a:lnTo>
                  <a:lnTo>
                    <a:pt x="941" y="349"/>
                  </a:lnTo>
                  <a:lnTo>
                    <a:pt x="1000" y="345"/>
                  </a:lnTo>
                  <a:lnTo>
                    <a:pt x="1059" y="341"/>
                  </a:lnTo>
                  <a:lnTo>
                    <a:pt x="1119" y="337"/>
                  </a:lnTo>
                  <a:lnTo>
                    <a:pt x="1177" y="333"/>
                  </a:lnTo>
                  <a:lnTo>
                    <a:pt x="1237" y="329"/>
                  </a:lnTo>
                  <a:lnTo>
                    <a:pt x="1297" y="326"/>
                  </a:lnTo>
                  <a:lnTo>
                    <a:pt x="1355" y="321"/>
                  </a:lnTo>
                  <a:lnTo>
                    <a:pt x="1414" y="318"/>
                  </a:lnTo>
                  <a:lnTo>
                    <a:pt x="1474" y="314"/>
                  </a:lnTo>
                  <a:lnTo>
                    <a:pt x="1532" y="309"/>
                  </a:lnTo>
                  <a:lnTo>
                    <a:pt x="1592" y="305"/>
                  </a:lnTo>
                  <a:lnTo>
                    <a:pt x="1652" y="300"/>
                  </a:lnTo>
                  <a:lnTo>
                    <a:pt x="1711" y="296"/>
                  </a:lnTo>
                  <a:lnTo>
                    <a:pt x="1771" y="291"/>
                  </a:lnTo>
                  <a:lnTo>
                    <a:pt x="1831" y="285"/>
                  </a:lnTo>
                  <a:lnTo>
                    <a:pt x="1890" y="279"/>
                  </a:lnTo>
                  <a:lnTo>
                    <a:pt x="1950" y="274"/>
                  </a:lnTo>
                  <a:lnTo>
                    <a:pt x="2009" y="267"/>
                  </a:lnTo>
                  <a:lnTo>
                    <a:pt x="2069" y="259"/>
                  </a:lnTo>
                  <a:lnTo>
                    <a:pt x="2129" y="251"/>
                  </a:lnTo>
                  <a:lnTo>
                    <a:pt x="2188" y="243"/>
                  </a:lnTo>
                  <a:lnTo>
                    <a:pt x="2250" y="234"/>
                  </a:lnTo>
                  <a:lnTo>
                    <a:pt x="2309" y="225"/>
                  </a:lnTo>
                  <a:lnTo>
                    <a:pt x="2306" y="221"/>
                  </a:lnTo>
                  <a:lnTo>
                    <a:pt x="2303" y="217"/>
                  </a:lnTo>
                  <a:lnTo>
                    <a:pt x="2298" y="216"/>
                  </a:lnTo>
                  <a:lnTo>
                    <a:pt x="2293" y="216"/>
                  </a:lnTo>
                  <a:lnTo>
                    <a:pt x="2289" y="216"/>
                  </a:lnTo>
                  <a:lnTo>
                    <a:pt x="2283" y="216"/>
                  </a:lnTo>
                  <a:lnTo>
                    <a:pt x="2279" y="216"/>
                  </a:lnTo>
                  <a:lnTo>
                    <a:pt x="2274" y="216"/>
                  </a:lnTo>
                  <a:lnTo>
                    <a:pt x="2295" y="214"/>
                  </a:lnTo>
                  <a:lnTo>
                    <a:pt x="2315" y="214"/>
                  </a:lnTo>
                  <a:lnTo>
                    <a:pt x="2335" y="213"/>
                  </a:lnTo>
                  <a:lnTo>
                    <a:pt x="2356" y="212"/>
                  </a:lnTo>
                  <a:lnTo>
                    <a:pt x="2375" y="210"/>
                  </a:lnTo>
                  <a:lnTo>
                    <a:pt x="2395" y="209"/>
                  </a:lnTo>
                  <a:lnTo>
                    <a:pt x="2415" y="208"/>
                  </a:lnTo>
                  <a:lnTo>
                    <a:pt x="2436" y="207"/>
                  </a:lnTo>
                  <a:lnTo>
                    <a:pt x="2455" y="204"/>
                  </a:lnTo>
                  <a:lnTo>
                    <a:pt x="2475" y="203"/>
                  </a:lnTo>
                  <a:lnTo>
                    <a:pt x="2495" y="201"/>
                  </a:lnTo>
                  <a:lnTo>
                    <a:pt x="2514" y="199"/>
                  </a:lnTo>
                  <a:lnTo>
                    <a:pt x="2535" y="197"/>
                  </a:lnTo>
                  <a:lnTo>
                    <a:pt x="2554" y="195"/>
                  </a:lnTo>
                  <a:lnTo>
                    <a:pt x="2574" y="193"/>
                  </a:lnTo>
                  <a:lnTo>
                    <a:pt x="2594" y="191"/>
                  </a:lnTo>
                  <a:lnTo>
                    <a:pt x="2615" y="189"/>
                  </a:lnTo>
                  <a:lnTo>
                    <a:pt x="2634" y="187"/>
                  </a:lnTo>
                  <a:lnTo>
                    <a:pt x="2654" y="184"/>
                  </a:lnTo>
                  <a:lnTo>
                    <a:pt x="2673" y="182"/>
                  </a:lnTo>
                  <a:lnTo>
                    <a:pt x="2693" y="180"/>
                  </a:lnTo>
                  <a:lnTo>
                    <a:pt x="2712" y="178"/>
                  </a:lnTo>
                  <a:lnTo>
                    <a:pt x="2733" y="175"/>
                  </a:lnTo>
                  <a:lnTo>
                    <a:pt x="2752" y="172"/>
                  </a:lnTo>
                  <a:lnTo>
                    <a:pt x="2772" y="170"/>
                  </a:lnTo>
                  <a:lnTo>
                    <a:pt x="2791" y="167"/>
                  </a:lnTo>
                  <a:lnTo>
                    <a:pt x="2810" y="164"/>
                  </a:lnTo>
                  <a:lnTo>
                    <a:pt x="2830" y="162"/>
                  </a:lnTo>
                  <a:lnTo>
                    <a:pt x="2850" y="159"/>
                  </a:lnTo>
                  <a:lnTo>
                    <a:pt x="2869" y="157"/>
                  </a:lnTo>
                  <a:lnTo>
                    <a:pt x="2888" y="154"/>
                  </a:lnTo>
                  <a:lnTo>
                    <a:pt x="2909" y="150"/>
                  </a:lnTo>
                  <a:lnTo>
                    <a:pt x="2881" y="134"/>
                  </a:lnTo>
                  <a:lnTo>
                    <a:pt x="2802" y="137"/>
                  </a:lnTo>
                  <a:lnTo>
                    <a:pt x="2724" y="141"/>
                  </a:lnTo>
                  <a:lnTo>
                    <a:pt x="2645" y="143"/>
                  </a:lnTo>
                  <a:lnTo>
                    <a:pt x="2568" y="146"/>
                  </a:lnTo>
                  <a:lnTo>
                    <a:pt x="2491" y="150"/>
                  </a:lnTo>
                  <a:lnTo>
                    <a:pt x="2413" y="154"/>
                  </a:lnTo>
                  <a:lnTo>
                    <a:pt x="2335" y="157"/>
                  </a:lnTo>
                  <a:lnTo>
                    <a:pt x="2258" y="161"/>
                  </a:lnTo>
                  <a:lnTo>
                    <a:pt x="2181" y="166"/>
                  </a:lnTo>
                  <a:lnTo>
                    <a:pt x="2104" y="170"/>
                  </a:lnTo>
                  <a:lnTo>
                    <a:pt x="2027" y="174"/>
                  </a:lnTo>
                  <a:lnTo>
                    <a:pt x="1948" y="178"/>
                  </a:lnTo>
                  <a:lnTo>
                    <a:pt x="1873" y="183"/>
                  </a:lnTo>
                  <a:lnTo>
                    <a:pt x="1796" y="187"/>
                  </a:lnTo>
                  <a:lnTo>
                    <a:pt x="1718" y="192"/>
                  </a:lnTo>
                  <a:lnTo>
                    <a:pt x="1641" y="196"/>
                  </a:lnTo>
                  <a:lnTo>
                    <a:pt x="1564" y="201"/>
                  </a:lnTo>
                  <a:lnTo>
                    <a:pt x="1487" y="207"/>
                  </a:lnTo>
                  <a:lnTo>
                    <a:pt x="1410" y="212"/>
                  </a:lnTo>
                  <a:lnTo>
                    <a:pt x="1333" y="217"/>
                  </a:lnTo>
                  <a:lnTo>
                    <a:pt x="1256" y="222"/>
                  </a:lnTo>
                  <a:lnTo>
                    <a:pt x="1179" y="228"/>
                  </a:lnTo>
                  <a:lnTo>
                    <a:pt x="1102" y="233"/>
                  </a:lnTo>
                  <a:lnTo>
                    <a:pt x="1024" y="238"/>
                  </a:lnTo>
                  <a:lnTo>
                    <a:pt x="946" y="243"/>
                  </a:lnTo>
                  <a:lnTo>
                    <a:pt x="869" y="250"/>
                  </a:lnTo>
                  <a:lnTo>
                    <a:pt x="792" y="255"/>
                  </a:lnTo>
                  <a:lnTo>
                    <a:pt x="713" y="262"/>
                  </a:lnTo>
                  <a:lnTo>
                    <a:pt x="634" y="267"/>
                  </a:lnTo>
                  <a:lnTo>
                    <a:pt x="557" y="272"/>
                  </a:lnTo>
                  <a:lnTo>
                    <a:pt x="479" y="279"/>
                  </a:lnTo>
                  <a:lnTo>
                    <a:pt x="399" y="284"/>
                  </a:lnTo>
                  <a:lnTo>
                    <a:pt x="424" y="263"/>
                  </a:lnTo>
                  <a:lnTo>
                    <a:pt x="550" y="251"/>
                  </a:lnTo>
                  <a:lnTo>
                    <a:pt x="677" y="241"/>
                  </a:lnTo>
                  <a:lnTo>
                    <a:pt x="802" y="230"/>
                  </a:lnTo>
                  <a:lnTo>
                    <a:pt x="925" y="220"/>
                  </a:lnTo>
                  <a:lnTo>
                    <a:pt x="1051" y="209"/>
                  </a:lnTo>
                  <a:lnTo>
                    <a:pt x="1174" y="200"/>
                  </a:lnTo>
                  <a:lnTo>
                    <a:pt x="1297" y="191"/>
                  </a:lnTo>
                  <a:lnTo>
                    <a:pt x="1420" y="182"/>
                  </a:lnTo>
                  <a:lnTo>
                    <a:pt x="1542" y="172"/>
                  </a:lnTo>
                  <a:lnTo>
                    <a:pt x="1665" y="163"/>
                  </a:lnTo>
                  <a:lnTo>
                    <a:pt x="1787" y="154"/>
                  </a:lnTo>
                  <a:lnTo>
                    <a:pt x="1909" y="146"/>
                  </a:lnTo>
                  <a:lnTo>
                    <a:pt x="2031" y="138"/>
                  </a:lnTo>
                  <a:lnTo>
                    <a:pt x="2152" y="130"/>
                  </a:lnTo>
                  <a:lnTo>
                    <a:pt x="2274" y="122"/>
                  </a:lnTo>
                  <a:lnTo>
                    <a:pt x="2397" y="114"/>
                  </a:lnTo>
                  <a:lnTo>
                    <a:pt x="2517" y="107"/>
                  </a:lnTo>
                  <a:lnTo>
                    <a:pt x="2640" y="99"/>
                  </a:lnTo>
                  <a:lnTo>
                    <a:pt x="2760" y="91"/>
                  </a:lnTo>
                  <a:lnTo>
                    <a:pt x="2882" y="84"/>
                  </a:lnTo>
                  <a:lnTo>
                    <a:pt x="3005" y="78"/>
                  </a:lnTo>
                  <a:lnTo>
                    <a:pt x="3127" y="70"/>
                  </a:lnTo>
                  <a:lnTo>
                    <a:pt x="3251" y="63"/>
                  </a:lnTo>
                  <a:lnTo>
                    <a:pt x="3373" y="55"/>
                  </a:lnTo>
                  <a:lnTo>
                    <a:pt x="3497" y="49"/>
                  </a:lnTo>
                  <a:lnTo>
                    <a:pt x="3620" y="42"/>
                  </a:lnTo>
                  <a:lnTo>
                    <a:pt x="3745" y="36"/>
                  </a:lnTo>
                  <a:lnTo>
                    <a:pt x="3870" y="28"/>
                  </a:lnTo>
                  <a:lnTo>
                    <a:pt x="3996" y="21"/>
                  </a:lnTo>
                  <a:lnTo>
                    <a:pt x="4122" y="14"/>
                  </a:lnTo>
                  <a:lnTo>
                    <a:pt x="4249" y="8"/>
                  </a:lnTo>
                  <a:lnTo>
                    <a:pt x="4375" y="0"/>
                  </a:lnTo>
                  <a:lnTo>
                    <a:pt x="4380" y="12"/>
                  </a:lnTo>
                  <a:lnTo>
                    <a:pt x="4383" y="24"/>
                  </a:lnTo>
                  <a:lnTo>
                    <a:pt x="4386" y="38"/>
                  </a:lnTo>
                  <a:lnTo>
                    <a:pt x="4387" y="51"/>
                  </a:lnTo>
                  <a:lnTo>
                    <a:pt x="4387" y="67"/>
                  </a:lnTo>
                  <a:lnTo>
                    <a:pt x="4388" y="82"/>
                  </a:lnTo>
                  <a:lnTo>
                    <a:pt x="4390" y="96"/>
                  </a:lnTo>
                  <a:lnTo>
                    <a:pt x="4390" y="112"/>
                  </a:lnTo>
                  <a:lnTo>
                    <a:pt x="4391" y="128"/>
                  </a:lnTo>
                  <a:lnTo>
                    <a:pt x="4393" y="143"/>
                  </a:lnTo>
                  <a:lnTo>
                    <a:pt x="4394" y="159"/>
                  </a:lnTo>
                  <a:lnTo>
                    <a:pt x="4397" y="175"/>
                  </a:lnTo>
                  <a:lnTo>
                    <a:pt x="4400" y="189"/>
                  </a:lnTo>
                  <a:lnTo>
                    <a:pt x="4404" y="204"/>
                  </a:lnTo>
                  <a:lnTo>
                    <a:pt x="4410" y="218"/>
                  </a:lnTo>
                  <a:lnTo>
                    <a:pt x="4418" y="232"/>
                  </a:lnTo>
                  <a:lnTo>
                    <a:pt x="4403" y="366"/>
                  </a:lnTo>
                  <a:lnTo>
                    <a:pt x="4367" y="367"/>
                  </a:lnTo>
                  <a:lnTo>
                    <a:pt x="4330" y="368"/>
                  </a:lnTo>
                  <a:lnTo>
                    <a:pt x="4292" y="368"/>
                  </a:lnTo>
                  <a:lnTo>
                    <a:pt x="4256" y="370"/>
                  </a:lnTo>
                  <a:lnTo>
                    <a:pt x="4220" y="370"/>
                  </a:lnTo>
                  <a:lnTo>
                    <a:pt x="4183" y="371"/>
                  </a:lnTo>
                  <a:lnTo>
                    <a:pt x="4147" y="372"/>
                  </a:lnTo>
                  <a:lnTo>
                    <a:pt x="4111" y="372"/>
                  </a:lnTo>
                  <a:lnTo>
                    <a:pt x="4074" y="374"/>
                  </a:lnTo>
                  <a:lnTo>
                    <a:pt x="4038" y="374"/>
                  </a:lnTo>
                  <a:lnTo>
                    <a:pt x="4003" y="375"/>
                  </a:lnTo>
                  <a:lnTo>
                    <a:pt x="3966" y="376"/>
                  </a:lnTo>
                  <a:lnTo>
                    <a:pt x="3932" y="378"/>
                  </a:lnTo>
                  <a:lnTo>
                    <a:pt x="3895" y="378"/>
                  </a:lnTo>
                  <a:lnTo>
                    <a:pt x="3860" y="379"/>
                  </a:lnTo>
                  <a:lnTo>
                    <a:pt x="3824" y="380"/>
                  </a:lnTo>
                  <a:lnTo>
                    <a:pt x="3789" y="382"/>
                  </a:lnTo>
                  <a:lnTo>
                    <a:pt x="3754" y="384"/>
                  </a:lnTo>
                  <a:lnTo>
                    <a:pt x="3719" y="385"/>
                  </a:lnTo>
                  <a:lnTo>
                    <a:pt x="3684" y="387"/>
                  </a:lnTo>
                  <a:lnTo>
                    <a:pt x="3649" y="389"/>
                  </a:lnTo>
                  <a:lnTo>
                    <a:pt x="3614" y="392"/>
                  </a:lnTo>
                  <a:lnTo>
                    <a:pt x="3579" y="393"/>
                  </a:lnTo>
                  <a:lnTo>
                    <a:pt x="3545" y="396"/>
                  </a:lnTo>
                  <a:lnTo>
                    <a:pt x="3510" y="399"/>
                  </a:lnTo>
                  <a:lnTo>
                    <a:pt x="3476" y="403"/>
                  </a:lnTo>
                  <a:lnTo>
                    <a:pt x="3441" y="405"/>
                  </a:lnTo>
                  <a:lnTo>
                    <a:pt x="3408" y="409"/>
                  </a:lnTo>
                  <a:lnTo>
                    <a:pt x="3374" y="413"/>
                  </a:lnTo>
                  <a:lnTo>
                    <a:pt x="3339" y="417"/>
                  </a:lnTo>
                  <a:lnTo>
                    <a:pt x="3306" y="421"/>
                  </a:lnTo>
                  <a:lnTo>
                    <a:pt x="3272" y="425"/>
                  </a:lnTo>
                  <a:lnTo>
                    <a:pt x="3268" y="437"/>
                  </a:lnTo>
                  <a:lnTo>
                    <a:pt x="3265" y="447"/>
                  </a:lnTo>
                  <a:lnTo>
                    <a:pt x="3265" y="459"/>
                  </a:lnTo>
                  <a:lnTo>
                    <a:pt x="3265" y="470"/>
                  </a:lnTo>
                  <a:lnTo>
                    <a:pt x="3267" y="480"/>
                  </a:lnTo>
                  <a:lnTo>
                    <a:pt x="3268" y="492"/>
                  </a:lnTo>
                  <a:lnTo>
                    <a:pt x="3270" y="503"/>
                  </a:lnTo>
                  <a:lnTo>
                    <a:pt x="3272" y="513"/>
                  </a:lnTo>
                  <a:lnTo>
                    <a:pt x="3275" y="524"/>
                  </a:lnTo>
                  <a:lnTo>
                    <a:pt x="3278" y="535"/>
                  </a:lnTo>
                  <a:lnTo>
                    <a:pt x="3281" y="546"/>
                  </a:lnTo>
                  <a:lnTo>
                    <a:pt x="3283" y="557"/>
                  </a:lnTo>
                  <a:lnTo>
                    <a:pt x="3284" y="567"/>
                  </a:lnTo>
                  <a:lnTo>
                    <a:pt x="3284" y="579"/>
                  </a:lnTo>
                  <a:lnTo>
                    <a:pt x="3284" y="589"/>
                  </a:lnTo>
                  <a:lnTo>
                    <a:pt x="3283" y="601"/>
                  </a:lnTo>
                  <a:lnTo>
                    <a:pt x="3287" y="612"/>
                  </a:lnTo>
                  <a:lnTo>
                    <a:pt x="3291" y="622"/>
                  </a:lnTo>
                  <a:lnTo>
                    <a:pt x="3294" y="633"/>
                  </a:lnTo>
                  <a:lnTo>
                    <a:pt x="3296" y="645"/>
                  </a:lnTo>
                  <a:lnTo>
                    <a:pt x="3299" y="655"/>
                  </a:lnTo>
                  <a:lnTo>
                    <a:pt x="3299" y="666"/>
                  </a:lnTo>
                  <a:lnTo>
                    <a:pt x="3300" y="678"/>
                  </a:lnTo>
                  <a:lnTo>
                    <a:pt x="3300" y="688"/>
                  </a:lnTo>
                  <a:lnTo>
                    <a:pt x="3299" y="699"/>
                  </a:lnTo>
                  <a:lnTo>
                    <a:pt x="3299" y="710"/>
                  </a:lnTo>
                  <a:lnTo>
                    <a:pt x="3297" y="721"/>
                  </a:lnTo>
                  <a:lnTo>
                    <a:pt x="3296" y="731"/>
                  </a:lnTo>
                  <a:lnTo>
                    <a:pt x="3294" y="742"/>
                  </a:lnTo>
                  <a:lnTo>
                    <a:pt x="3293" y="753"/>
                  </a:lnTo>
                  <a:lnTo>
                    <a:pt x="3291" y="763"/>
                  </a:lnTo>
                  <a:lnTo>
                    <a:pt x="3288" y="774"/>
                  </a:lnTo>
                  <a:lnTo>
                    <a:pt x="3275" y="780"/>
                  </a:lnTo>
                  <a:lnTo>
                    <a:pt x="3259" y="787"/>
                  </a:lnTo>
                  <a:lnTo>
                    <a:pt x="3245" y="793"/>
                  </a:lnTo>
                  <a:lnTo>
                    <a:pt x="3229" y="797"/>
                  </a:lnTo>
                  <a:lnTo>
                    <a:pt x="3211" y="801"/>
                  </a:lnTo>
                  <a:lnTo>
                    <a:pt x="3194" y="805"/>
                  </a:lnTo>
                  <a:lnTo>
                    <a:pt x="3178" y="808"/>
                  </a:lnTo>
                  <a:lnTo>
                    <a:pt x="3159" y="810"/>
                  </a:lnTo>
                  <a:lnTo>
                    <a:pt x="3141" y="813"/>
                  </a:lnTo>
                  <a:lnTo>
                    <a:pt x="3124" y="816"/>
                  </a:lnTo>
                  <a:lnTo>
                    <a:pt x="3107" y="818"/>
                  </a:lnTo>
                  <a:lnTo>
                    <a:pt x="3089" y="821"/>
                  </a:lnTo>
                  <a:lnTo>
                    <a:pt x="3072" y="825"/>
                  </a:lnTo>
                  <a:lnTo>
                    <a:pt x="3054" y="829"/>
                  </a:lnTo>
                  <a:lnTo>
                    <a:pt x="3038" y="834"/>
                  </a:lnTo>
                  <a:lnTo>
                    <a:pt x="3022" y="839"/>
                  </a:lnTo>
                  <a:lnTo>
                    <a:pt x="3027" y="850"/>
                  </a:lnTo>
                  <a:lnTo>
                    <a:pt x="3029" y="860"/>
                  </a:lnTo>
                  <a:lnTo>
                    <a:pt x="3032" y="871"/>
                  </a:lnTo>
                  <a:lnTo>
                    <a:pt x="3035" y="881"/>
                  </a:lnTo>
                  <a:lnTo>
                    <a:pt x="3040" y="893"/>
                  </a:lnTo>
                  <a:lnTo>
                    <a:pt x="3043" y="905"/>
                  </a:lnTo>
                  <a:lnTo>
                    <a:pt x="3045" y="916"/>
                  </a:lnTo>
                  <a:lnTo>
                    <a:pt x="3048" y="928"/>
                  </a:lnTo>
                  <a:lnTo>
                    <a:pt x="3051" y="939"/>
                  </a:lnTo>
                  <a:lnTo>
                    <a:pt x="3054" y="950"/>
                  </a:lnTo>
                  <a:lnTo>
                    <a:pt x="3056" y="962"/>
                  </a:lnTo>
                  <a:lnTo>
                    <a:pt x="3059" y="974"/>
                  </a:lnTo>
                  <a:lnTo>
                    <a:pt x="3061" y="987"/>
                  </a:lnTo>
                  <a:lnTo>
                    <a:pt x="3063" y="999"/>
                  </a:lnTo>
                  <a:lnTo>
                    <a:pt x="3064" y="1010"/>
                  </a:lnTo>
                  <a:lnTo>
                    <a:pt x="3067" y="1022"/>
                  </a:lnTo>
                  <a:lnTo>
                    <a:pt x="3069" y="1035"/>
                  </a:lnTo>
                  <a:lnTo>
                    <a:pt x="3070" y="1047"/>
                  </a:lnTo>
                  <a:lnTo>
                    <a:pt x="3070" y="1060"/>
                  </a:lnTo>
                  <a:lnTo>
                    <a:pt x="3072" y="1072"/>
                  </a:lnTo>
                  <a:lnTo>
                    <a:pt x="3072" y="1085"/>
                  </a:lnTo>
                  <a:lnTo>
                    <a:pt x="3073" y="1099"/>
                  </a:lnTo>
                  <a:lnTo>
                    <a:pt x="3073" y="1112"/>
                  </a:lnTo>
                  <a:lnTo>
                    <a:pt x="3073" y="1125"/>
                  </a:lnTo>
                  <a:lnTo>
                    <a:pt x="3073" y="1138"/>
                  </a:lnTo>
                  <a:lnTo>
                    <a:pt x="3072" y="1151"/>
                  </a:lnTo>
                  <a:lnTo>
                    <a:pt x="3072" y="1164"/>
                  </a:lnTo>
                  <a:lnTo>
                    <a:pt x="3070" y="1177"/>
                  </a:lnTo>
                  <a:lnTo>
                    <a:pt x="3070" y="1191"/>
                  </a:lnTo>
                  <a:lnTo>
                    <a:pt x="3069" y="1204"/>
                  </a:lnTo>
                  <a:lnTo>
                    <a:pt x="3066" y="1217"/>
                  </a:lnTo>
                  <a:lnTo>
                    <a:pt x="3064" y="1230"/>
                  </a:lnTo>
                  <a:lnTo>
                    <a:pt x="2999" y="1241"/>
                  </a:lnTo>
                  <a:lnTo>
                    <a:pt x="2932" y="1251"/>
                  </a:lnTo>
                  <a:lnTo>
                    <a:pt x="2866" y="1262"/>
                  </a:lnTo>
                  <a:lnTo>
                    <a:pt x="2801" y="1272"/>
                  </a:lnTo>
                  <a:lnTo>
                    <a:pt x="2734" y="1284"/>
                  </a:lnTo>
                  <a:lnTo>
                    <a:pt x="2669" y="1296"/>
                  </a:lnTo>
                  <a:lnTo>
                    <a:pt x="2602" y="1308"/>
                  </a:lnTo>
                  <a:lnTo>
                    <a:pt x="2536" y="1318"/>
                  </a:lnTo>
                  <a:lnTo>
                    <a:pt x="2469" y="1330"/>
                  </a:lnTo>
                  <a:lnTo>
                    <a:pt x="2402" y="1343"/>
                  </a:lnTo>
                  <a:lnTo>
                    <a:pt x="2335" y="1355"/>
                  </a:lnTo>
                  <a:lnTo>
                    <a:pt x="2268" y="1367"/>
                  </a:lnTo>
                  <a:lnTo>
                    <a:pt x="2203" y="1379"/>
                  </a:lnTo>
                  <a:lnTo>
                    <a:pt x="2136" y="1391"/>
                  </a:lnTo>
                  <a:lnTo>
                    <a:pt x="2069" y="1404"/>
                  </a:lnTo>
                  <a:lnTo>
                    <a:pt x="2002" y="1416"/>
                  </a:lnTo>
                  <a:lnTo>
                    <a:pt x="1935" y="1427"/>
                  </a:lnTo>
                  <a:lnTo>
                    <a:pt x="1868" y="1439"/>
                  </a:lnTo>
                  <a:lnTo>
                    <a:pt x="1803" y="1451"/>
                  </a:lnTo>
                  <a:lnTo>
                    <a:pt x="1736" y="1463"/>
                  </a:lnTo>
                  <a:lnTo>
                    <a:pt x="1669" y="1475"/>
                  </a:lnTo>
                  <a:lnTo>
                    <a:pt x="1604" y="1487"/>
                  </a:lnTo>
                  <a:lnTo>
                    <a:pt x="1537" y="1497"/>
                  </a:lnTo>
                  <a:lnTo>
                    <a:pt x="1471" y="1508"/>
                  </a:lnTo>
                  <a:lnTo>
                    <a:pt x="1404" y="1520"/>
                  </a:lnTo>
                  <a:lnTo>
                    <a:pt x="1339" y="1529"/>
                  </a:lnTo>
                  <a:lnTo>
                    <a:pt x="1273" y="1539"/>
                  </a:lnTo>
                  <a:lnTo>
                    <a:pt x="1208" y="1548"/>
                  </a:lnTo>
                  <a:lnTo>
                    <a:pt x="1142" y="1559"/>
                  </a:lnTo>
                  <a:lnTo>
                    <a:pt x="1077" y="1567"/>
                  </a:lnTo>
                  <a:lnTo>
                    <a:pt x="1011" y="1576"/>
                  </a:lnTo>
                  <a:lnTo>
                    <a:pt x="946" y="1584"/>
                  </a:lnTo>
                  <a:lnTo>
                    <a:pt x="937" y="1583"/>
                  </a:lnTo>
                  <a:lnTo>
                    <a:pt x="928" y="1580"/>
                  </a:lnTo>
                  <a:lnTo>
                    <a:pt x="918" y="1576"/>
                  </a:lnTo>
                  <a:lnTo>
                    <a:pt x="909" y="1570"/>
                  </a:lnTo>
                  <a:lnTo>
                    <a:pt x="902" y="1564"/>
                  </a:lnTo>
                  <a:lnTo>
                    <a:pt x="896" y="1558"/>
                  </a:lnTo>
                  <a:lnTo>
                    <a:pt x="891" y="1552"/>
                  </a:lnTo>
                  <a:lnTo>
                    <a:pt x="888" y="1547"/>
                  </a:lnTo>
                  <a:lnTo>
                    <a:pt x="892" y="1526"/>
                  </a:lnTo>
                  <a:lnTo>
                    <a:pt x="898" y="1508"/>
                  </a:lnTo>
                  <a:lnTo>
                    <a:pt x="905" y="1491"/>
                  </a:lnTo>
                  <a:lnTo>
                    <a:pt x="914" y="1475"/>
                  </a:lnTo>
                  <a:lnTo>
                    <a:pt x="924" y="1460"/>
                  </a:lnTo>
                  <a:lnTo>
                    <a:pt x="936" y="1447"/>
                  </a:lnTo>
                  <a:lnTo>
                    <a:pt x="949" y="1435"/>
                  </a:lnTo>
                  <a:lnTo>
                    <a:pt x="962" y="1425"/>
                  </a:lnTo>
                  <a:lnTo>
                    <a:pt x="976" y="1417"/>
                  </a:lnTo>
                  <a:lnTo>
                    <a:pt x="992" y="1409"/>
                  </a:lnTo>
                  <a:lnTo>
                    <a:pt x="1010" y="1401"/>
                  </a:lnTo>
                  <a:lnTo>
                    <a:pt x="1027" y="1395"/>
                  </a:lnTo>
                  <a:lnTo>
                    <a:pt x="1046" y="1389"/>
                  </a:lnTo>
                  <a:lnTo>
                    <a:pt x="1064" y="1384"/>
                  </a:lnTo>
                  <a:lnTo>
                    <a:pt x="1084" y="1380"/>
                  </a:lnTo>
                  <a:lnTo>
                    <a:pt x="1104" y="1376"/>
                  </a:lnTo>
                  <a:lnTo>
                    <a:pt x="1123" y="1374"/>
                  </a:lnTo>
                  <a:lnTo>
                    <a:pt x="1145" y="1371"/>
                  </a:lnTo>
                  <a:lnTo>
                    <a:pt x="1166" y="1368"/>
                  </a:lnTo>
                  <a:lnTo>
                    <a:pt x="1187" y="1366"/>
                  </a:lnTo>
                  <a:lnTo>
                    <a:pt x="1208" y="1363"/>
                  </a:lnTo>
                  <a:lnTo>
                    <a:pt x="1230" y="1360"/>
                  </a:lnTo>
                  <a:lnTo>
                    <a:pt x="1251" y="1358"/>
                  </a:lnTo>
                  <a:lnTo>
                    <a:pt x="1272" y="1356"/>
                  </a:lnTo>
                  <a:lnTo>
                    <a:pt x="1294" y="1352"/>
                  </a:lnTo>
                  <a:lnTo>
                    <a:pt x="1314" y="1350"/>
                  </a:lnTo>
                  <a:lnTo>
                    <a:pt x="1334" y="1347"/>
                  </a:lnTo>
                  <a:lnTo>
                    <a:pt x="1353" y="1343"/>
                  </a:lnTo>
                  <a:lnTo>
                    <a:pt x="1374" y="1338"/>
                  </a:lnTo>
                  <a:lnTo>
                    <a:pt x="1391" y="1333"/>
                  </a:lnTo>
                  <a:lnTo>
                    <a:pt x="1410" y="1327"/>
                  </a:lnTo>
                  <a:lnTo>
                    <a:pt x="1427" y="1321"/>
                  </a:lnTo>
                  <a:lnTo>
                    <a:pt x="1407" y="1322"/>
                  </a:lnTo>
                  <a:lnTo>
                    <a:pt x="1387" y="1324"/>
                  </a:lnTo>
                  <a:lnTo>
                    <a:pt x="1368" y="1325"/>
                  </a:lnTo>
                  <a:lnTo>
                    <a:pt x="1349" y="1326"/>
                  </a:lnTo>
                  <a:lnTo>
                    <a:pt x="1329" y="1327"/>
                  </a:lnTo>
                  <a:lnTo>
                    <a:pt x="1310" y="1329"/>
                  </a:lnTo>
                  <a:lnTo>
                    <a:pt x="1289" y="1330"/>
                  </a:lnTo>
                  <a:lnTo>
                    <a:pt x="1270" y="1331"/>
                  </a:lnTo>
                  <a:lnTo>
                    <a:pt x="1251" y="1333"/>
                  </a:lnTo>
                  <a:lnTo>
                    <a:pt x="1231" y="1334"/>
                  </a:lnTo>
                  <a:lnTo>
                    <a:pt x="1212" y="1335"/>
                  </a:lnTo>
                  <a:lnTo>
                    <a:pt x="1193" y="1337"/>
                  </a:lnTo>
                  <a:lnTo>
                    <a:pt x="1173" y="1338"/>
                  </a:lnTo>
                  <a:lnTo>
                    <a:pt x="1154" y="1339"/>
                  </a:lnTo>
                  <a:lnTo>
                    <a:pt x="1135" y="1339"/>
                  </a:lnTo>
                  <a:lnTo>
                    <a:pt x="1115" y="1341"/>
                  </a:lnTo>
                  <a:lnTo>
                    <a:pt x="1096" y="1342"/>
                  </a:lnTo>
                  <a:lnTo>
                    <a:pt x="1075" y="1343"/>
                  </a:lnTo>
                  <a:lnTo>
                    <a:pt x="1056" y="1343"/>
                  </a:lnTo>
                  <a:lnTo>
                    <a:pt x="1036" y="1343"/>
                  </a:lnTo>
                  <a:lnTo>
                    <a:pt x="1017" y="1345"/>
                  </a:lnTo>
                  <a:lnTo>
                    <a:pt x="997" y="1345"/>
                  </a:lnTo>
                  <a:lnTo>
                    <a:pt x="978" y="1345"/>
                  </a:lnTo>
                  <a:lnTo>
                    <a:pt x="957" y="1345"/>
                  </a:lnTo>
                  <a:lnTo>
                    <a:pt x="939" y="1345"/>
                  </a:lnTo>
                  <a:lnTo>
                    <a:pt x="918" y="1343"/>
                  </a:lnTo>
                  <a:lnTo>
                    <a:pt x="899" y="1343"/>
                  </a:lnTo>
                  <a:lnTo>
                    <a:pt x="879" y="1342"/>
                  </a:lnTo>
                  <a:lnTo>
                    <a:pt x="859" y="1342"/>
                  </a:lnTo>
                  <a:lnTo>
                    <a:pt x="838" y="1341"/>
                  </a:lnTo>
                  <a:lnTo>
                    <a:pt x="818" y="1338"/>
                  </a:lnTo>
                  <a:lnTo>
                    <a:pt x="797" y="1337"/>
                  </a:lnTo>
                  <a:lnTo>
                    <a:pt x="784" y="1326"/>
                  </a:lnTo>
                  <a:lnTo>
                    <a:pt x="773" y="1316"/>
                  </a:lnTo>
                  <a:lnTo>
                    <a:pt x="764" y="1302"/>
                  </a:lnTo>
                  <a:lnTo>
                    <a:pt x="755" y="1291"/>
                  </a:lnTo>
                  <a:lnTo>
                    <a:pt x="747" y="1277"/>
                  </a:lnTo>
                  <a:lnTo>
                    <a:pt x="739" y="1264"/>
                  </a:lnTo>
                  <a:lnTo>
                    <a:pt x="733" y="1251"/>
                  </a:lnTo>
                  <a:lnTo>
                    <a:pt x="729" y="1237"/>
                  </a:lnTo>
                  <a:lnTo>
                    <a:pt x="726" y="1222"/>
                  </a:lnTo>
                  <a:lnTo>
                    <a:pt x="723" y="1208"/>
                  </a:lnTo>
                  <a:lnTo>
                    <a:pt x="722" y="1193"/>
                  </a:lnTo>
                  <a:lnTo>
                    <a:pt x="722" y="1179"/>
                  </a:lnTo>
                  <a:lnTo>
                    <a:pt x="722" y="1163"/>
                  </a:lnTo>
                  <a:lnTo>
                    <a:pt x="725" y="1149"/>
                  </a:lnTo>
                  <a:lnTo>
                    <a:pt x="728" y="1133"/>
                  </a:lnTo>
                  <a:lnTo>
                    <a:pt x="732" y="1118"/>
                  </a:lnTo>
                  <a:lnTo>
                    <a:pt x="735" y="1109"/>
                  </a:lnTo>
                  <a:lnTo>
                    <a:pt x="735" y="1100"/>
                  </a:lnTo>
                  <a:lnTo>
                    <a:pt x="736" y="1091"/>
                  </a:lnTo>
                  <a:lnTo>
                    <a:pt x="736" y="1081"/>
                  </a:lnTo>
                  <a:lnTo>
                    <a:pt x="739" y="1072"/>
                  </a:lnTo>
                  <a:lnTo>
                    <a:pt x="742" y="1064"/>
                  </a:lnTo>
                  <a:lnTo>
                    <a:pt x="748" y="1058"/>
                  </a:lnTo>
                  <a:lnTo>
                    <a:pt x="755" y="1052"/>
                  </a:lnTo>
                  <a:lnTo>
                    <a:pt x="773" y="1037"/>
                  </a:lnTo>
                  <a:lnTo>
                    <a:pt x="763" y="1031"/>
                  </a:lnTo>
                  <a:lnTo>
                    <a:pt x="754" y="1025"/>
                  </a:lnTo>
                  <a:lnTo>
                    <a:pt x="745" y="1018"/>
                  </a:lnTo>
                  <a:lnTo>
                    <a:pt x="738" y="1012"/>
                  </a:lnTo>
                  <a:lnTo>
                    <a:pt x="732" y="1002"/>
                  </a:lnTo>
                  <a:lnTo>
                    <a:pt x="726" y="995"/>
                  </a:lnTo>
                  <a:lnTo>
                    <a:pt x="723" y="987"/>
                  </a:lnTo>
                  <a:lnTo>
                    <a:pt x="720" y="976"/>
                  </a:lnTo>
                  <a:lnTo>
                    <a:pt x="732" y="967"/>
                  </a:lnTo>
                  <a:lnTo>
                    <a:pt x="715" y="951"/>
                  </a:lnTo>
                  <a:lnTo>
                    <a:pt x="699" y="951"/>
                  </a:lnTo>
                  <a:lnTo>
                    <a:pt x="684" y="953"/>
                  </a:lnTo>
                  <a:lnTo>
                    <a:pt x="668" y="953"/>
                  </a:lnTo>
                  <a:lnTo>
                    <a:pt x="652" y="954"/>
                  </a:lnTo>
                  <a:lnTo>
                    <a:pt x="634" y="955"/>
                  </a:lnTo>
                  <a:lnTo>
                    <a:pt x="618" y="955"/>
                  </a:lnTo>
                  <a:lnTo>
                    <a:pt x="602" y="956"/>
                  </a:lnTo>
                  <a:lnTo>
                    <a:pt x="585" y="958"/>
                  </a:lnTo>
                  <a:lnTo>
                    <a:pt x="568" y="959"/>
                  </a:lnTo>
                  <a:lnTo>
                    <a:pt x="552" y="960"/>
                  </a:lnTo>
                  <a:lnTo>
                    <a:pt x="534" y="960"/>
                  </a:lnTo>
                  <a:lnTo>
                    <a:pt x="517" y="960"/>
                  </a:lnTo>
                  <a:lnTo>
                    <a:pt x="499" y="962"/>
                  </a:lnTo>
                  <a:lnTo>
                    <a:pt x="483" y="962"/>
                  </a:lnTo>
                  <a:lnTo>
                    <a:pt x="466" y="960"/>
                  </a:lnTo>
                  <a:lnTo>
                    <a:pt x="450" y="960"/>
                  </a:lnTo>
                  <a:lnTo>
                    <a:pt x="434" y="959"/>
                  </a:lnTo>
                  <a:lnTo>
                    <a:pt x="418" y="956"/>
                  </a:lnTo>
                  <a:lnTo>
                    <a:pt x="403" y="954"/>
                  </a:lnTo>
                  <a:lnTo>
                    <a:pt x="387" y="951"/>
                  </a:lnTo>
                  <a:lnTo>
                    <a:pt x="373" y="947"/>
                  </a:lnTo>
                  <a:lnTo>
                    <a:pt x="358" y="943"/>
                  </a:lnTo>
                  <a:lnTo>
                    <a:pt x="345" y="938"/>
                  </a:lnTo>
                  <a:lnTo>
                    <a:pt x="332" y="931"/>
                  </a:lnTo>
                  <a:lnTo>
                    <a:pt x="319" y="925"/>
                  </a:lnTo>
                  <a:lnTo>
                    <a:pt x="307" y="917"/>
                  </a:lnTo>
                  <a:lnTo>
                    <a:pt x="295" y="908"/>
                  </a:lnTo>
                  <a:lnTo>
                    <a:pt x="285" y="899"/>
                  </a:lnTo>
                  <a:lnTo>
                    <a:pt x="275" y="888"/>
                  </a:lnTo>
                  <a:lnTo>
                    <a:pt x="266" y="876"/>
                  </a:lnTo>
                  <a:lnTo>
                    <a:pt x="258" y="863"/>
                  </a:lnTo>
                  <a:lnTo>
                    <a:pt x="250" y="849"/>
                  </a:lnTo>
                  <a:lnTo>
                    <a:pt x="252" y="838"/>
                  </a:lnTo>
                  <a:lnTo>
                    <a:pt x="250" y="828"/>
                  </a:lnTo>
                  <a:lnTo>
                    <a:pt x="250" y="817"/>
                  </a:lnTo>
                  <a:lnTo>
                    <a:pt x="247" y="806"/>
                  </a:lnTo>
                  <a:lnTo>
                    <a:pt x="246" y="795"/>
                  </a:lnTo>
                  <a:lnTo>
                    <a:pt x="243" y="783"/>
                  </a:lnTo>
                  <a:lnTo>
                    <a:pt x="242" y="771"/>
                  </a:lnTo>
                  <a:lnTo>
                    <a:pt x="240" y="760"/>
                  </a:lnTo>
                  <a:lnTo>
                    <a:pt x="240" y="750"/>
                  </a:lnTo>
                  <a:lnTo>
                    <a:pt x="240" y="739"/>
                  </a:lnTo>
                  <a:lnTo>
                    <a:pt x="242" y="730"/>
                  </a:lnTo>
                  <a:lnTo>
                    <a:pt x="246" y="721"/>
                  </a:lnTo>
                  <a:lnTo>
                    <a:pt x="250" y="713"/>
                  </a:lnTo>
                  <a:lnTo>
                    <a:pt x="259" y="706"/>
                  </a:lnTo>
                  <a:lnTo>
                    <a:pt x="268" y="701"/>
                  </a:lnTo>
                  <a:lnTo>
                    <a:pt x="281" y="697"/>
                  </a:lnTo>
                  <a:lnTo>
                    <a:pt x="281" y="689"/>
                  </a:lnTo>
                  <a:lnTo>
                    <a:pt x="282" y="681"/>
                  </a:lnTo>
                  <a:lnTo>
                    <a:pt x="287" y="678"/>
                  </a:lnTo>
                  <a:lnTo>
                    <a:pt x="291" y="675"/>
                  </a:lnTo>
                  <a:lnTo>
                    <a:pt x="297" y="675"/>
                  </a:lnTo>
                  <a:lnTo>
                    <a:pt x="304" y="675"/>
                  </a:lnTo>
                  <a:lnTo>
                    <a:pt x="311" y="675"/>
                  </a:lnTo>
                  <a:lnTo>
                    <a:pt x="320" y="676"/>
                  </a:lnTo>
                  <a:lnTo>
                    <a:pt x="329" y="678"/>
                  </a:lnTo>
                  <a:lnTo>
                    <a:pt x="338" y="679"/>
                  </a:lnTo>
                  <a:lnTo>
                    <a:pt x="346" y="680"/>
                  </a:lnTo>
                  <a:lnTo>
                    <a:pt x="355" y="679"/>
                  </a:lnTo>
                  <a:lnTo>
                    <a:pt x="364" y="678"/>
                  </a:lnTo>
                  <a:lnTo>
                    <a:pt x="371" y="674"/>
                  </a:lnTo>
                  <a:lnTo>
                    <a:pt x="377" y="668"/>
                  </a:lnTo>
                  <a:lnTo>
                    <a:pt x="383" y="660"/>
                  </a:lnTo>
                  <a:lnTo>
                    <a:pt x="361" y="650"/>
                  </a:lnTo>
                  <a:lnTo>
                    <a:pt x="341" y="641"/>
                  </a:lnTo>
                  <a:lnTo>
                    <a:pt x="319" y="633"/>
                  </a:lnTo>
                  <a:lnTo>
                    <a:pt x="298" y="628"/>
                  </a:lnTo>
                  <a:lnTo>
                    <a:pt x="279" y="622"/>
                  </a:lnTo>
                  <a:lnTo>
                    <a:pt x="259" y="618"/>
                  </a:lnTo>
                  <a:lnTo>
                    <a:pt x="239" y="616"/>
                  </a:lnTo>
                  <a:lnTo>
                    <a:pt x="218" y="613"/>
                  </a:lnTo>
                  <a:lnTo>
                    <a:pt x="198" y="610"/>
                  </a:lnTo>
                  <a:lnTo>
                    <a:pt x="178" y="610"/>
                  </a:lnTo>
                  <a:lnTo>
                    <a:pt x="157" y="609"/>
                  </a:lnTo>
                  <a:lnTo>
                    <a:pt x="137" y="609"/>
                  </a:lnTo>
                  <a:lnTo>
                    <a:pt x="115" y="608"/>
                  </a:lnTo>
                  <a:lnTo>
                    <a:pt x="95" y="608"/>
                  </a:lnTo>
                  <a:lnTo>
                    <a:pt x="73" y="608"/>
                  </a:lnTo>
                  <a:lnTo>
                    <a:pt x="50" y="606"/>
                  </a:lnTo>
                  <a:lnTo>
                    <a:pt x="44" y="596"/>
                  </a:lnTo>
                  <a:lnTo>
                    <a:pt x="38" y="585"/>
                  </a:lnTo>
                  <a:lnTo>
                    <a:pt x="31" y="574"/>
                  </a:lnTo>
                  <a:lnTo>
                    <a:pt x="25" y="563"/>
                  </a:lnTo>
                  <a:lnTo>
                    <a:pt x="19" y="551"/>
                  </a:lnTo>
                  <a:lnTo>
                    <a:pt x="13" y="541"/>
                  </a:lnTo>
                  <a:lnTo>
                    <a:pt x="9" y="530"/>
                  </a:lnTo>
                  <a:lnTo>
                    <a:pt x="4" y="518"/>
                  </a:lnTo>
                  <a:lnTo>
                    <a:pt x="2" y="508"/>
                  </a:lnTo>
                  <a:lnTo>
                    <a:pt x="0" y="496"/>
                  </a:lnTo>
                  <a:lnTo>
                    <a:pt x="0" y="484"/>
                  </a:lnTo>
                  <a:lnTo>
                    <a:pt x="2" y="474"/>
                  </a:lnTo>
                  <a:lnTo>
                    <a:pt x="4" y="462"/>
                  </a:lnTo>
                  <a:lnTo>
                    <a:pt x="10" y="450"/>
                  </a:lnTo>
                  <a:lnTo>
                    <a:pt x="18" y="438"/>
                  </a:lnTo>
                  <a:lnTo>
                    <a:pt x="26" y="42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8679" name="Freeform 1030"/>
            <p:cNvSpPr>
              <a:spLocks/>
            </p:cNvSpPr>
            <p:nvPr/>
          </p:nvSpPr>
          <p:spPr bwMode="auto">
            <a:xfrm>
              <a:off x="1800" y="1673"/>
              <a:ext cx="110" cy="16"/>
            </a:xfrm>
            <a:custGeom>
              <a:avLst/>
              <a:gdLst>
                <a:gd name="T0" fmla="*/ 94 w 332"/>
                <a:gd name="T1" fmla="*/ 3 h 49"/>
                <a:gd name="T2" fmla="*/ 91 w 332"/>
                <a:gd name="T3" fmla="*/ 5 h 49"/>
                <a:gd name="T4" fmla="*/ 93 w 332"/>
                <a:gd name="T5" fmla="*/ 7 h 49"/>
                <a:gd name="T6" fmla="*/ 96 w 332"/>
                <a:gd name="T7" fmla="*/ 7 h 49"/>
                <a:gd name="T8" fmla="*/ 98 w 332"/>
                <a:gd name="T9" fmla="*/ 7 h 49"/>
                <a:gd name="T10" fmla="*/ 100 w 332"/>
                <a:gd name="T11" fmla="*/ 5 h 49"/>
                <a:gd name="T12" fmla="*/ 102 w 332"/>
                <a:gd name="T13" fmla="*/ 3 h 49"/>
                <a:gd name="T14" fmla="*/ 105 w 332"/>
                <a:gd name="T15" fmla="*/ 1 h 49"/>
                <a:gd name="T16" fmla="*/ 107 w 332"/>
                <a:gd name="T17" fmla="*/ 0 h 49"/>
                <a:gd name="T18" fmla="*/ 110 w 332"/>
                <a:gd name="T19" fmla="*/ 0 h 49"/>
                <a:gd name="T20" fmla="*/ 108 w 332"/>
                <a:gd name="T21" fmla="*/ 0 h 49"/>
                <a:gd name="T22" fmla="*/ 108 w 332"/>
                <a:gd name="T23" fmla="*/ 5 h 49"/>
                <a:gd name="T24" fmla="*/ 101 w 332"/>
                <a:gd name="T25" fmla="*/ 7 h 49"/>
                <a:gd name="T26" fmla="*/ 94 w 332"/>
                <a:gd name="T27" fmla="*/ 8 h 49"/>
                <a:gd name="T28" fmla="*/ 87 w 332"/>
                <a:gd name="T29" fmla="*/ 10 h 49"/>
                <a:gd name="T30" fmla="*/ 81 w 332"/>
                <a:gd name="T31" fmla="*/ 11 h 49"/>
                <a:gd name="T32" fmla="*/ 74 w 332"/>
                <a:gd name="T33" fmla="*/ 12 h 49"/>
                <a:gd name="T34" fmla="*/ 67 w 332"/>
                <a:gd name="T35" fmla="*/ 13 h 49"/>
                <a:gd name="T36" fmla="*/ 60 w 332"/>
                <a:gd name="T37" fmla="*/ 14 h 49"/>
                <a:gd name="T38" fmla="*/ 53 w 332"/>
                <a:gd name="T39" fmla="*/ 15 h 49"/>
                <a:gd name="T40" fmla="*/ 46 w 332"/>
                <a:gd name="T41" fmla="*/ 15 h 49"/>
                <a:gd name="T42" fmla="*/ 40 w 332"/>
                <a:gd name="T43" fmla="*/ 15 h 49"/>
                <a:gd name="T44" fmla="*/ 33 w 332"/>
                <a:gd name="T45" fmla="*/ 15 h 49"/>
                <a:gd name="T46" fmla="*/ 26 w 332"/>
                <a:gd name="T47" fmla="*/ 15 h 49"/>
                <a:gd name="T48" fmla="*/ 20 w 332"/>
                <a:gd name="T49" fmla="*/ 16 h 49"/>
                <a:gd name="T50" fmla="*/ 13 w 332"/>
                <a:gd name="T51" fmla="*/ 16 h 49"/>
                <a:gd name="T52" fmla="*/ 7 w 332"/>
                <a:gd name="T53" fmla="*/ 15 h 49"/>
                <a:gd name="T54" fmla="*/ 0 w 332"/>
                <a:gd name="T55" fmla="*/ 15 h 49"/>
                <a:gd name="T56" fmla="*/ 6 w 332"/>
                <a:gd name="T57" fmla="*/ 15 h 49"/>
                <a:gd name="T58" fmla="*/ 12 w 332"/>
                <a:gd name="T59" fmla="*/ 14 h 49"/>
                <a:gd name="T60" fmla="*/ 18 w 332"/>
                <a:gd name="T61" fmla="*/ 13 h 49"/>
                <a:gd name="T62" fmla="*/ 23 w 332"/>
                <a:gd name="T63" fmla="*/ 12 h 49"/>
                <a:gd name="T64" fmla="*/ 29 w 332"/>
                <a:gd name="T65" fmla="*/ 11 h 49"/>
                <a:gd name="T66" fmla="*/ 35 w 332"/>
                <a:gd name="T67" fmla="*/ 11 h 49"/>
                <a:gd name="T68" fmla="*/ 41 w 332"/>
                <a:gd name="T69" fmla="*/ 10 h 49"/>
                <a:gd name="T70" fmla="*/ 47 w 332"/>
                <a:gd name="T71" fmla="*/ 9 h 49"/>
                <a:gd name="T72" fmla="*/ 53 w 332"/>
                <a:gd name="T73" fmla="*/ 9 h 49"/>
                <a:gd name="T74" fmla="*/ 59 w 332"/>
                <a:gd name="T75" fmla="*/ 8 h 49"/>
                <a:gd name="T76" fmla="*/ 65 w 332"/>
                <a:gd name="T77" fmla="*/ 7 h 49"/>
                <a:gd name="T78" fmla="*/ 71 w 332"/>
                <a:gd name="T79" fmla="*/ 7 h 49"/>
                <a:gd name="T80" fmla="*/ 77 w 332"/>
                <a:gd name="T81" fmla="*/ 6 h 49"/>
                <a:gd name="T82" fmla="*/ 83 w 332"/>
                <a:gd name="T83" fmla="*/ 5 h 49"/>
                <a:gd name="T84" fmla="*/ 88 w 332"/>
                <a:gd name="T85" fmla="*/ 4 h 49"/>
                <a:gd name="T86" fmla="*/ 94 w 332"/>
                <a:gd name="T87" fmla="*/ 3 h 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32" h="49">
                  <a:moveTo>
                    <a:pt x="284" y="9"/>
                  </a:moveTo>
                  <a:lnTo>
                    <a:pt x="274" y="16"/>
                  </a:lnTo>
                  <a:lnTo>
                    <a:pt x="281" y="21"/>
                  </a:lnTo>
                  <a:lnTo>
                    <a:pt x="289" y="22"/>
                  </a:lnTo>
                  <a:lnTo>
                    <a:pt x="296" y="20"/>
                  </a:lnTo>
                  <a:lnTo>
                    <a:pt x="302" y="14"/>
                  </a:lnTo>
                  <a:lnTo>
                    <a:pt x="309" y="9"/>
                  </a:lnTo>
                  <a:lnTo>
                    <a:pt x="316" y="4"/>
                  </a:lnTo>
                  <a:lnTo>
                    <a:pt x="323" y="1"/>
                  </a:lnTo>
                  <a:lnTo>
                    <a:pt x="332" y="0"/>
                  </a:lnTo>
                  <a:lnTo>
                    <a:pt x="326" y="0"/>
                  </a:lnTo>
                  <a:lnTo>
                    <a:pt x="326" y="16"/>
                  </a:lnTo>
                  <a:lnTo>
                    <a:pt x="306" y="21"/>
                  </a:lnTo>
                  <a:lnTo>
                    <a:pt x="284" y="26"/>
                  </a:lnTo>
                  <a:lnTo>
                    <a:pt x="264" y="30"/>
                  </a:lnTo>
                  <a:lnTo>
                    <a:pt x="243" y="34"/>
                  </a:lnTo>
                  <a:lnTo>
                    <a:pt x="222" y="37"/>
                  </a:lnTo>
                  <a:lnTo>
                    <a:pt x="201" y="39"/>
                  </a:lnTo>
                  <a:lnTo>
                    <a:pt x="181" y="42"/>
                  </a:lnTo>
                  <a:lnTo>
                    <a:pt x="160" y="45"/>
                  </a:lnTo>
                  <a:lnTo>
                    <a:pt x="140" y="46"/>
                  </a:lnTo>
                  <a:lnTo>
                    <a:pt x="120" y="46"/>
                  </a:lnTo>
                  <a:lnTo>
                    <a:pt x="99" y="47"/>
                  </a:lnTo>
                  <a:lnTo>
                    <a:pt x="79" y="47"/>
                  </a:lnTo>
                  <a:lnTo>
                    <a:pt x="60" y="49"/>
                  </a:lnTo>
                  <a:lnTo>
                    <a:pt x="40" y="49"/>
                  </a:lnTo>
                  <a:lnTo>
                    <a:pt x="21" y="47"/>
                  </a:lnTo>
                  <a:lnTo>
                    <a:pt x="0" y="47"/>
                  </a:lnTo>
                  <a:lnTo>
                    <a:pt x="18" y="45"/>
                  </a:lnTo>
                  <a:lnTo>
                    <a:pt x="35" y="42"/>
                  </a:lnTo>
                  <a:lnTo>
                    <a:pt x="53" y="39"/>
                  </a:lnTo>
                  <a:lnTo>
                    <a:pt x="70" y="38"/>
                  </a:lnTo>
                  <a:lnTo>
                    <a:pt x="89" y="35"/>
                  </a:lnTo>
                  <a:lnTo>
                    <a:pt x="107" y="34"/>
                  </a:lnTo>
                  <a:lnTo>
                    <a:pt x="124" y="31"/>
                  </a:lnTo>
                  <a:lnTo>
                    <a:pt x="143" y="29"/>
                  </a:lnTo>
                  <a:lnTo>
                    <a:pt x="160" y="28"/>
                  </a:lnTo>
                  <a:lnTo>
                    <a:pt x="178" y="25"/>
                  </a:lnTo>
                  <a:lnTo>
                    <a:pt x="197" y="22"/>
                  </a:lnTo>
                  <a:lnTo>
                    <a:pt x="214" y="20"/>
                  </a:lnTo>
                  <a:lnTo>
                    <a:pt x="232" y="17"/>
                  </a:lnTo>
                  <a:lnTo>
                    <a:pt x="249" y="16"/>
                  </a:lnTo>
                  <a:lnTo>
                    <a:pt x="267" y="12"/>
                  </a:lnTo>
                  <a:lnTo>
                    <a:pt x="28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8680" name="Freeform 1031"/>
            <p:cNvSpPr>
              <a:spLocks/>
            </p:cNvSpPr>
            <p:nvPr/>
          </p:nvSpPr>
          <p:spPr bwMode="auto">
            <a:xfrm>
              <a:off x="1930" y="1667"/>
              <a:ext cx="47" cy="9"/>
            </a:xfrm>
            <a:custGeom>
              <a:avLst/>
              <a:gdLst>
                <a:gd name="T0" fmla="*/ 47 w 141"/>
                <a:gd name="T1" fmla="*/ 0 h 25"/>
                <a:gd name="T2" fmla="*/ 45 w 141"/>
                <a:gd name="T3" fmla="*/ 1 h 25"/>
                <a:gd name="T4" fmla="*/ 41 w 141"/>
                <a:gd name="T5" fmla="*/ 3 h 25"/>
                <a:gd name="T6" fmla="*/ 38 w 141"/>
                <a:gd name="T7" fmla="*/ 3 h 25"/>
                <a:gd name="T8" fmla="*/ 35 w 141"/>
                <a:gd name="T9" fmla="*/ 5 h 25"/>
                <a:gd name="T10" fmla="*/ 32 w 141"/>
                <a:gd name="T11" fmla="*/ 6 h 25"/>
                <a:gd name="T12" fmla="*/ 29 w 141"/>
                <a:gd name="T13" fmla="*/ 7 h 25"/>
                <a:gd name="T14" fmla="*/ 26 w 141"/>
                <a:gd name="T15" fmla="*/ 8 h 25"/>
                <a:gd name="T16" fmla="*/ 23 w 141"/>
                <a:gd name="T17" fmla="*/ 8 h 25"/>
                <a:gd name="T18" fmla="*/ 20 w 141"/>
                <a:gd name="T19" fmla="*/ 9 h 25"/>
                <a:gd name="T20" fmla="*/ 17 w 141"/>
                <a:gd name="T21" fmla="*/ 9 h 25"/>
                <a:gd name="T22" fmla="*/ 14 w 141"/>
                <a:gd name="T23" fmla="*/ 9 h 25"/>
                <a:gd name="T24" fmla="*/ 11 w 141"/>
                <a:gd name="T25" fmla="*/ 9 h 25"/>
                <a:gd name="T26" fmla="*/ 8 w 141"/>
                <a:gd name="T27" fmla="*/ 8 h 25"/>
                <a:gd name="T28" fmla="*/ 5 w 141"/>
                <a:gd name="T29" fmla="*/ 7 h 25"/>
                <a:gd name="T30" fmla="*/ 2 w 141"/>
                <a:gd name="T31" fmla="*/ 5 h 25"/>
                <a:gd name="T32" fmla="*/ 0 w 141"/>
                <a:gd name="T33" fmla="*/ 3 h 25"/>
                <a:gd name="T34" fmla="*/ 2 w 141"/>
                <a:gd name="T35" fmla="*/ 4 h 25"/>
                <a:gd name="T36" fmla="*/ 5 w 141"/>
                <a:gd name="T37" fmla="*/ 4 h 25"/>
                <a:gd name="T38" fmla="*/ 8 w 141"/>
                <a:gd name="T39" fmla="*/ 4 h 25"/>
                <a:gd name="T40" fmla="*/ 11 w 141"/>
                <a:gd name="T41" fmla="*/ 3 h 25"/>
                <a:gd name="T42" fmla="*/ 14 w 141"/>
                <a:gd name="T43" fmla="*/ 3 h 25"/>
                <a:gd name="T44" fmla="*/ 16 w 141"/>
                <a:gd name="T45" fmla="*/ 3 h 25"/>
                <a:gd name="T46" fmla="*/ 20 w 141"/>
                <a:gd name="T47" fmla="*/ 3 h 25"/>
                <a:gd name="T48" fmla="*/ 23 w 141"/>
                <a:gd name="T49" fmla="*/ 3 h 25"/>
                <a:gd name="T50" fmla="*/ 26 w 141"/>
                <a:gd name="T51" fmla="*/ 2 h 25"/>
                <a:gd name="T52" fmla="*/ 29 w 141"/>
                <a:gd name="T53" fmla="*/ 1 h 25"/>
                <a:gd name="T54" fmla="*/ 32 w 141"/>
                <a:gd name="T55" fmla="*/ 1 h 25"/>
                <a:gd name="T56" fmla="*/ 35 w 141"/>
                <a:gd name="T57" fmla="*/ 0 h 25"/>
                <a:gd name="T58" fmla="*/ 38 w 141"/>
                <a:gd name="T59" fmla="*/ 0 h 25"/>
                <a:gd name="T60" fmla="*/ 41 w 141"/>
                <a:gd name="T61" fmla="*/ 0 h 25"/>
                <a:gd name="T62" fmla="*/ 44 w 141"/>
                <a:gd name="T63" fmla="*/ 0 h 25"/>
                <a:gd name="T64" fmla="*/ 47 w 141"/>
                <a:gd name="T65" fmla="*/ 0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1" h="25">
                  <a:moveTo>
                    <a:pt x="141" y="0"/>
                  </a:moveTo>
                  <a:lnTo>
                    <a:pt x="134" y="4"/>
                  </a:lnTo>
                  <a:lnTo>
                    <a:pt x="124" y="7"/>
                  </a:lnTo>
                  <a:lnTo>
                    <a:pt x="115" y="9"/>
                  </a:lnTo>
                  <a:lnTo>
                    <a:pt x="106" y="13"/>
                  </a:lnTo>
                  <a:lnTo>
                    <a:pt x="97" y="16"/>
                  </a:lnTo>
                  <a:lnTo>
                    <a:pt x="87" y="19"/>
                  </a:lnTo>
                  <a:lnTo>
                    <a:pt x="78" y="21"/>
                  </a:lnTo>
                  <a:lnTo>
                    <a:pt x="70" y="22"/>
                  </a:lnTo>
                  <a:lnTo>
                    <a:pt x="59" y="24"/>
                  </a:lnTo>
                  <a:lnTo>
                    <a:pt x="51" y="25"/>
                  </a:lnTo>
                  <a:lnTo>
                    <a:pt x="42" y="25"/>
                  </a:lnTo>
                  <a:lnTo>
                    <a:pt x="33" y="24"/>
                  </a:lnTo>
                  <a:lnTo>
                    <a:pt x="25" y="21"/>
                  </a:lnTo>
                  <a:lnTo>
                    <a:pt x="16" y="19"/>
                  </a:lnTo>
                  <a:lnTo>
                    <a:pt x="7" y="15"/>
                  </a:lnTo>
                  <a:lnTo>
                    <a:pt x="0" y="9"/>
                  </a:lnTo>
                  <a:lnTo>
                    <a:pt x="7" y="11"/>
                  </a:lnTo>
                  <a:lnTo>
                    <a:pt x="16" y="11"/>
                  </a:lnTo>
                  <a:lnTo>
                    <a:pt x="25" y="11"/>
                  </a:lnTo>
                  <a:lnTo>
                    <a:pt x="32" y="9"/>
                  </a:lnTo>
                  <a:lnTo>
                    <a:pt x="41" y="8"/>
                  </a:lnTo>
                  <a:lnTo>
                    <a:pt x="49" y="8"/>
                  </a:lnTo>
                  <a:lnTo>
                    <a:pt x="59" y="7"/>
                  </a:lnTo>
                  <a:lnTo>
                    <a:pt x="68" y="7"/>
                  </a:lnTo>
                  <a:lnTo>
                    <a:pt x="77" y="5"/>
                  </a:lnTo>
                  <a:lnTo>
                    <a:pt x="86" y="4"/>
                  </a:lnTo>
                  <a:lnTo>
                    <a:pt x="96" y="3"/>
                  </a:lnTo>
                  <a:lnTo>
                    <a:pt x="105" y="1"/>
                  </a:lnTo>
                  <a:lnTo>
                    <a:pt x="113" y="1"/>
                  </a:lnTo>
                  <a:lnTo>
                    <a:pt x="124" y="0"/>
                  </a:lnTo>
                  <a:lnTo>
                    <a:pt x="132" y="0"/>
                  </a:lnTo>
                  <a:lnTo>
                    <a:pt x="1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8681" name="Freeform 1032"/>
            <p:cNvSpPr>
              <a:spLocks/>
            </p:cNvSpPr>
            <p:nvPr/>
          </p:nvSpPr>
          <p:spPr bwMode="auto">
            <a:xfrm>
              <a:off x="1935" y="1803"/>
              <a:ext cx="56" cy="15"/>
            </a:xfrm>
            <a:custGeom>
              <a:avLst/>
              <a:gdLst>
                <a:gd name="T0" fmla="*/ 1 w 170"/>
                <a:gd name="T1" fmla="*/ 15 h 43"/>
                <a:gd name="T2" fmla="*/ 0 w 170"/>
                <a:gd name="T3" fmla="*/ 13 h 43"/>
                <a:gd name="T4" fmla="*/ 55 w 170"/>
                <a:gd name="T5" fmla="*/ 0 h 43"/>
                <a:gd name="T6" fmla="*/ 56 w 170"/>
                <a:gd name="T7" fmla="*/ 2 h 43"/>
                <a:gd name="T8" fmla="*/ 1 w 170"/>
                <a:gd name="T9" fmla="*/ 15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43">
                  <a:moveTo>
                    <a:pt x="4" y="43"/>
                  </a:moveTo>
                  <a:lnTo>
                    <a:pt x="0" y="37"/>
                  </a:lnTo>
                  <a:lnTo>
                    <a:pt x="167" y="0"/>
                  </a:lnTo>
                  <a:lnTo>
                    <a:pt x="170" y="5"/>
                  </a:lnTo>
                  <a:lnTo>
                    <a:pt x="4"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8682" name="Freeform 1033"/>
            <p:cNvSpPr>
              <a:spLocks/>
            </p:cNvSpPr>
            <p:nvPr/>
          </p:nvSpPr>
          <p:spPr bwMode="auto">
            <a:xfrm>
              <a:off x="2005" y="1570"/>
              <a:ext cx="199" cy="15"/>
            </a:xfrm>
            <a:custGeom>
              <a:avLst/>
              <a:gdLst>
                <a:gd name="T0" fmla="*/ 161 w 596"/>
                <a:gd name="T1" fmla="*/ 5 h 44"/>
                <a:gd name="T2" fmla="*/ 161 w 596"/>
                <a:gd name="T3" fmla="*/ 2 h 44"/>
                <a:gd name="T4" fmla="*/ 199 w 596"/>
                <a:gd name="T5" fmla="*/ 0 h 44"/>
                <a:gd name="T6" fmla="*/ 199 w 596"/>
                <a:gd name="T7" fmla="*/ 2 h 44"/>
                <a:gd name="T8" fmla="*/ 0 w 596"/>
                <a:gd name="T9" fmla="*/ 15 h 44"/>
                <a:gd name="T10" fmla="*/ 5 w 596"/>
                <a:gd name="T11" fmla="*/ 14 h 44"/>
                <a:gd name="T12" fmla="*/ 10 w 596"/>
                <a:gd name="T13" fmla="*/ 14 h 44"/>
                <a:gd name="T14" fmla="*/ 15 w 596"/>
                <a:gd name="T15" fmla="*/ 13 h 44"/>
                <a:gd name="T16" fmla="*/ 19 w 596"/>
                <a:gd name="T17" fmla="*/ 12 h 44"/>
                <a:gd name="T18" fmla="*/ 24 w 596"/>
                <a:gd name="T19" fmla="*/ 11 h 44"/>
                <a:gd name="T20" fmla="*/ 29 w 596"/>
                <a:gd name="T21" fmla="*/ 11 h 44"/>
                <a:gd name="T22" fmla="*/ 33 w 596"/>
                <a:gd name="T23" fmla="*/ 11 h 44"/>
                <a:gd name="T24" fmla="*/ 39 w 596"/>
                <a:gd name="T25" fmla="*/ 10 h 44"/>
                <a:gd name="T26" fmla="*/ 44 w 596"/>
                <a:gd name="T27" fmla="*/ 10 h 44"/>
                <a:gd name="T28" fmla="*/ 48 w 596"/>
                <a:gd name="T29" fmla="*/ 10 h 44"/>
                <a:gd name="T30" fmla="*/ 53 w 596"/>
                <a:gd name="T31" fmla="*/ 9 h 44"/>
                <a:gd name="T32" fmla="*/ 59 w 596"/>
                <a:gd name="T33" fmla="*/ 9 h 44"/>
                <a:gd name="T34" fmla="*/ 64 w 596"/>
                <a:gd name="T35" fmla="*/ 9 h 44"/>
                <a:gd name="T36" fmla="*/ 68 w 596"/>
                <a:gd name="T37" fmla="*/ 9 h 44"/>
                <a:gd name="T38" fmla="*/ 74 w 596"/>
                <a:gd name="T39" fmla="*/ 8 h 44"/>
                <a:gd name="T40" fmla="*/ 79 w 596"/>
                <a:gd name="T41" fmla="*/ 8 h 44"/>
                <a:gd name="T42" fmla="*/ 84 w 596"/>
                <a:gd name="T43" fmla="*/ 8 h 44"/>
                <a:gd name="T44" fmla="*/ 89 w 596"/>
                <a:gd name="T45" fmla="*/ 8 h 44"/>
                <a:gd name="T46" fmla="*/ 94 w 596"/>
                <a:gd name="T47" fmla="*/ 8 h 44"/>
                <a:gd name="T48" fmla="*/ 99 w 596"/>
                <a:gd name="T49" fmla="*/ 8 h 44"/>
                <a:gd name="T50" fmla="*/ 105 w 596"/>
                <a:gd name="T51" fmla="*/ 8 h 44"/>
                <a:gd name="T52" fmla="*/ 109 w 596"/>
                <a:gd name="T53" fmla="*/ 7 h 44"/>
                <a:gd name="T54" fmla="*/ 115 w 596"/>
                <a:gd name="T55" fmla="*/ 7 h 44"/>
                <a:gd name="T56" fmla="*/ 120 w 596"/>
                <a:gd name="T57" fmla="*/ 7 h 44"/>
                <a:gd name="T58" fmla="*/ 125 w 596"/>
                <a:gd name="T59" fmla="*/ 7 h 44"/>
                <a:gd name="T60" fmla="*/ 130 w 596"/>
                <a:gd name="T61" fmla="*/ 7 h 44"/>
                <a:gd name="T62" fmla="*/ 136 w 596"/>
                <a:gd name="T63" fmla="*/ 7 h 44"/>
                <a:gd name="T64" fmla="*/ 140 w 596"/>
                <a:gd name="T65" fmla="*/ 7 h 44"/>
                <a:gd name="T66" fmla="*/ 146 w 596"/>
                <a:gd name="T67" fmla="*/ 6 h 44"/>
                <a:gd name="T68" fmla="*/ 151 w 596"/>
                <a:gd name="T69" fmla="*/ 6 h 44"/>
                <a:gd name="T70" fmla="*/ 156 w 596"/>
                <a:gd name="T71" fmla="*/ 5 h 44"/>
                <a:gd name="T72" fmla="*/ 161 w 596"/>
                <a:gd name="T73" fmla="*/ 5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96" h="44">
                  <a:moveTo>
                    <a:pt x="482" y="16"/>
                  </a:moveTo>
                  <a:lnTo>
                    <a:pt x="482" y="7"/>
                  </a:lnTo>
                  <a:lnTo>
                    <a:pt x="596" y="0"/>
                  </a:lnTo>
                  <a:lnTo>
                    <a:pt x="596" y="7"/>
                  </a:lnTo>
                  <a:lnTo>
                    <a:pt x="0" y="44"/>
                  </a:lnTo>
                  <a:lnTo>
                    <a:pt x="14" y="41"/>
                  </a:lnTo>
                  <a:lnTo>
                    <a:pt x="29" y="40"/>
                  </a:lnTo>
                  <a:lnTo>
                    <a:pt x="44" y="37"/>
                  </a:lnTo>
                  <a:lnTo>
                    <a:pt x="57" y="35"/>
                  </a:lnTo>
                  <a:lnTo>
                    <a:pt x="71" y="33"/>
                  </a:lnTo>
                  <a:lnTo>
                    <a:pt x="86" y="32"/>
                  </a:lnTo>
                  <a:lnTo>
                    <a:pt x="100" y="31"/>
                  </a:lnTo>
                  <a:lnTo>
                    <a:pt x="116" y="29"/>
                  </a:lnTo>
                  <a:lnTo>
                    <a:pt x="131" y="28"/>
                  </a:lnTo>
                  <a:lnTo>
                    <a:pt x="145" y="28"/>
                  </a:lnTo>
                  <a:lnTo>
                    <a:pt x="160" y="27"/>
                  </a:lnTo>
                  <a:lnTo>
                    <a:pt x="176" y="27"/>
                  </a:lnTo>
                  <a:lnTo>
                    <a:pt x="191" y="25"/>
                  </a:lnTo>
                  <a:lnTo>
                    <a:pt x="205" y="25"/>
                  </a:lnTo>
                  <a:lnTo>
                    <a:pt x="221" y="24"/>
                  </a:lnTo>
                  <a:lnTo>
                    <a:pt x="236" y="24"/>
                  </a:lnTo>
                  <a:lnTo>
                    <a:pt x="252" y="23"/>
                  </a:lnTo>
                  <a:lnTo>
                    <a:pt x="266" y="23"/>
                  </a:lnTo>
                  <a:lnTo>
                    <a:pt x="282" y="23"/>
                  </a:lnTo>
                  <a:lnTo>
                    <a:pt x="297" y="23"/>
                  </a:lnTo>
                  <a:lnTo>
                    <a:pt x="313" y="23"/>
                  </a:lnTo>
                  <a:lnTo>
                    <a:pt x="327" y="21"/>
                  </a:lnTo>
                  <a:lnTo>
                    <a:pt x="343" y="21"/>
                  </a:lnTo>
                  <a:lnTo>
                    <a:pt x="359" y="21"/>
                  </a:lnTo>
                  <a:lnTo>
                    <a:pt x="374" y="21"/>
                  </a:lnTo>
                  <a:lnTo>
                    <a:pt x="390" y="20"/>
                  </a:lnTo>
                  <a:lnTo>
                    <a:pt x="406" y="20"/>
                  </a:lnTo>
                  <a:lnTo>
                    <a:pt x="420" y="20"/>
                  </a:lnTo>
                  <a:lnTo>
                    <a:pt x="436" y="19"/>
                  </a:lnTo>
                  <a:lnTo>
                    <a:pt x="451" y="17"/>
                  </a:lnTo>
                  <a:lnTo>
                    <a:pt x="467" y="16"/>
                  </a:lnTo>
                  <a:lnTo>
                    <a:pt x="482"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8683" name="Freeform 1034"/>
            <p:cNvSpPr>
              <a:spLocks/>
            </p:cNvSpPr>
            <p:nvPr/>
          </p:nvSpPr>
          <p:spPr bwMode="auto">
            <a:xfrm>
              <a:off x="2185" y="1785"/>
              <a:ext cx="24" cy="6"/>
            </a:xfrm>
            <a:custGeom>
              <a:avLst/>
              <a:gdLst>
                <a:gd name="T0" fmla="*/ 24 w 72"/>
                <a:gd name="T1" fmla="*/ 0 h 17"/>
                <a:gd name="T2" fmla="*/ 21 w 72"/>
                <a:gd name="T3" fmla="*/ 1 h 17"/>
                <a:gd name="T4" fmla="*/ 18 w 72"/>
                <a:gd name="T5" fmla="*/ 2 h 17"/>
                <a:gd name="T6" fmla="*/ 15 w 72"/>
                <a:gd name="T7" fmla="*/ 3 h 17"/>
                <a:gd name="T8" fmla="*/ 12 w 72"/>
                <a:gd name="T9" fmla="*/ 5 h 17"/>
                <a:gd name="T10" fmla="*/ 9 w 72"/>
                <a:gd name="T11" fmla="*/ 6 h 17"/>
                <a:gd name="T12" fmla="*/ 6 w 72"/>
                <a:gd name="T13" fmla="*/ 6 h 17"/>
                <a:gd name="T14" fmla="*/ 3 w 72"/>
                <a:gd name="T15" fmla="*/ 5 h 17"/>
                <a:gd name="T16" fmla="*/ 0 w 72"/>
                <a:gd name="T17" fmla="*/ 3 h 17"/>
                <a:gd name="T18" fmla="*/ 24 w 72"/>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17">
                  <a:moveTo>
                    <a:pt x="72" y="0"/>
                  </a:moveTo>
                  <a:lnTo>
                    <a:pt x="64" y="3"/>
                  </a:lnTo>
                  <a:lnTo>
                    <a:pt x="55" y="5"/>
                  </a:lnTo>
                  <a:lnTo>
                    <a:pt x="46" y="9"/>
                  </a:lnTo>
                  <a:lnTo>
                    <a:pt x="36" y="13"/>
                  </a:lnTo>
                  <a:lnTo>
                    <a:pt x="27" y="16"/>
                  </a:lnTo>
                  <a:lnTo>
                    <a:pt x="19" y="17"/>
                  </a:lnTo>
                  <a:lnTo>
                    <a:pt x="10" y="14"/>
                  </a:lnTo>
                  <a:lnTo>
                    <a:pt x="0" y="9"/>
                  </a:lnTo>
                  <a:lnTo>
                    <a:pt x="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8684" name="Freeform 1035"/>
            <p:cNvSpPr>
              <a:spLocks/>
            </p:cNvSpPr>
            <p:nvPr/>
          </p:nvSpPr>
          <p:spPr bwMode="auto">
            <a:xfrm>
              <a:off x="2257" y="1560"/>
              <a:ext cx="124" cy="7"/>
            </a:xfrm>
            <a:custGeom>
              <a:avLst/>
              <a:gdLst>
                <a:gd name="T0" fmla="*/ 0 w 374"/>
                <a:gd name="T1" fmla="*/ 7 h 21"/>
                <a:gd name="T2" fmla="*/ 0 w 374"/>
                <a:gd name="T3" fmla="*/ 5 h 21"/>
                <a:gd name="T4" fmla="*/ 124 w 374"/>
                <a:gd name="T5" fmla="*/ 0 h 21"/>
                <a:gd name="T6" fmla="*/ 124 w 374"/>
                <a:gd name="T7" fmla="*/ 3 h 21"/>
                <a:gd name="T8" fmla="*/ 0 w 374"/>
                <a:gd name="T9" fmla="*/ 7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 h="21">
                  <a:moveTo>
                    <a:pt x="0" y="21"/>
                  </a:moveTo>
                  <a:lnTo>
                    <a:pt x="0" y="16"/>
                  </a:lnTo>
                  <a:lnTo>
                    <a:pt x="374" y="0"/>
                  </a:lnTo>
                  <a:lnTo>
                    <a:pt x="374" y="9"/>
                  </a:lnTo>
                  <a:lnTo>
                    <a:pt x="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8685" name="Freeform 1036"/>
            <p:cNvSpPr>
              <a:spLocks/>
            </p:cNvSpPr>
            <p:nvPr/>
          </p:nvSpPr>
          <p:spPr bwMode="auto">
            <a:xfrm>
              <a:off x="2395" y="1545"/>
              <a:ext cx="459" cy="28"/>
            </a:xfrm>
            <a:custGeom>
              <a:avLst/>
              <a:gdLst>
                <a:gd name="T0" fmla="*/ 445 w 1378"/>
                <a:gd name="T1" fmla="*/ 1 h 82"/>
                <a:gd name="T2" fmla="*/ 418 w 1378"/>
                <a:gd name="T3" fmla="*/ 4 h 82"/>
                <a:gd name="T4" fmla="*/ 391 w 1378"/>
                <a:gd name="T5" fmla="*/ 7 h 82"/>
                <a:gd name="T6" fmla="*/ 362 w 1378"/>
                <a:gd name="T7" fmla="*/ 9 h 82"/>
                <a:gd name="T8" fmla="*/ 334 w 1378"/>
                <a:gd name="T9" fmla="*/ 11 h 82"/>
                <a:gd name="T10" fmla="*/ 305 w 1378"/>
                <a:gd name="T11" fmla="*/ 13 h 82"/>
                <a:gd name="T12" fmla="*/ 276 w 1378"/>
                <a:gd name="T13" fmla="*/ 14 h 82"/>
                <a:gd name="T14" fmla="*/ 246 w 1378"/>
                <a:gd name="T15" fmla="*/ 16 h 82"/>
                <a:gd name="T16" fmla="*/ 218 w 1378"/>
                <a:gd name="T17" fmla="*/ 17 h 82"/>
                <a:gd name="T18" fmla="*/ 188 w 1378"/>
                <a:gd name="T19" fmla="*/ 18 h 82"/>
                <a:gd name="T20" fmla="*/ 159 w 1378"/>
                <a:gd name="T21" fmla="*/ 20 h 82"/>
                <a:gd name="T22" fmla="*/ 130 w 1378"/>
                <a:gd name="T23" fmla="*/ 21 h 82"/>
                <a:gd name="T24" fmla="*/ 100 w 1378"/>
                <a:gd name="T25" fmla="*/ 23 h 82"/>
                <a:gd name="T26" fmla="*/ 72 w 1378"/>
                <a:gd name="T27" fmla="*/ 24 h 82"/>
                <a:gd name="T28" fmla="*/ 43 w 1378"/>
                <a:gd name="T29" fmla="*/ 25 h 82"/>
                <a:gd name="T30" fmla="*/ 14 w 1378"/>
                <a:gd name="T31" fmla="*/ 27 h 82"/>
                <a:gd name="T32" fmla="*/ 14 w 1378"/>
                <a:gd name="T33" fmla="*/ 26 h 82"/>
                <a:gd name="T34" fmla="*/ 43 w 1378"/>
                <a:gd name="T35" fmla="*/ 23 h 82"/>
                <a:gd name="T36" fmla="*/ 71 w 1378"/>
                <a:gd name="T37" fmla="*/ 19 h 82"/>
                <a:gd name="T38" fmla="*/ 100 w 1378"/>
                <a:gd name="T39" fmla="*/ 17 h 82"/>
                <a:gd name="T40" fmla="*/ 128 w 1378"/>
                <a:gd name="T41" fmla="*/ 14 h 82"/>
                <a:gd name="T42" fmla="*/ 158 w 1378"/>
                <a:gd name="T43" fmla="*/ 12 h 82"/>
                <a:gd name="T44" fmla="*/ 186 w 1378"/>
                <a:gd name="T45" fmla="*/ 11 h 82"/>
                <a:gd name="T46" fmla="*/ 215 w 1378"/>
                <a:gd name="T47" fmla="*/ 9 h 82"/>
                <a:gd name="T48" fmla="*/ 244 w 1378"/>
                <a:gd name="T49" fmla="*/ 8 h 82"/>
                <a:gd name="T50" fmla="*/ 273 w 1378"/>
                <a:gd name="T51" fmla="*/ 6 h 82"/>
                <a:gd name="T52" fmla="*/ 301 w 1378"/>
                <a:gd name="T53" fmla="*/ 5 h 82"/>
                <a:gd name="T54" fmla="*/ 330 w 1378"/>
                <a:gd name="T55" fmla="*/ 4 h 82"/>
                <a:gd name="T56" fmla="*/ 359 w 1378"/>
                <a:gd name="T57" fmla="*/ 3 h 82"/>
                <a:gd name="T58" fmla="*/ 388 w 1378"/>
                <a:gd name="T59" fmla="*/ 2 h 82"/>
                <a:gd name="T60" fmla="*/ 416 w 1378"/>
                <a:gd name="T61" fmla="*/ 1 h 82"/>
                <a:gd name="T62" fmla="*/ 445 w 1378"/>
                <a:gd name="T63" fmla="*/ 1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78" h="82">
                  <a:moveTo>
                    <a:pt x="1378" y="0"/>
                  </a:moveTo>
                  <a:lnTo>
                    <a:pt x="1337" y="4"/>
                  </a:lnTo>
                  <a:lnTo>
                    <a:pt x="1296" y="10"/>
                  </a:lnTo>
                  <a:lnTo>
                    <a:pt x="1255" y="12"/>
                  </a:lnTo>
                  <a:lnTo>
                    <a:pt x="1213" y="16"/>
                  </a:lnTo>
                  <a:lnTo>
                    <a:pt x="1173" y="20"/>
                  </a:lnTo>
                  <a:lnTo>
                    <a:pt x="1130" y="24"/>
                  </a:lnTo>
                  <a:lnTo>
                    <a:pt x="1087" y="27"/>
                  </a:lnTo>
                  <a:lnTo>
                    <a:pt x="1044" y="29"/>
                  </a:lnTo>
                  <a:lnTo>
                    <a:pt x="1002" y="32"/>
                  </a:lnTo>
                  <a:lnTo>
                    <a:pt x="959" y="36"/>
                  </a:lnTo>
                  <a:lnTo>
                    <a:pt x="915" y="37"/>
                  </a:lnTo>
                  <a:lnTo>
                    <a:pt x="873" y="40"/>
                  </a:lnTo>
                  <a:lnTo>
                    <a:pt x="829" y="42"/>
                  </a:lnTo>
                  <a:lnTo>
                    <a:pt x="784" y="45"/>
                  </a:lnTo>
                  <a:lnTo>
                    <a:pt x="740" y="46"/>
                  </a:lnTo>
                  <a:lnTo>
                    <a:pt x="697" y="49"/>
                  </a:lnTo>
                  <a:lnTo>
                    <a:pt x="653" y="50"/>
                  </a:lnTo>
                  <a:lnTo>
                    <a:pt x="609" y="53"/>
                  </a:lnTo>
                  <a:lnTo>
                    <a:pt x="564" y="54"/>
                  </a:lnTo>
                  <a:lnTo>
                    <a:pt x="521" y="57"/>
                  </a:lnTo>
                  <a:lnTo>
                    <a:pt x="477" y="58"/>
                  </a:lnTo>
                  <a:lnTo>
                    <a:pt x="433" y="61"/>
                  </a:lnTo>
                  <a:lnTo>
                    <a:pt x="390" y="62"/>
                  </a:lnTo>
                  <a:lnTo>
                    <a:pt x="345" y="63"/>
                  </a:lnTo>
                  <a:lnTo>
                    <a:pt x="301" y="66"/>
                  </a:lnTo>
                  <a:lnTo>
                    <a:pt x="257" y="67"/>
                  </a:lnTo>
                  <a:lnTo>
                    <a:pt x="215" y="70"/>
                  </a:lnTo>
                  <a:lnTo>
                    <a:pt x="171" y="71"/>
                  </a:lnTo>
                  <a:lnTo>
                    <a:pt x="128" y="74"/>
                  </a:lnTo>
                  <a:lnTo>
                    <a:pt x="86" y="77"/>
                  </a:lnTo>
                  <a:lnTo>
                    <a:pt x="42" y="79"/>
                  </a:lnTo>
                  <a:lnTo>
                    <a:pt x="0" y="82"/>
                  </a:lnTo>
                  <a:lnTo>
                    <a:pt x="43" y="75"/>
                  </a:lnTo>
                  <a:lnTo>
                    <a:pt x="86" y="70"/>
                  </a:lnTo>
                  <a:lnTo>
                    <a:pt x="128" y="66"/>
                  </a:lnTo>
                  <a:lnTo>
                    <a:pt x="171" y="61"/>
                  </a:lnTo>
                  <a:lnTo>
                    <a:pt x="214" y="57"/>
                  </a:lnTo>
                  <a:lnTo>
                    <a:pt x="257" y="53"/>
                  </a:lnTo>
                  <a:lnTo>
                    <a:pt x="299" y="49"/>
                  </a:lnTo>
                  <a:lnTo>
                    <a:pt x="343" y="45"/>
                  </a:lnTo>
                  <a:lnTo>
                    <a:pt x="385" y="42"/>
                  </a:lnTo>
                  <a:lnTo>
                    <a:pt x="429" y="38"/>
                  </a:lnTo>
                  <a:lnTo>
                    <a:pt x="473" y="36"/>
                  </a:lnTo>
                  <a:lnTo>
                    <a:pt x="516" y="33"/>
                  </a:lnTo>
                  <a:lnTo>
                    <a:pt x="558" y="31"/>
                  </a:lnTo>
                  <a:lnTo>
                    <a:pt x="602" y="29"/>
                  </a:lnTo>
                  <a:lnTo>
                    <a:pt x="646" y="27"/>
                  </a:lnTo>
                  <a:lnTo>
                    <a:pt x="689" y="24"/>
                  </a:lnTo>
                  <a:lnTo>
                    <a:pt x="732" y="23"/>
                  </a:lnTo>
                  <a:lnTo>
                    <a:pt x="775" y="20"/>
                  </a:lnTo>
                  <a:lnTo>
                    <a:pt x="819" y="19"/>
                  </a:lnTo>
                  <a:lnTo>
                    <a:pt x="861" y="17"/>
                  </a:lnTo>
                  <a:lnTo>
                    <a:pt x="905" y="15"/>
                  </a:lnTo>
                  <a:lnTo>
                    <a:pt x="948" y="14"/>
                  </a:lnTo>
                  <a:lnTo>
                    <a:pt x="992" y="12"/>
                  </a:lnTo>
                  <a:lnTo>
                    <a:pt x="1034" y="11"/>
                  </a:lnTo>
                  <a:lnTo>
                    <a:pt x="1078" y="10"/>
                  </a:lnTo>
                  <a:lnTo>
                    <a:pt x="1122" y="8"/>
                  </a:lnTo>
                  <a:lnTo>
                    <a:pt x="1164" y="7"/>
                  </a:lnTo>
                  <a:lnTo>
                    <a:pt x="1207" y="6"/>
                  </a:lnTo>
                  <a:lnTo>
                    <a:pt x="1250" y="4"/>
                  </a:lnTo>
                  <a:lnTo>
                    <a:pt x="1292" y="3"/>
                  </a:lnTo>
                  <a:lnTo>
                    <a:pt x="1335" y="2"/>
                  </a:lnTo>
                  <a:lnTo>
                    <a:pt x="1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sp>
          <p:nvSpPr>
            <p:cNvPr id="28686" name="Freeform 1037"/>
            <p:cNvSpPr>
              <a:spLocks/>
            </p:cNvSpPr>
            <p:nvPr/>
          </p:nvSpPr>
          <p:spPr bwMode="auto">
            <a:xfrm>
              <a:off x="2652" y="1526"/>
              <a:ext cx="197" cy="14"/>
            </a:xfrm>
            <a:custGeom>
              <a:avLst/>
              <a:gdLst>
                <a:gd name="T0" fmla="*/ 197 w 591"/>
                <a:gd name="T1" fmla="*/ 0 h 44"/>
                <a:gd name="T2" fmla="*/ 188 w 591"/>
                <a:gd name="T3" fmla="*/ 4 h 44"/>
                <a:gd name="T4" fmla="*/ 0 w 591"/>
                <a:gd name="T5" fmla="*/ 14 h 44"/>
                <a:gd name="T6" fmla="*/ 6 w 591"/>
                <a:gd name="T7" fmla="*/ 13 h 44"/>
                <a:gd name="T8" fmla="*/ 13 w 591"/>
                <a:gd name="T9" fmla="*/ 13 h 44"/>
                <a:gd name="T10" fmla="*/ 20 w 591"/>
                <a:gd name="T11" fmla="*/ 13 h 44"/>
                <a:gd name="T12" fmla="*/ 26 w 591"/>
                <a:gd name="T13" fmla="*/ 13 h 44"/>
                <a:gd name="T14" fmla="*/ 32 w 591"/>
                <a:gd name="T15" fmla="*/ 12 h 44"/>
                <a:gd name="T16" fmla="*/ 38 w 591"/>
                <a:gd name="T17" fmla="*/ 11 h 44"/>
                <a:gd name="T18" fmla="*/ 44 w 591"/>
                <a:gd name="T19" fmla="*/ 11 h 44"/>
                <a:gd name="T20" fmla="*/ 51 w 591"/>
                <a:gd name="T21" fmla="*/ 11 h 44"/>
                <a:gd name="T22" fmla="*/ 57 w 591"/>
                <a:gd name="T23" fmla="*/ 10 h 44"/>
                <a:gd name="T24" fmla="*/ 63 w 591"/>
                <a:gd name="T25" fmla="*/ 9 h 44"/>
                <a:gd name="T26" fmla="*/ 69 w 591"/>
                <a:gd name="T27" fmla="*/ 8 h 44"/>
                <a:gd name="T28" fmla="*/ 75 w 591"/>
                <a:gd name="T29" fmla="*/ 8 h 44"/>
                <a:gd name="T30" fmla="*/ 81 w 591"/>
                <a:gd name="T31" fmla="*/ 7 h 44"/>
                <a:gd name="T32" fmla="*/ 87 w 591"/>
                <a:gd name="T33" fmla="*/ 7 h 44"/>
                <a:gd name="T34" fmla="*/ 93 w 591"/>
                <a:gd name="T35" fmla="*/ 6 h 44"/>
                <a:gd name="T36" fmla="*/ 99 w 591"/>
                <a:gd name="T37" fmla="*/ 5 h 44"/>
                <a:gd name="T38" fmla="*/ 105 w 591"/>
                <a:gd name="T39" fmla="*/ 5 h 44"/>
                <a:gd name="T40" fmla="*/ 111 w 591"/>
                <a:gd name="T41" fmla="*/ 4 h 44"/>
                <a:gd name="T42" fmla="*/ 117 w 591"/>
                <a:gd name="T43" fmla="*/ 4 h 44"/>
                <a:gd name="T44" fmla="*/ 123 w 591"/>
                <a:gd name="T45" fmla="*/ 3 h 44"/>
                <a:gd name="T46" fmla="*/ 129 w 591"/>
                <a:gd name="T47" fmla="*/ 3 h 44"/>
                <a:gd name="T48" fmla="*/ 135 w 591"/>
                <a:gd name="T49" fmla="*/ 2 h 44"/>
                <a:gd name="T50" fmla="*/ 141 w 591"/>
                <a:gd name="T51" fmla="*/ 2 h 44"/>
                <a:gd name="T52" fmla="*/ 147 w 591"/>
                <a:gd name="T53" fmla="*/ 1 h 44"/>
                <a:gd name="T54" fmla="*/ 153 w 591"/>
                <a:gd name="T55" fmla="*/ 1 h 44"/>
                <a:gd name="T56" fmla="*/ 159 w 591"/>
                <a:gd name="T57" fmla="*/ 0 h 44"/>
                <a:gd name="T58" fmla="*/ 166 w 591"/>
                <a:gd name="T59" fmla="*/ 0 h 44"/>
                <a:gd name="T60" fmla="*/ 172 w 591"/>
                <a:gd name="T61" fmla="*/ 0 h 44"/>
                <a:gd name="T62" fmla="*/ 178 w 591"/>
                <a:gd name="T63" fmla="*/ 0 h 44"/>
                <a:gd name="T64" fmla="*/ 184 w 591"/>
                <a:gd name="T65" fmla="*/ 0 h 44"/>
                <a:gd name="T66" fmla="*/ 191 w 591"/>
                <a:gd name="T67" fmla="*/ 0 h 44"/>
                <a:gd name="T68" fmla="*/ 197 w 591"/>
                <a:gd name="T69" fmla="*/ 0 h 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1" h="44">
                  <a:moveTo>
                    <a:pt x="591" y="0"/>
                  </a:moveTo>
                  <a:lnTo>
                    <a:pt x="563" y="12"/>
                  </a:lnTo>
                  <a:lnTo>
                    <a:pt x="0" y="44"/>
                  </a:lnTo>
                  <a:lnTo>
                    <a:pt x="19" y="42"/>
                  </a:lnTo>
                  <a:lnTo>
                    <a:pt x="38" y="42"/>
                  </a:lnTo>
                  <a:lnTo>
                    <a:pt x="59" y="41"/>
                  </a:lnTo>
                  <a:lnTo>
                    <a:pt x="77" y="40"/>
                  </a:lnTo>
                  <a:lnTo>
                    <a:pt x="96" y="37"/>
                  </a:lnTo>
                  <a:lnTo>
                    <a:pt x="115" y="36"/>
                  </a:lnTo>
                  <a:lnTo>
                    <a:pt x="133" y="34"/>
                  </a:lnTo>
                  <a:lnTo>
                    <a:pt x="152" y="33"/>
                  </a:lnTo>
                  <a:lnTo>
                    <a:pt x="171" y="30"/>
                  </a:lnTo>
                  <a:lnTo>
                    <a:pt x="190" y="29"/>
                  </a:lnTo>
                  <a:lnTo>
                    <a:pt x="207" y="26"/>
                  </a:lnTo>
                  <a:lnTo>
                    <a:pt x="224" y="25"/>
                  </a:lnTo>
                  <a:lnTo>
                    <a:pt x="243" y="23"/>
                  </a:lnTo>
                  <a:lnTo>
                    <a:pt x="261" y="21"/>
                  </a:lnTo>
                  <a:lnTo>
                    <a:pt x="278" y="19"/>
                  </a:lnTo>
                  <a:lnTo>
                    <a:pt x="297" y="17"/>
                  </a:lnTo>
                  <a:lnTo>
                    <a:pt x="315" y="15"/>
                  </a:lnTo>
                  <a:lnTo>
                    <a:pt x="334" y="13"/>
                  </a:lnTo>
                  <a:lnTo>
                    <a:pt x="351" y="12"/>
                  </a:lnTo>
                  <a:lnTo>
                    <a:pt x="368" y="9"/>
                  </a:lnTo>
                  <a:lnTo>
                    <a:pt x="387" y="8"/>
                  </a:lnTo>
                  <a:lnTo>
                    <a:pt x="405" y="7"/>
                  </a:lnTo>
                  <a:lnTo>
                    <a:pt x="422" y="5"/>
                  </a:lnTo>
                  <a:lnTo>
                    <a:pt x="441" y="4"/>
                  </a:lnTo>
                  <a:lnTo>
                    <a:pt x="460" y="3"/>
                  </a:lnTo>
                  <a:lnTo>
                    <a:pt x="478" y="1"/>
                  </a:lnTo>
                  <a:lnTo>
                    <a:pt x="497" y="1"/>
                  </a:lnTo>
                  <a:lnTo>
                    <a:pt x="515" y="0"/>
                  </a:lnTo>
                  <a:lnTo>
                    <a:pt x="534" y="0"/>
                  </a:lnTo>
                  <a:lnTo>
                    <a:pt x="553" y="0"/>
                  </a:lnTo>
                  <a:lnTo>
                    <a:pt x="572" y="0"/>
                  </a:lnTo>
                  <a:lnTo>
                    <a:pt x="5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MX"/>
            </a:p>
          </p:txBody>
        </p:sp>
      </p:grpSp>
      <p:sp>
        <p:nvSpPr>
          <p:cNvPr id="43022" name="Text Box 1038"/>
          <p:cNvSpPr txBox="1">
            <a:spLocks noChangeArrowheads="1"/>
          </p:cNvSpPr>
          <p:nvPr/>
        </p:nvSpPr>
        <p:spPr bwMode="auto">
          <a:xfrm>
            <a:off x="143835" y="1399999"/>
            <a:ext cx="952500" cy="476250"/>
          </a:xfrm>
          <a:prstGeom prst="rect">
            <a:avLst/>
          </a:prstGeom>
          <a:noFill/>
          <a:ln>
            <a:noFill/>
          </a:ln>
          <a:effectLst>
            <a:outerShdw dist="28398" dir="1593903" algn="ctr" rotWithShape="0">
              <a:srgbClr val="FF99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nSpc>
                <a:spcPct val="70000"/>
              </a:lnSpc>
              <a:defRPr/>
            </a:pPr>
            <a:r>
              <a:rPr lang="es-MX" altLang="es-MX" sz="3600" b="1" smtClean="0">
                <a:solidFill>
                  <a:srgbClr val="660066"/>
                </a:solidFill>
                <a:effectLst>
                  <a:outerShdw blurRad="38100" dist="38100" dir="2700000" algn="tl">
                    <a:srgbClr val="C0C0C0"/>
                  </a:outerShdw>
                </a:effectLst>
                <a:latin typeface="Comic Sans MS" pitchFamily="66" charset="0"/>
              </a:rPr>
              <a:t>2.-</a:t>
            </a:r>
            <a:endParaRPr lang="es-MX" altLang="es-MX" b="1" smtClean="0">
              <a:effectLst>
                <a:outerShdw blurRad="38100" dist="38100" dir="2700000" algn="tl">
                  <a:srgbClr val="C0C0C0"/>
                </a:outerShdw>
              </a:effectLst>
              <a:latin typeface="Comic Sans MS" pitchFamily="66" charset="0"/>
            </a:endParaRPr>
          </a:p>
        </p:txBody>
      </p:sp>
      <p:sp>
        <p:nvSpPr>
          <p:cNvPr id="15" name="Rectangle 3"/>
          <p:cNvSpPr>
            <a:spLocks noChangeArrowheads="1"/>
          </p:cNvSpPr>
          <p:nvPr/>
        </p:nvSpPr>
        <p:spPr bwMode="auto">
          <a:xfrm>
            <a:off x="590872" y="-27384"/>
            <a:ext cx="8229600" cy="706438"/>
          </a:xfrm>
          <a:prstGeom prst="rect">
            <a:avLst/>
          </a:prstGeom>
          <a:noFill/>
          <a:ln w="9525">
            <a:noFill/>
            <a:miter lim="800000"/>
            <a:headEnd/>
            <a:tailEnd/>
          </a:ln>
        </p:spPr>
        <p:txBody>
          <a:bodyPr/>
          <a:lstStyle/>
          <a:p>
            <a:pPr algn="l"/>
            <a:r>
              <a:rPr lang="es-MX" sz="6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Ejercicio</a:t>
            </a:r>
            <a:endParaRPr lang="es-ES" sz="6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55426979"/>
      </p:ext>
    </p:extLst>
  </p:cSld>
  <p:clrMapOvr>
    <a:masterClrMapping/>
  </p:clrMapOvr>
  <p:transition spd="med">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ChangeArrowheads="1"/>
          </p:cNvSpPr>
          <p:nvPr/>
        </p:nvSpPr>
        <p:spPr bwMode="auto">
          <a:xfrm>
            <a:off x="1071563" y="1093868"/>
            <a:ext cx="7604893"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just"/>
            <a:r>
              <a:rPr lang="es-ES_tradnl" altLang="es-MX" sz="2800" b="1" dirty="0">
                <a:solidFill>
                  <a:srgbClr val="000066"/>
                </a:solidFill>
                <a:latin typeface="Geo" pitchFamily="2" charset="0"/>
              </a:rPr>
              <a:t>Aquí tenemos un cuadrado común y corriente, </a:t>
            </a:r>
            <a:r>
              <a:rPr lang="es-ES_tradnl" altLang="es-MX" sz="2800" b="1" dirty="0">
                <a:solidFill>
                  <a:srgbClr val="000066"/>
                </a:solidFill>
              </a:rPr>
              <a:t>¿</a:t>
            </a:r>
            <a:r>
              <a:rPr lang="es-ES_tradnl" altLang="es-MX" sz="2800" b="1" dirty="0">
                <a:solidFill>
                  <a:srgbClr val="000066"/>
                </a:solidFill>
                <a:latin typeface="Geo" pitchFamily="2" charset="0"/>
              </a:rPr>
              <a:t> puede usted dividirlo en 8 partes, trazando únicamente tres líneas </a:t>
            </a:r>
            <a:r>
              <a:rPr lang="es-ES_tradnl" altLang="es-MX" sz="2800" b="1" dirty="0">
                <a:solidFill>
                  <a:srgbClr val="000066"/>
                </a:solidFill>
              </a:rPr>
              <a:t>?</a:t>
            </a:r>
            <a:endParaRPr lang="es-ES_tradnl" altLang="es-MX" sz="2800" b="1" dirty="0">
              <a:solidFill>
                <a:srgbClr val="000066"/>
              </a:solidFill>
              <a:latin typeface="Geo" pitchFamily="2" charset="0"/>
            </a:endParaRPr>
          </a:p>
        </p:txBody>
      </p:sp>
      <p:sp>
        <p:nvSpPr>
          <p:cNvPr id="28675" name="Rectangle 1027"/>
          <p:cNvSpPr>
            <a:spLocks noChangeArrowheads="1"/>
          </p:cNvSpPr>
          <p:nvPr/>
        </p:nvSpPr>
        <p:spPr bwMode="auto">
          <a:xfrm>
            <a:off x="2828032" y="2594670"/>
            <a:ext cx="3616176" cy="3210594"/>
          </a:xfrm>
          <a:prstGeom prst="rect">
            <a:avLst/>
          </a:prstGeom>
          <a:noFill/>
          <a:ln w="381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15" name="Rectangle 3"/>
          <p:cNvSpPr>
            <a:spLocks noChangeArrowheads="1"/>
          </p:cNvSpPr>
          <p:nvPr/>
        </p:nvSpPr>
        <p:spPr bwMode="auto">
          <a:xfrm>
            <a:off x="590872" y="-27384"/>
            <a:ext cx="8229600" cy="706438"/>
          </a:xfrm>
          <a:prstGeom prst="rect">
            <a:avLst/>
          </a:prstGeom>
          <a:noFill/>
          <a:ln w="9525">
            <a:noFill/>
            <a:miter lim="800000"/>
            <a:headEnd/>
            <a:tailEnd/>
          </a:ln>
        </p:spPr>
        <p:txBody>
          <a:bodyPr/>
          <a:lstStyle/>
          <a:p>
            <a:pPr algn="l"/>
            <a:r>
              <a:rPr lang="es-MX" sz="6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Ejercicio</a:t>
            </a:r>
            <a:endParaRPr lang="es-ES" sz="6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3" name="2 Conector recto"/>
          <p:cNvCxnSpPr>
            <a:stCxn id="28675" idx="0"/>
            <a:endCxn id="28675" idx="2"/>
          </p:cNvCxnSpPr>
          <p:nvPr/>
        </p:nvCxnSpPr>
        <p:spPr bwMode="auto">
          <a:xfrm>
            <a:off x="4636120" y="2594670"/>
            <a:ext cx="0" cy="32105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 name="4 Conector recto"/>
          <p:cNvCxnSpPr>
            <a:stCxn id="28675" idx="1"/>
            <a:endCxn id="28675" idx="3"/>
          </p:cNvCxnSpPr>
          <p:nvPr/>
        </p:nvCxnSpPr>
        <p:spPr bwMode="auto">
          <a:xfrm>
            <a:off x="2828032" y="4199967"/>
            <a:ext cx="361617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 name="5 Elipse"/>
          <p:cNvSpPr/>
          <p:nvPr/>
        </p:nvSpPr>
        <p:spPr bwMode="auto">
          <a:xfrm>
            <a:off x="3374902" y="3009000"/>
            <a:ext cx="2520280" cy="2376264"/>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6368405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03848" y="1085835"/>
            <a:ext cx="5760640" cy="830997"/>
          </a:xfrm>
          <a:prstGeom prst="rect">
            <a:avLst/>
          </a:prstGeom>
          <a:noFill/>
        </p:spPr>
        <p:txBody>
          <a:bodyPr wrap="square" rtlCol="0">
            <a:spAutoFit/>
          </a:bodyPr>
          <a:lstStyle/>
          <a:p>
            <a:r>
              <a:rPr lang="es-MX" dirty="0" smtClean="0"/>
              <a:t>+  La Compañía más grande de taxis, no tiene taxis (UBER)</a:t>
            </a:r>
            <a:endParaRPr lang="es-MX" dirty="0"/>
          </a:p>
        </p:txBody>
      </p:sp>
      <p:sp>
        <p:nvSpPr>
          <p:cNvPr id="3" name="Rectangle 6"/>
          <p:cNvSpPr>
            <a:spLocks noChangeArrowheads="1"/>
          </p:cNvSpPr>
          <p:nvPr/>
        </p:nvSpPr>
        <p:spPr bwMode="auto">
          <a:xfrm>
            <a:off x="467543" y="-55260"/>
            <a:ext cx="7848873" cy="1107996"/>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6600" dirty="0" smtClean="0">
                <a:solidFill>
                  <a:schemeClr val="bg1"/>
                </a:solidFill>
                <a:effectLst>
                  <a:outerShdw blurRad="38100" dist="38100" dir="2700000" algn="tl">
                    <a:srgbClr val="000000">
                      <a:alpha val="43137"/>
                    </a:srgbClr>
                  </a:outerShdw>
                </a:effectLst>
                <a:latin typeface="Calibri" panose="020F0502020204030204" pitchFamily="34" charset="0"/>
              </a:rPr>
              <a:t>Negocios Disruptivos</a:t>
            </a:r>
            <a:endParaRPr lang="es-MX" altLang="es-MX" sz="66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4" name="3 CuadroTexto"/>
          <p:cNvSpPr txBox="1"/>
          <p:nvPr/>
        </p:nvSpPr>
        <p:spPr>
          <a:xfrm>
            <a:off x="179512" y="2012647"/>
            <a:ext cx="6264697" cy="1200329"/>
          </a:xfrm>
          <a:prstGeom prst="rect">
            <a:avLst/>
          </a:prstGeom>
          <a:noFill/>
        </p:spPr>
        <p:txBody>
          <a:bodyPr wrap="square" rtlCol="0">
            <a:spAutoFit/>
          </a:bodyPr>
          <a:lstStyle/>
          <a:p>
            <a:r>
              <a:rPr lang="es-MX" dirty="0" smtClean="0"/>
              <a:t>+  La compañía más grande de ubicación y colocación de viviendas, no tiene bienes raíces (AIRBNB)</a:t>
            </a:r>
            <a:endParaRPr lang="es-MX" dirty="0"/>
          </a:p>
        </p:txBody>
      </p:sp>
      <p:sp>
        <p:nvSpPr>
          <p:cNvPr id="5" name="4 CuadroTexto"/>
          <p:cNvSpPr txBox="1"/>
          <p:nvPr/>
        </p:nvSpPr>
        <p:spPr>
          <a:xfrm>
            <a:off x="3995936" y="3011468"/>
            <a:ext cx="5040560" cy="1569660"/>
          </a:xfrm>
          <a:prstGeom prst="rect">
            <a:avLst/>
          </a:prstGeom>
          <a:noFill/>
        </p:spPr>
        <p:txBody>
          <a:bodyPr wrap="square" rtlCol="0">
            <a:spAutoFit/>
          </a:bodyPr>
          <a:lstStyle/>
          <a:p>
            <a:r>
              <a:rPr lang="es-MX" dirty="0" smtClean="0"/>
              <a:t>+  Las Compañías de telecomunicaciones más grandes, no tienen infraestructura telefónica (SKYPE, WECHAT)</a:t>
            </a:r>
            <a:endParaRPr lang="es-MX" dirty="0"/>
          </a:p>
        </p:txBody>
      </p:sp>
      <p:sp>
        <p:nvSpPr>
          <p:cNvPr id="6" name="5 CuadroTexto"/>
          <p:cNvSpPr txBox="1"/>
          <p:nvPr/>
        </p:nvSpPr>
        <p:spPr>
          <a:xfrm>
            <a:off x="994313" y="4830251"/>
            <a:ext cx="6241983" cy="830997"/>
          </a:xfrm>
          <a:prstGeom prst="rect">
            <a:avLst/>
          </a:prstGeom>
          <a:noFill/>
        </p:spPr>
        <p:txBody>
          <a:bodyPr wrap="square" rtlCol="0">
            <a:spAutoFit/>
          </a:bodyPr>
          <a:lstStyle/>
          <a:p>
            <a:r>
              <a:rPr lang="es-MX" dirty="0" smtClean="0"/>
              <a:t>+  El más popular medio de comunicación, no crea ningún contenido (FACEBOOK)</a:t>
            </a:r>
            <a:endParaRPr lang="es-MX" dirty="0"/>
          </a:p>
        </p:txBody>
      </p:sp>
      <p:pic>
        <p:nvPicPr>
          <p:cNvPr id="7" name="Picture 8" descr="Top 5 de aplicaciones imprescindibles para Andr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635" y="4541036"/>
            <a:ext cx="1400068" cy="14000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tse2.mm.bing.net/th?id=OIP.M46dd41d61132c34b63d7d560c14fccbf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432" y="1080481"/>
            <a:ext cx="1611046" cy="902186"/>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Airbnb And The New Shared Economy I Hated The Age Of The Hummer ..."/>
          <p:cNvPicPr>
            <a:picLocks noChangeAspect="1" noChangeArrowheads="1"/>
          </p:cNvPicPr>
          <p:nvPr/>
        </p:nvPicPr>
        <p:blipFill rotWithShape="1">
          <a:blip r:embed="rId4">
            <a:extLst>
              <a:ext uri="{28A0092B-C50C-407E-A947-70E740481C1C}">
                <a14:useLocalDpi xmlns:a14="http://schemas.microsoft.com/office/drawing/2010/main" val="0"/>
              </a:ext>
            </a:extLst>
          </a:blip>
          <a:srcRect l="21743" t="14234" r="21710" b="14755"/>
          <a:stretch/>
        </p:blipFill>
        <p:spPr bwMode="auto">
          <a:xfrm>
            <a:off x="6372200" y="1761096"/>
            <a:ext cx="1800200" cy="123585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tse4.mm.bing.net/th?id=OIP.M9bba24bee04acf70af5a8cd1fe7bf7e0H0&amp;pid=15.1&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374" y="3140778"/>
            <a:ext cx="1238948" cy="1689474"/>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http://tse1.mm.bing.net/th?id=OIP.M7f4b29b2053be09fa68529fd4421fc1dH0&amp;pid=15.1&amp;P=0&amp;w=300&amp;h=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188" y="3284984"/>
            <a:ext cx="1369548" cy="137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073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8914"/>
                                        </p:tgtEl>
                                        <p:attrNameLst>
                                          <p:attrName>style.visibility</p:attrName>
                                        </p:attrNameLst>
                                      </p:cBhvr>
                                      <p:to>
                                        <p:strVal val="visible"/>
                                      </p:to>
                                    </p:set>
                                    <p:animEffect transition="in" filter="fade">
                                      <p:cBhvr>
                                        <p:cTn id="18" dur="500"/>
                                        <p:tgtEl>
                                          <p:spTgt spid="389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8918"/>
                                        </p:tgtEl>
                                        <p:attrNameLst>
                                          <p:attrName>style.visibility</p:attrName>
                                        </p:attrNameLst>
                                      </p:cBhvr>
                                      <p:to>
                                        <p:strVal val="visible"/>
                                      </p:to>
                                    </p:set>
                                    <p:anim calcmode="lin" valueType="num">
                                      <p:cBhvr additive="base">
                                        <p:cTn id="23" dur="500" fill="hold"/>
                                        <p:tgtEl>
                                          <p:spTgt spid="38918"/>
                                        </p:tgtEl>
                                        <p:attrNameLst>
                                          <p:attrName>ppt_x</p:attrName>
                                        </p:attrNameLst>
                                      </p:cBhvr>
                                      <p:tavLst>
                                        <p:tav tm="0">
                                          <p:val>
                                            <p:strVal val="#ppt_x"/>
                                          </p:val>
                                        </p:tav>
                                        <p:tav tm="100000">
                                          <p:val>
                                            <p:strVal val="#ppt_x"/>
                                          </p:val>
                                        </p:tav>
                                      </p:tavLst>
                                    </p:anim>
                                    <p:anim calcmode="lin" valueType="num">
                                      <p:cBhvr additive="base">
                                        <p:cTn id="24" dur="500" fill="hold"/>
                                        <p:tgtEl>
                                          <p:spTgt spid="389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8916"/>
                                        </p:tgtEl>
                                        <p:attrNameLst>
                                          <p:attrName>style.visibility</p:attrName>
                                        </p:attrNameLst>
                                      </p:cBhvr>
                                      <p:to>
                                        <p:strVal val="visible"/>
                                      </p:to>
                                    </p:set>
                                    <p:anim calcmode="lin" valueType="num">
                                      <p:cBhvr additive="base">
                                        <p:cTn id="27" dur="500" fill="hold"/>
                                        <p:tgtEl>
                                          <p:spTgt spid="38916"/>
                                        </p:tgtEl>
                                        <p:attrNameLst>
                                          <p:attrName>ppt_x</p:attrName>
                                        </p:attrNameLst>
                                      </p:cBhvr>
                                      <p:tavLst>
                                        <p:tav tm="0">
                                          <p:val>
                                            <p:strVal val="#ppt_x"/>
                                          </p:val>
                                        </p:tav>
                                        <p:tav tm="100000">
                                          <p:val>
                                            <p:strVal val="#ppt_x"/>
                                          </p:val>
                                        </p:tav>
                                      </p:tavLst>
                                    </p:anim>
                                    <p:anim calcmode="lin" valueType="num">
                                      <p:cBhvr additive="base">
                                        <p:cTn id="28" dur="500" fill="hold"/>
                                        <p:tgtEl>
                                          <p:spTgt spid="389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500"/>
                                        <p:tgtEl>
                                          <p:spTgt spid="6"/>
                                        </p:tgtEl>
                                      </p:cBhvr>
                                    </p:animEffect>
                                  </p:childTnLst>
                                </p:cTn>
                              </p:par>
                              <p:par>
                                <p:cTn id="38" presetID="6"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754090" y="12960"/>
            <a:ext cx="6724650" cy="837665"/>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5400" dirty="0">
                <a:solidFill>
                  <a:schemeClr val="bg1"/>
                </a:solidFill>
                <a:latin typeface="Bickley Script LET" pitchFamily="2" charset="0"/>
              </a:rPr>
              <a:t>Fases del cambio</a:t>
            </a:r>
          </a:p>
        </p:txBody>
      </p:sp>
      <p:sp>
        <p:nvSpPr>
          <p:cNvPr id="30723" name="Rectangle 3"/>
          <p:cNvSpPr>
            <a:spLocks noChangeArrowheads="1"/>
          </p:cNvSpPr>
          <p:nvPr/>
        </p:nvSpPr>
        <p:spPr bwMode="auto">
          <a:xfrm>
            <a:off x="327025" y="2074640"/>
            <a:ext cx="352425" cy="3432175"/>
          </a:xfrm>
          <a:prstGeom prst="rect">
            <a:avLst/>
          </a:prstGeom>
          <a:solidFill>
            <a:srgbClr val="CF0E3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0724" name="Rectangle 4"/>
          <p:cNvSpPr>
            <a:spLocks noChangeArrowheads="1"/>
          </p:cNvSpPr>
          <p:nvPr/>
        </p:nvSpPr>
        <p:spPr bwMode="auto">
          <a:xfrm>
            <a:off x="304800" y="2146077"/>
            <a:ext cx="411163"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gn="ctr">
              <a:lnSpc>
                <a:spcPct val="140000"/>
              </a:lnSpc>
            </a:pPr>
            <a:r>
              <a:rPr lang="es-ES_tradnl" altLang="es-MX" sz="2500" b="1">
                <a:solidFill>
                  <a:schemeClr val="tx2"/>
                </a:solidFill>
              </a:rPr>
              <a:t>T</a:t>
            </a:r>
          </a:p>
          <a:p>
            <a:pPr algn="ctr">
              <a:lnSpc>
                <a:spcPct val="140000"/>
              </a:lnSpc>
            </a:pPr>
            <a:r>
              <a:rPr lang="es-ES_tradnl" altLang="es-MX" sz="2500" b="1">
                <a:solidFill>
                  <a:schemeClr val="tx2"/>
                </a:solidFill>
              </a:rPr>
              <a:t>I</a:t>
            </a:r>
          </a:p>
          <a:p>
            <a:pPr algn="ctr">
              <a:lnSpc>
                <a:spcPct val="140000"/>
              </a:lnSpc>
            </a:pPr>
            <a:r>
              <a:rPr lang="es-ES_tradnl" altLang="es-MX" sz="2500" b="1">
                <a:solidFill>
                  <a:schemeClr val="tx2"/>
                </a:solidFill>
              </a:rPr>
              <a:t>E</a:t>
            </a:r>
          </a:p>
          <a:p>
            <a:pPr algn="ctr">
              <a:lnSpc>
                <a:spcPct val="140000"/>
              </a:lnSpc>
            </a:pPr>
            <a:r>
              <a:rPr lang="es-ES_tradnl" altLang="es-MX" sz="2500" b="1">
                <a:solidFill>
                  <a:schemeClr val="tx2"/>
                </a:solidFill>
              </a:rPr>
              <a:t>M</a:t>
            </a:r>
          </a:p>
          <a:p>
            <a:pPr algn="ctr">
              <a:lnSpc>
                <a:spcPct val="140000"/>
              </a:lnSpc>
            </a:pPr>
            <a:r>
              <a:rPr lang="es-ES_tradnl" altLang="es-MX" sz="2500" b="1">
                <a:solidFill>
                  <a:schemeClr val="tx2"/>
                </a:solidFill>
              </a:rPr>
              <a:t>P</a:t>
            </a:r>
          </a:p>
          <a:p>
            <a:pPr algn="ctr">
              <a:lnSpc>
                <a:spcPct val="140000"/>
              </a:lnSpc>
            </a:pPr>
            <a:r>
              <a:rPr lang="es-ES_tradnl" altLang="es-MX" sz="2500" b="1">
                <a:solidFill>
                  <a:schemeClr val="tx2"/>
                </a:solidFill>
              </a:rPr>
              <a:t>O</a:t>
            </a:r>
          </a:p>
        </p:txBody>
      </p:sp>
      <p:grpSp>
        <p:nvGrpSpPr>
          <p:cNvPr id="30725" name="Group 8"/>
          <p:cNvGrpSpPr>
            <a:grpSpLocks/>
          </p:cNvGrpSpPr>
          <p:nvPr/>
        </p:nvGrpSpPr>
        <p:grpSpPr bwMode="auto">
          <a:xfrm>
            <a:off x="1492250" y="1784127"/>
            <a:ext cx="6230938" cy="344488"/>
            <a:chOff x="1238" y="1514"/>
            <a:chExt cx="3264" cy="196"/>
          </a:xfrm>
        </p:grpSpPr>
        <p:sp>
          <p:nvSpPr>
            <p:cNvPr id="30769" name="Line 5"/>
            <p:cNvSpPr>
              <a:spLocks noChangeShapeType="1"/>
            </p:cNvSpPr>
            <p:nvPr/>
          </p:nvSpPr>
          <p:spPr bwMode="auto">
            <a:xfrm>
              <a:off x="1246" y="1598"/>
              <a:ext cx="324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70" name="Line 6"/>
            <p:cNvSpPr>
              <a:spLocks noChangeShapeType="1"/>
            </p:cNvSpPr>
            <p:nvPr/>
          </p:nvSpPr>
          <p:spPr bwMode="auto">
            <a:xfrm>
              <a:off x="1238" y="1641"/>
              <a:ext cx="0" cy="6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71" name="Line 7"/>
            <p:cNvSpPr>
              <a:spLocks noChangeShapeType="1"/>
            </p:cNvSpPr>
            <p:nvPr/>
          </p:nvSpPr>
          <p:spPr bwMode="auto">
            <a:xfrm flipV="1">
              <a:off x="4502" y="1514"/>
              <a:ext cx="0" cy="9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30726" name="Rectangle 9"/>
          <p:cNvSpPr>
            <a:spLocks noChangeArrowheads="1"/>
          </p:cNvSpPr>
          <p:nvPr/>
        </p:nvSpPr>
        <p:spPr bwMode="auto">
          <a:xfrm>
            <a:off x="914400" y="1196752"/>
            <a:ext cx="7461250" cy="595313"/>
          </a:xfrm>
          <a:prstGeom prst="rect">
            <a:avLst/>
          </a:prstGeom>
          <a:solidFill>
            <a:srgbClr val="A2C1FE"/>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0727" name="Rectangle 10"/>
          <p:cNvSpPr>
            <a:spLocks noChangeArrowheads="1"/>
          </p:cNvSpPr>
          <p:nvPr/>
        </p:nvSpPr>
        <p:spPr bwMode="auto">
          <a:xfrm>
            <a:off x="914400" y="2142902"/>
            <a:ext cx="7461250" cy="593725"/>
          </a:xfrm>
          <a:prstGeom prst="rect">
            <a:avLst/>
          </a:prstGeom>
          <a:solidFill>
            <a:srgbClr val="C0FEF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0728" name="Rectangle 11"/>
          <p:cNvSpPr>
            <a:spLocks noChangeArrowheads="1"/>
          </p:cNvSpPr>
          <p:nvPr/>
        </p:nvSpPr>
        <p:spPr bwMode="auto">
          <a:xfrm>
            <a:off x="914400" y="3087465"/>
            <a:ext cx="7461250" cy="595312"/>
          </a:xfrm>
          <a:prstGeom prst="rect">
            <a:avLst/>
          </a:prstGeom>
          <a:solidFill>
            <a:srgbClr val="C8FEC8"/>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0729" name="Rectangle 12"/>
          <p:cNvSpPr>
            <a:spLocks noChangeArrowheads="1"/>
          </p:cNvSpPr>
          <p:nvPr/>
        </p:nvSpPr>
        <p:spPr bwMode="auto">
          <a:xfrm>
            <a:off x="914400" y="4033615"/>
            <a:ext cx="7461250" cy="593725"/>
          </a:xfrm>
          <a:prstGeom prst="rect">
            <a:avLst/>
          </a:prstGeom>
          <a:solidFill>
            <a:srgbClr val="A3F25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0730" name="Rectangle 13"/>
          <p:cNvSpPr>
            <a:spLocks noChangeArrowheads="1"/>
          </p:cNvSpPr>
          <p:nvPr/>
        </p:nvSpPr>
        <p:spPr bwMode="auto">
          <a:xfrm>
            <a:off x="914400" y="4978177"/>
            <a:ext cx="7461250" cy="595313"/>
          </a:xfrm>
          <a:prstGeom prst="rect">
            <a:avLst/>
          </a:prstGeom>
          <a:solidFill>
            <a:srgbClr val="438E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grpSp>
        <p:nvGrpSpPr>
          <p:cNvPr id="30731" name="Group 17"/>
          <p:cNvGrpSpPr>
            <a:grpSpLocks/>
          </p:cNvGrpSpPr>
          <p:nvPr/>
        </p:nvGrpSpPr>
        <p:grpSpPr bwMode="auto">
          <a:xfrm>
            <a:off x="1638300" y="2728690"/>
            <a:ext cx="6230938" cy="344487"/>
            <a:chOff x="1315" y="2051"/>
            <a:chExt cx="3264" cy="196"/>
          </a:xfrm>
        </p:grpSpPr>
        <p:sp>
          <p:nvSpPr>
            <p:cNvPr id="30766" name="Line 14"/>
            <p:cNvSpPr>
              <a:spLocks noChangeShapeType="1"/>
            </p:cNvSpPr>
            <p:nvPr/>
          </p:nvSpPr>
          <p:spPr bwMode="auto">
            <a:xfrm>
              <a:off x="1323" y="2136"/>
              <a:ext cx="324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67" name="Line 15"/>
            <p:cNvSpPr>
              <a:spLocks noChangeShapeType="1"/>
            </p:cNvSpPr>
            <p:nvPr/>
          </p:nvSpPr>
          <p:spPr bwMode="auto">
            <a:xfrm>
              <a:off x="1315" y="2178"/>
              <a:ext cx="0" cy="6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68" name="Line 16"/>
            <p:cNvSpPr>
              <a:spLocks noChangeShapeType="1"/>
            </p:cNvSpPr>
            <p:nvPr/>
          </p:nvSpPr>
          <p:spPr bwMode="auto">
            <a:xfrm flipV="1">
              <a:off x="4579" y="2051"/>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nvGrpSpPr>
          <p:cNvPr id="30732" name="Group 21"/>
          <p:cNvGrpSpPr>
            <a:grpSpLocks/>
          </p:cNvGrpSpPr>
          <p:nvPr/>
        </p:nvGrpSpPr>
        <p:grpSpPr bwMode="auto">
          <a:xfrm>
            <a:off x="1566863" y="3674840"/>
            <a:ext cx="6229350" cy="344487"/>
            <a:chOff x="1277" y="2589"/>
            <a:chExt cx="3264" cy="196"/>
          </a:xfrm>
        </p:grpSpPr>
        <p:sp>
          <p:nvSpPr>
            <p:cNvPr id="30763" name="Line 18"/>
            <p:cNvSpPr>
              <a:spLocks noChangeShapeType="1"/>
            </p:cNvSpPr>
            <p:nvPr/>
          </p:nvSpPr>
          <p:spPr bwMode="auto">
            <a:xfrm>
              <a:off x="1285" y="2674"/>
              <a:ext cx="324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64" name="Line 19"/>
            <p:cNvSpPr>
              <a:spLocks noChangeShapeType="1"/>
            </p:cNvSpPr>
            <p:nvPr/>
          </p:nvSpPr>
          <p:spPr bwMode="auto">
            <a:xfrm>
              <a:off x="1277" y="2716"/>
              <a:ext cx="0" cy="6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65" name="Line 20"/>
            <p:cNvSpPr>
              <a:spLocks noChangeShapeType="1"/>
            </p:cNvSpPr>
            <p:nvPr/>
          </p:nvSpPr>
          <p:spPr bwMode="auto">
            <a:xfrm flipV="1">
              <a:off x="4541" y="2589"/>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nvGrpSpPr>
          <p:cNvPr id="30733" name="Group 25"/>
          <p:cNvGrpSpPr>
            <a:grpSpLocks/>
          </p:cNvGrpSpPr>
          <p:nvPr/>
        </p:nvGrpSpPr>
        <p:grpSpPr bwMode="auto">
          <a:xfrm>
            <a:off x="1638300" y="4619402"/>
            <a:ext cx="6230938" cy="346075"/>
            <a:chOff x="1315" y="3126"/>
            <a:chExt cx="3264" cy="196"/>
          </a:xfrm>
        </p:grpSpPr>
        <p:sp>
          <p:nvSpPr>
            <p:cNvPr id="30760" name="Line 22"/>
            <p:cNvSpPr>
              <a:spLocks noChangeShapeType="1"/>
            </p:cNvSpPr>
            <p:nvPr/>
          </p:nvSpPr>
          <p:spPr bwMode="auto">
            <a:xfrm>
              <a:off x="1323" y="3211"/>
              <a:ext cx="324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61" name="Line 23"/>
            <p:cNvSpPr>
              <a:spLocks noChangeShapeType="1"/>
            </p:cNvSpPr>
            <p:nvPr/>
          </p:nvSpPr>
          <p:spPr bwMode="auto">
            <a:xfrm>
              <a:off x="1315" y="3254"/>
              <a:ext cx="0" cy="6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62" name="Line 24"/>
            <p:cNvSpPr>
              <a:spLocks noChangeShapeType="1"/>
            </p:cNvSpPr>
            <p:nvPr/>
          </p:nvSpPr>
          <p:spPr bwMode="auto">
            <a:xfrm flipV="1">
              <a:off x="4579" y="3126"/>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30734" name="Line 26"/>
          <p:cNvSpPr>
            <a:spLocks noChangeShapeType="1"/>
          </p:cNvSpPr>
          <p:nvPr/>
        </p:nvSpPr>
        <p:spPr bwMode="auto">
          <a:xfrm>
            <a:off x="3324225" y="1196752"/>
            <a:ext cx="0" cy="5953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35" name="Line 27"/>
          <p:cNvSpPr>
            <a:spLocks noChangeShapeType="1"/>
          </p:cNvSpPr>
          <p:nvPr/>
        </p:nvSpPr>
        <p:spPr bwMode="auto">
          <a:xfrm>
            <a:off x="5889625" y="1196752"/>
            <a:ext cx="0" cy="5953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36" name="Line 28"/>
          <p:cNvSpPr>
            <a:spLocks noChangeShapeType="1"/>
          </p:cNvSpPr>
          <p:nvPr/>
        </p:nvSpPr>
        <p:spPr bwMode="auto">
          <a:xfrm>
            <a:off x="3324225" y="2142902"/>
            <a:ext cx="0" cy="593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37" name="Line 29"/>
          <p:cNvSpPr>
            <a:spLocks noChangeShapeType="1"/>
          </p:cNvSpPr>
          <p:nvPr/>
        </p:nvSpPr>
        <p:spPr bwMode="auto">
          <a:xfrm>
            <a:off x="3324225" y="3087465"/>
            <a:ext cx="0" cy="5953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38" name="Line 30"/>
          <p:cNvSpPr>
            <a:spLocks noChangeShapeType="1"/>
          </p:cNvSpPr>
          <p:nvPr/>
        </p:nvSpPr>
        <p:spPr bwMode="auto">
          <a:xfrm>
            <a:off x="3324225" y="4033615"/>
            <a:ext cx="0" cy="593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39" name="Line 31"/>
          <p:cNvSpPr>
            <a:spLocks noChangeShapeType="1"/>
          </p:cNvSpPr>
          <p:nvPr/>
        </p:nvSpPr>
        <p:spPr bwMode="auto">
          <a:xfrm>
            <a:off x="3324225" y="4978177"/>
            <a:ext cx="0" cy="5953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40" name="Line 32"/>
          <p:cNvSpPr>
            <a:spLocks noChangeShapeType="1"/>
          </p:cNvSpPr>
          <p:nvPr/>
        </p:nvSpPr>
        <p:spPr bwMode="auto">
          <a:xfrm>
            <a:off x="5889625" y="2142902"/>
            <a:ext cx="0" cy="593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41" name="Line 33"/>
          <p:cNvSpPr>
            <a:spLocks noChangeShapeType="1"/>
          </p:cNvSpPr>
          <p:nvPr/>
        </p:nvSpPr>
        <p:spPr bwMode="auto">
          <a:xfrm>
            <a:off x="5889625" y="3087465"/>
            <a:ext cx="0" cy="5953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42" name="Line 34"/>
          <p:cNvSpPr>
            <a:spLocks noChangeShapeType="1"/>
          </p:cNvSpPr>
          <p:nvPr/>
        </p:nvSpPr>
        <p:spPr bwMode="auto">
          <a:xfrm>
            <a:off x="5889625" y="4033615"/>
            <a:ext cx="0" cy="593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43" name="Line 35"/>
          <p:cNvSpPr>
            <a:spLocks noChangeShapeType="1"/>
          </p:cNvSpPr>
          <p:nvPr/>
        </p:nvSpPr>
        <p:spPr bwMode="auto">
          <a:xfrm>
            <a:off x="5889625" y="4978177"/>
            <a:ext cx="0" cy="5953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0744" name="Rectangle 36"/>
          <p:cNvSpPr>
            <a:spLocks noChangeArrowheads="1"/>
          </p:cNvSpPr>
          <p:nvPr/>
        </p:nvSpPr>
        <p:spPr bwMode="auto">
          <a:xfrm>
            <a:off x="1550988" y="1245965"/>
            <a:ext cx="9906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2500" b="1"/>
              <a:t>FASE</a:t>
            </a:r>
          </a:p>
        </p:txBody>
      </p:sp>
      <p:sp>
        <p:nvSpPr>
          <p:cNvPr id="30745" name="Rectangle 37"/>
          <p:cNvSpPr>
            <a:spLocks noChangeArrowheads="1"/>
          </p:cNvSpPr>
          <p:nvPr/>
        </p:nvSpPr>
        <p:spPr bwMode="auto">
          <a:xfrm>
            <a:off x="3748088" y="1245965"/>
            <a:ext cx="153670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2500" b="1"/>
              <a:t>ACTITUD</a:t>
            </a:r>
          </a:p>
        </p:txBody>
      </p:sp>
      <p:sp>
        <p:nvSpPr>
          <p:cNvPr id="30746" name="Rectangle 38"/>
          <p:cNvSpPr>
            <a:spLocks noChangeArrowheads="1"/>
          </p:cNvSpPr>
          <p:nvPr/>
        </p:nvSpPr>
        <p:spPr bwMode="auto">
          <a:xfrm>
            <a:off x="6245225" y="1245965"/>
            <a:ext cx="181927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2500" b="1"/>
              <a:t>ACCIONES</a:t>
            </a:r>
          </a:p>
        </p:txBody>
      </p:sp>
      <p:sp>
        <p:nvSpPr>
          <p:cNvPr id="30747" name="Rectangle 39"/>
          <p:cNvSpPr>
            <a:spLocks noChangeArrowheads="1"/>
          </p:cNvSpPr>
          <p:nvPr/>
        </p:nvSpPr>
        <p:spPr bwMode="auto">
          <a:xfrm>
            <a:off x="1166813" y="3133502"/>
            <a:ext cx="1454150"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t>REACION</a:t>
            </a:r>
          </a:p>
          <a:p>
            <a:pPr>
              <a:lnSpc>
                <a:spcPct val="90000"/>
              </a:lnSpc>
            </a:pPr>
            <a:r>
              <a:rPr lang="es-ES_tradnl" altLang="es-MX" sz="1800" b="1" dirty="0"/>
              <a:t>DEFENSIVA</a:t>
            </a:r>
          </a:p>
        </p:txBody>
      </p:sp>
      <p:sp>
        <p:nvSpPr>
          <p:cNvPr id="30748" name="Rectangle 40"/>
          <p:cNvSpPr>
            <a:spLocks noChangeArrowheads="1"/>
          </p:cNvSpPr>
          <p:nvPr/>
        </p:nvSpPr>
        <p:spPr bwMode="auto">
          <a:xfrm>
            <a:off x="3362325" y="3133502"/>
            <a:ext cx="2444750"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t>AGRESION CORAJE </a:t>
            </a:r>
          </a:p>
          <a:p>
            <a:pPr>
              <a:lnSpc>
                <a:spcPct val="90000"/>
              </a:lnSpc>
            </a:pPr>
            <a:r>
              <a:rPr lang="es-ES_tradnl" altLang="es-MX" sz="1800" b="1" dirty="0"/>
              <a:t>O DEPRESION</a:t>
            </a:r>
          </a:p>
        </p:txBody>
      </p:sp>
      <p:sp>
        <p:nvSpPr>
          <p:cNvPr id="30749" name="Rectangle 41"/>
          <p:cNvSpPr>
            <a:spLocks noChangeArrowheads="1"/>
          </p:cNvSpPr>
          <p:nvPr/>
        </p:nvSpPr>
        <p:spPr bwMode="auto">
          <a:xfrm>
            <a:off x="5956300" y="3133502"/>
            <a:ext cx="2241550"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t>CLARIFICACION Y</a:t>
            </a:r>
          </a:p>
          <a:p>
            <a:pPr>
              <a:lnSpc>
                <a:spcPct val="90000"/>
              </a:lnSpc>
            </a:pPr>
            <a:r>
              <a:rPr lang="es-ES_tradnl" altLang="es-MX" sz="1800" b="1" dirty="0"/>
              <a:t>CONVENCIMIENTO</a:t>
            </a:r>
          </a:p>
        </p:txBody>
      </p:sp>
      <p:sp>
        <p:nvSpPr>
          <p:cNvPr id="30750" name="Rectangle 42"/>
          <p:cNvSpPr>
            <a:spLocks noChangeArrowheads="1"/>
          </p:cNvSpPr>
          <p:nvPr/>
        </p:nvSpPr>
        <p:spPr bwMode="auto">
          <a:xfrm>
            <a:off x="1258888" y="4213002"/>
            <a:ext cx="16573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t>ACEPTACION</a:t>
            </a:r>
          </a:p>
        </p:txBody>
      </p:sp>
      <p:sp>
        <p:nvSpPr>
          <p:cNvPr id="30751" name="Rectangle 43"/>
          <p:cNvSpPr>
            <a:spLocks noChangeArrowheads="1"/>
          </p:cNvSpPr>
          <p:nvPr/>
        </p:nvSpPr>
        <p:spPr bwMode="auto">
          <a:xfrm>
            <a:off x="3522663" y="4076477"/>
            <a:ext cx="2076450"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t>APERTURA A LA </a:t>
            </a:r>
          </a:p>
          <a:p>
            <a:pPr>
              <a:lnSpc>
                <a:spcPct val="90000"/>
              </a:lnSpc>
            </a:pPr>
            <a:r>
              <a:rPr lang="es-ES_tradnl" altLang="es-MX" sz="1800" b="1" dirty="0"/>
              <a:t>NEGOCIACION</a:t>
            </a:r>
          </a:p>
        </p:txBody>
      </p:sp>
      <p:sp>
        <p:nvSpPr>
          <p:cNvPr id="30752" name="Rectangle 44"/>
          <p:cNvSpPr>
            <a:spLocks noChangeArrowheads="1"/>
          </p:cNvSpPr>
          <p:nvPr/>
        </p:nvSpPr>
        <p:spPr bwMode="auto">
          <a:xfrm>
            <a:off x="5876925" y="4076477"/>
            <a:ext cx="2660650"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t>EMPATIA: APOYO DE</a:t>
            </a:r>
          </a:p>
          <a:p>
            <a:pPr>
              <a:lnSpc>
                <a:spcPct val="90000"/>
              </a:lnSpc>
            </a:pPr>
            <a:r>
              <a:rPr lang="es-ES_tradnl" altLang="es-MX" sz="1800" b="1" dirty="0"/>
              <a:t>               SUPERVISION</a:t>
            </a:r>
          </a:p>
        </p:txBody>
      </p:sp>
      <p:sp>
        <p:nvSpPr>
          <p:cNvPr id="30753" name="Rectangle 45"/>
          <p:cNvSpPr>
            <a:spLocks noChangeArrowheads="1"/>
          </p:cNvSpPr>
          <p:nvPr/>
        </p:nvSpPr>
        <p:spPr bwMode="auto">
          <a:xfrm>
            <a:off x="1258888" y="5089302"/>
            <a:ext cx="16700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solidFill>
                  <a:srgbClr val="FFFF00"/>
                </a:solidFill>
              </a:rPr>
              <a:t>ADAPTACION</a:t>
            </a:r>
          </a:p>
        </p:txBody>
      </p:sp>
      <p:sp>
        <p:nvSpPr>
          <p:cNvPr id="30754" name="Rectangle 46"/>
          <p:cNvSpPr>
            <a:spLocks noChangeArrowheads="1"/>
          </p:cNvSpPr>
          <p:nvPr/>
        </p:nvSpPr>
        <p:spPr bwMode="auto">
          <a:xfrm>
            <a:off x="3622675" y="5022627"/>
            <a:ext cx="1784350"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solidFill>
                  <a:srgbClr val="FFFF00"/>
                </a:solidFill>
              </a:rPr>
              <a:t>APERTURA AL</a:t>
            </a:r>
          </a:p>
          <a:p>
            <a:pPr>
              <a:lnSpc>
                <a:spcPct val="90000"/>
              </a:lnSpc>
            </a:pPr>
            <a:r>
              <a:rPr lang="es-ES_tradnl" altLang="es-MX" sz="1800" b="1" dirty="0">
                <a:solidFill>
                  <a:srgbClr val="FFFF00"/>
                </a:solidFill>
              </a:rPr>
              <a:t>CAMBIO</a:t>
            </a:r>
          </a:p>
        </p:txBody>
      </p:sp>
      <p:sp>
        <p:nvSpPr>
          <p:cNvPr id="30755" name="Rectangle 47"/>
          <p:cNvSpPr>
            <a:spLocks noChangeArrowheads="1"/>
          </p:cNvSpPr>
          <p:nvPr/>
        </p:nvSpPr>
        <p:spPr bwMode="auto">
          <a:xfrm>
            <a:off x="5853113" y="5022627"/>
            <a:ext cx="2419350"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solidFill>
                  <a:srgbClr val="FFFF00"/>
                </a:solidFill>
              </a:rPr>
              <a:t>IMPLANTACION DEL</a:t>
            </a:r>
          </a:p>
          <a:p>
            <a:pPr>
              <a:lnSpc>
                <a:spcPct val="90000"/>
              </a:lnSpc>
            </a:pPr>
            <a:r>
              <a:rPr lang="es-ES_tradnl" altLang="es-MX" sz="1800" b="1" dirty="0">
                <a:solidFill>
                  <a:srgbClr val="FFFF00"/>
                </a:solidFill>
              </a:rPr>
              <a:t>CAMBIO</a:t>
            </a:r>
          </a:p>
        </p:txBody>
      </p:sp>
      <p:sp>
        <p:nvSpPr>
          <p:cNvPr id="30756" name="Rectangle 48"/>
          <p:cNvSpPr>
            <a:spLocks noChangeArrowheads="1"/>
          </p:cNvSpPr>
          <p:nvPr/>
        </p:nvSpPr>
        <p:spPr bwMode="auto">
          <a:xfrm>
            <a:off x="1184275" y="2255615"/>
            <a:ext cx="12001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t>IMPACTO</a:t>
            </a:r>
          </a:p>
        </p:txBody>
      </p:sp>
      <p:sp>
        <p:nvSpPr>
          <p:cNvPr id="30757" name="Rectangle 49"/>
          <p:cNvSpPr>
            <a:spLocks noChangeArrowheads="1"/>
          </p:cNvSpPr>
          <p:nvPr/>
        </p:nvSpPr>
        <p:spPr bwMode="auto">
          <a:xfrm>
            <a:off x="3568700" y="2187352"/>
            <a:ext cx="1822450"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t>CONFUSION O </a:t>
            </a:r>
          </a:p>
          <a:p>
            <a:pPr>
              <a:lnSpc>
                <a:spcPct val="90000"/>
              </a:lnSpc>
            </a:pPr>
            <a:r>
              <a:rPr lang="es-ES_tradnl" altLang="es-MX" sz="1800" b="1" dirty="0"/>
              <a:t>NEGACION</a:t>
            </a:r>
          </a:p>
        </p:txBody>
      </p:sp>
      <p:sp>
        <p:nvSpPr>
          <p:cNvPr id="30758" name="Rectangle 50"/>
          <p:cNvSpPr>
            <a:spLocks noChangeArrowheads="1"/>
          </p:cNvSpPr>
          <p:nvPr/>
        </p:nvSpPr>
        <p:spPr bwMode="auto">
          <a:xfrm>
            <a:off x="6167438" y="2255615"/>
            <a:ext cx="18986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487363">
              <a:defRPr sz="1600">
                <a:solidFill>
                  <a:schemeClr val="tx1"/>
                </a:solidFill>
                <a:latin typeface="Arial" charset="0"/>
              </a:defRPr>
            </a:lvl1pPr>
            <a:lvl2pPr marL="742950" indent="-285750" defTabSz="487363">
              <a:defRPr sz="1600">
                <a:solidFill>
                  <a:schemeClr val="tx1"/>
                </a:solidFill>
                <a:latin typeface="Arial" charset="0"/>
              </a:defRPr>
            </a:lvl2pPr>
            <a:lvl3pPr marL="1143000" indent="-228600" defTabSz="487363">
              <a:defRPr sz="1600">
                <a:solidFill>
                  <a:schemeClr val="tx1"/>
                </a:solidFill>
                <a:latin typeface="Arial" charset="0"/>
              </a:defRPr>
            </a:lvl3pPr>
            <a:lvl4pPr marL="1600200" indent="-228600" defTabSz="487363">
              <a:defRPr sz="1600">
                <a:solidFill>
                  <a:schemeClr val="tx1"/>
                </a:solidFill>
                <a:latin typeface="Arial" charset="0"/>
              </a:defRPr>
            </a:lvl4pPr>
            <a:lvl5pPr marL="2057400" indent="-228600" defTabSz="487363">
              <a:defRPr sz="1600">
                <a:solidFill>
                  <a:schemeClr val="tx1"/>
                </a:solidFill>
                <a:latin typeface="Arial" charset="0"/>
              </a:defRPr>
            </a:lvl5pPr>
            <a:lvl6pPr marL="2514600" indent="-228600" defTabSz="487363" eaLnBrk="0" fontAlgn="base" hangingPunct="0">
              <a:spcBef>
                <a:spcPct val="0"/>
              </a:spcBef>
              <a:spcAft>
                <a:spcPct val="0"/>
              </a:spcAft>
              <a:defRPr sz="1600">
                <a:solidFill>
                  <a:schemeClr val="tx1"/>
                </a:solidFill>
                <a:latin typeface="Arial" charset="0"/>
              </a:defRPr>
            </a:lvl6pPr>
            <a:lvl7pPr marL="2971800" indent="-228600" defTabSz="487363" eaLnBrk="0" fontAlgn="base" hangingPunct="0">
              <a:spcBef>
                <a:spcPct val="0"/>
              </a:spcBef>
              <a:spcAft>
                <a:spcPct val="0"/>
              </a:spcAft>
              <a:defRPr sz="1600">
                <a:solidFill>
                  <a:schemeClr val="tx1"/>
                </a:solidFill>
                <a:latin typeface="Arial" charset="0"/>
              </a:defRPr>
            </a:lvl7pPr>
            <a:lvl8pPr marL="3429000" indent="-228600" defTabSz="487363" eaLnBrk="0" fontAlgn="base" hangingPunct="0">
              <a:spcBef>
                <a:spcPct val="0"/>
              </a:spcBef>
              <a:spcAft>
                <a:spcPct val="0"/>
              </a:spcAft>
              <a:defRPr sz="1600">
                <a:solidFill>
                  <a:schemeClr val="tx1"/>
                </a:solidFill>
                <a:latin typeface="Arial" charset="0"/>
              </a:defRPr>
            </a:lvl8pPr>
            <a:lvl9pPr marL="3886200" indent="-228600" defTabSz="487363"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1800" b="1" dirty="0"/>
              <a:t>CAPACITACION</a:t>
            </a:r>
          </a:p>
        </p:txBody>
      </p:sp>
      <p:sp>
        <p:nvSpPr>
          <p:cNvPr id="30759" name="Line 51"/>
          <p:cNvSpPr>
            <a:spLocks noChangeShapeType="1"/>
          </p:cNvSpPr>
          <p:nvPr/>
        </p:nvSpPr>
        <p:spPr bwMode="auto">
          <a:xfrm>
            <a:off x="833438" y="1879377"/>
            <a:ext cx="0" cy="3686175"/>
          </a:xfrm>
          <a:prstGeom prst="line">
            <a:avLst/>
          </a:prstGeom>
          <a:noFill/>
          <a:ln w="25400">
            <a:solidFill>
              <a:srgbClr val="3F000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Tree>
    <p:extLst>
      <p:ext uri="{BB962C8B-B14F-4D97-AF65-F5344CB8AC3E}">
        <p14:creationId xmlns:p14="http://schemas.microsoft.com/office/powerpoint/2010/main" val="2712290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7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7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7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7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7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7" grpId="0"/>
      <p:bldP spid="30748" grpId="0"/>
      <p:bldP spid="30749" grpId="0"/>
      <p:bldP spid="30750" grpId="0"/>
      <p:bldP spid="30751" grpId="0"/>
      <p:bldP spid="30752" grpId="0"/>
      <p:bldP spid="30753" grpId="0"/>
      <p:bldP spid="30754" grpId="0"/>
      <p:bldP spid="30755" grpId="0"/>
      <p:bldP spid="30756" grpId="0"/>
      <p:bldP spid="30757" grpId="0"/>
      <p:bldP spid="3075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bwMode="auto">
          <a:xfrm>
            <a:off x="34925" y="0"/>
            <a:ext cx="9109075" cy="681355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ndParaRPr>
          </a:p>
        </p:txBody>
      </p:sp>
      <p:sp>
        <p:nvSpPr>
          <p:cNvPr id="31746" name="Rectangle 28"/>
          <p:cNvSpPr>
            <a:spLocks noChangeArrowheads="1"/>
          </p:cNvSpPr>
          <p:nvPr/>
        </p:nvSpPr>
        <p:spPr bwMode="auto">
          <a:xfrm>
            <a:off x="6732588" y="4724400"/>
            <a:ext cx="2411412" cy="2133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47" name="Line 2"/>
          <p:cNvSpPr>
            <a:spLocks noChangeShapeType="1"/>
          </p:cNvSpPr>
          <p:nvPr/>
        </p:nvSpPr>
        <p:spPr bwMode="auto">
          <a:xfrm>
            <a:off x="1187450" y="476250"/>
            <a:ext cx="0" cy="46815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1748" name="Text Box 3"/>
          <p:cNvSpPr txBox="1">
            <a:spLocks noChangeArrowheads="1"/>
          </p:cNvSpPr>
          <p:nvPr/>
        </p:nvSpPr>
        <p:spPr bwMode="auto">
          <a:xfrm>
            <a:off x="34925" y="758825"/>
            <a:ext cx="1223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2000" b="1" dirty="0">
                <a:solidFill>
                  <a:srgbClr val="339966"/>
                </a:solidFill>
              </a:rPr>
              <a:t>A Favor</a:t>
            </a:r>
            <a:endParaRPr lang="en-US" altLang="es-MX" sz="2000" b="1" dirty="0">
              <a:solidFill>
                <a:srgbClr val="339966"/>
              </a:solidFill>
            </a:endParaRPr>
          </a:p>
        </p:txBody>
      </p:sp>
      <p:sp>
        <p:nvSpPr>
          <p:cNvPr id="31749" name="Text Box 4"/>
          <p:cNvSpPr txBox="1">
            <a:spLocks noChangeArrowheads="1"/>
          </p:cNvSpPr>
          <p:nvPr/>
        </p:nvSpPr>
        <p:spPr bwMode="auto">
          <a:xfrm>
            <a:off x="34925" y="2492375"/>
            <a:ext cx="1114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2000" b="1">
                <a:solidFill>
                  <a:srgbClr val="3333CC"/>
                </a:solidFill>
              </a:rPr>
              <a:t>Neutral</a:t>
            </a:r>
            <a:endParaRPr lang="en-US" altLang="es-MX" sz="2000" b="1">
              <a:solidFill>
                <a:srgbClr val="3333CC"/>
              </a:solidFill>
            </a:endParaRPr>
          </a:p>
        </p:txBody>
      </p:sp>
      <p:sp>
        <p:nvSpPr>
          <p:cNvPr id="31750" name="Text Box 5"/>
          <p:cNvSpPr txBox="1">
            <a:spLocks noChangeArrowheads="1"/>
          </p:cNvSpPr>
          <p:nvPr/>
        </p:nvSpPr>
        <p:spPr bwMode="auto">
          <a:xfrm>
            <a:off x="-36513" y="4365625"/>
            <a:ext cx="13319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s-MX" altLang="es-MX" sz="2000" b="1">
                <a:solidFill>
                  <a:srgbClr val="990099"/>
                </a:solidFill>
              </a:rPr>
              <a:t>En contra</a:t>
            </a:r>
            <a:endParaRPr lang="en-US" altLang="es-MX" sz="2000" b="1">
              <a:solidFill>
                <a:srgbClr val="990099"/>
              </a:solidFill>
            </a:endParaRPr>
          </a:p>
        </p:txBody>
      </p:sp>
      <p:sp>
        <p:nvSpPr>
          <p:cNvPr id="31751" name="Text Box 6"/>
          <p:cNvSpPr txBox="1">
            <a:spLocks noChangeArrowheads="1"/>
          </p:cNvSpPr>
          <p:nvPr/>
        </p:nvSpPr>
        <p:spPr bwMode="auto">
          <a:xfrm>
            <a:off x="2930525" y="-12700"/>
            <a:ext cx="3779838"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2800" b="1">
                <a:solidFill>
                  <a:srgbClr val="FF3300"/>
                </a:solidFill>
              </a:rPr>
              <a:t>FASES DEL CAMBIO</a:t>
            </a:r>
            <a:endParaRPr lang="en-US" altLang="es-MX" sz="2800" b="1">
              <a:solidFill>
                <a:srgbClr val="FF3300"/>
              </a:solidFill>
            </a:endParaRPr>
          </a:p>
        </p:txBody>
      </p:sp>
      <p:sp>
        <p:nvSpPr>
          <p:cNvPr id="31752" name="Rectangle 7"/>
          <p:cNvSpPr>
            <a:spLocks noChangeArrowheads="1"/>
          </p:cNvSpPr>
          <p:nvPr/>
        </p:nvSpPr>
        <p:spPr bwMode="auto">
          <a:xfrm>
            <a:off x="1223963" y="476250"/>
            <a:ext cx="7669212" cy="4681538"/>
          </a:xfrm>
          <a:prstGeom prst="rect">
            <a:avLst/>
          </a:prstGeom>
          <a:gradFill rotWithShape="1">
            <a:gsLst>
              <a:gs pos="0">
                <a:srgbClr val="CCFF99"/>
              </a:gs>
              <a:gs pos="100000">
                <a:srgbClr val="99CC00"/>
              </a:gs>
            </a:gsLst>
            <a:lin ang="540000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53" name="Line 8"/>
          <p:cNvSpPr>
            <a:spLocks noChangeShapeType="1"/>
          </p:cNvSpPr>
          <p:nvPr/>
        </p:nvSpPr>
        <p:spPr bwMode="auto">
          <a:xfrm>
            <a:off x="1187450" y="5157788"/>
            <a:ext cx="770572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1754" name="Line 9"/>
          <p:cNvSpPr>
            <a:spLocks noChangeShapeType="1"/>
          </p:cNvSpPr>
          <p:nvPr/>
        </p:nvSpPr>
        <p:spPr bwMode="auto">
          <a:xfrm flipV="1">
            <a:off x="1258888" y="2708275"/>
            <a:ext cx="7526337" cy="73025"/>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200714" name="Text Box 10"/>
          <p:cNvSpPr txBox="1">
            <a:spLocks noChangeArrowheads="1"/>
          </p:cNvSpPr>
          <p:nvPr/>
        </p:nvSpPr>
        <p:spPr bwMode="auto">
          <a:xfrm>
            <a:off x="1476375" y="1412875"/>
            <a:ext cx="3095625"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1800" b="1">
                <a:solidFill>
                  <a:srgbClr val="FF9933"/>
                </a:solidFill>
              </a:rPr>
              <a:t>Impacto- negación</a:t>
            </a:r>
          </a:p>
          <a:p>
            <a:pPr eaLnBrk="1" hangingPunct="1"/>
            <a:r>
              <a:rPr lang="es-MX" altLang="es-MX" sz="1400" b="1"/>
              <a:t>“Esto no me afectarà …”</a:t>
            </a:r>
          </a:p>
          <a:p>
            <a:pPr eaLnBrk="1" hangingPunct="1"/>
            <a:r>
              <a:rPr lang="es-MX" altLang="es-MX" sz="1400" b="1"/>
              <a:t>La gente no pone atención,</a:t>
            </a:r>
          </a:p>
          <a:p>
            <a:pPr eaLnBrk="1" hangingPunct="1"/>
            <a:r>
              <a:rPr lang="es-MX" altLang="es-MX" sz="1400" b="1"/>
              <a:t>Ignora la información</a:t>
            </a:r>
            <a:endParaRPr lang="en-US" altLang="es-MX" sz="1400" b="1"/>
          </a:p>
        </p:txBody>
      </p:sp>
      <p:sp>
        <p:nvSpPr>
          <p:cNvPr id="200715" name="Text Box 11"/>
          <p:cNvSpPr txBox="1">
            <a:spLocks noChangeArrowheads="1"/>
          </p:cNvSpPr>
          <p:nvPr/>
        </p:nvSpPr>
        <p:spPr bwMode="auto">
          <a:xfrm>
            <a:off x="1187450" y="3925888"/>
            <a:ext cx="4103688"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1800" b="1">
                <a:solidFill>
                  <a:srgbClr val="FF9933"/>
                </a:solidFill>
              </a:rPr>
              <a:t>Resistencia- Reacción defensiva</a:t>
            </a:r>
          </a:p>
          <a:p>
            <a:pPr eaLnBrk="1" hangingPunct="1"/>
            <a:r>
              <a:rPr lang="es-MX" altLang="es-MX" sz="1400" b="1"/>
              <a:t>“Esto no va a funcionar porque …”</a:t>
            </a:r>
          </a:p>
          <a:p>
            <a:pPr eaLnBrk="1" hangingPunct="1"/>
            <a:r>
              <a:rPr lang="es-MX" altLang="es-MX" sz="1400" b="1"/>
              <a:t>“No es como lo hemos hecho siempre”</a:t>
            </a:r>
          </a:p>
          <a:p>
            <a:pPr eaLnBrk="1" hangingPunct="1"/>
            <a:r>
              <a:rPr lang="es-MX" altLang="es-MX" sz="1400" b="1"/>
              <a:t>La gente esta molesta (lo demuestra o no)</a:t>
            </a:r>
            <a:endParaRPr lang="en-US" altLang="es-MX" sz="1400" b="1"/>
          </a:p>
        </p:txBody>
      </p:sp>
      <p:sp>
        <p:nvSpPr>
          <p:cNvPr id="200716" name="Text Box 12"/>
          <p:cNvSpPr txBox="1">
            <a:spLocks noChangeArrowheads="1"/>
          </p:cNvSpPr>
          <p:nvPr/>
        </p:nvSpPr>
        <p:spPr bwMode="auto">
          <a:xfrm>
            <a:off x="4967288" y="2708275"/>
            <a:ext cx="4284662" cy="16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1800" b="1">
                <a:solidFill>
                  <a:srgbClr val="FF9933"/>
                </a:solidFill>
              </a:rPr>
              <a:t>Exploración – Aceptación</a:t>
            </a:r>
          </a:p>
          <a:p>
            <a:pPr eaLnBrk="1" hangingPunct="1"/>
            <a:r>
              <a:rPr lang="es-MX" altLang="es-MX" sz="1400" b="1"/>
              <a:t>“Puede que funcione si …”</a:t>
            </a:r>
          </a:p>
          <a:p>
            <a:pPr eaLnBrk="1" hangingPunct="1"/>
            <a:r>
              <a:rPr lang="es-MX" altLang="es-MX" sz="1400" b="1"/>
              <a:t>La única forma de saber si funciona es probándolo”</a:t>
            </a:r>
          </a:p>
          <a:p>
            <a:pPr eaLnBrk="1" hangingPunct="1"/>
            <a:r>
              <a:rPr lang="es-MX" altLang="es-MX" sz="1400" b="1"/>
              <a:t>La gente empieza a probar la nueva forma de hacer las cosas, está en un punto medio de aceptación</a:t>
            </a:r>
            <a:endParaRPr lang="en-US" altLang="es-MX" sz="1400" b="1"/>
          </a:p>
        </p:txBody>
      </p:sp>
      <p:sp>
        <p:nvSpPr>
          <p:cNvPr id="200717" name="Text Box 13"/>
          <p:cNvSpPr txBox="1">
            <a:spLocks noChangeArrowheads="1"/>
          </p:cNvSpPr>
          <p:nvPr/>
        </p:nvSpPr>
        <p:spPr bwMode="auto">
          <a:xfrm>
            <a:off x="5472113" y="476250"/>
            <a:ext cx="3563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1800" b="1">
                <a:solidFill>
                  <a:srgbClr val="FF9933"/>
                </a:solidFill>
              </a:rPr>
              <a:t>Adaptación</a:t>
            </a:r>
          </a:p>
          <a:p>
            <a:pPr eaLnBrk="1" hangingPunct="1">
              <a:spcBef>
                <a:spcPct val="50000"/>
              </a:spcBef>
            </a:pPr>
            <a:r>
              <a:rPr lang="es-MX" altLang="es-MX" sz="1400" b="1"/>
              <a:t>“Lo  deberíamos haber hecho así desde hace años”</a:t>
            </a:r>
          </a:p>
          <a:p>
            <a:pPr eaLnBrk="1" hangingPunct="1"/>
            <a:r>
              <a:rPr lang="es-MX" altLang="es-MX" sz="1400" b="1"/>
              <a:t>La gente empieza a usar y defender la nueva forma de hacer las cosas</a:t>
            </a:r>
            <a:endParaRPr lang="en-US" altLang="es-MX" sz="1400" b="1"/>
          </a:p>
        </p:txBody>
      </p:sp>
      <p:sp>
        <p:nvSpPr>
          <p:cNvPr id="31759" name="Oval 14"/>
          <p:cNvSpPr>
            <a:spLocks noChangeArrowheads="1"/>
          </p:cNvSpPr>
          <p:nvPr/>
        </p:nvSpPr>
        <p:spPr bwMode="auto">
          <a:xfrm>
            <a:off x="1655763" y="2636838"/>
            <a:ext cx="287337" cy="287337"/>
          </a:xfrm>
          <a:prstGeom prst="ellipse">
            <a:avLst/>
          </a:prstGeom>
          <a:gradFill rotWithShape="1">
            <a:gsLst>
              <a:gs pos="0">
                <a:srgbClr val="CCCC00"/>
              </a:gs>
              <a:gs pos="100000">
                <a:srgbClr val="5E5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60" name="Line 15"/>
          <p:cNvSpPr>
            <a:spLocks noChangeShapeType="1"/>
          </p:cNvSpPr>
          <p:nvPr/>
        </p:nvSpPr>
        <p:spPr bwMode="auto">
          <a:xfrm flipV="1">
            <a:off x="5184775" y="620713"/>
            <a:ext cx="0"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nvGrpSpPr>
          <p:cNvPr id="31761" name="Group 16"/>
          <p:cNvGrpSpPr>
            <a:grpSpLocks/>
          </p:cNvGrpSpPr>
          <p:nvPr/>
        </p:nvGrpSpPr>
        <p:grpSpPr bwMode="auto">
          <a:xfrm>
            <a:off x="1800225" y="1268413"/>
            <a:ext cx="3384550" cy="2592387"/>
            <a:chOff x="703" y="346"/>
            <a:chExt cx="2540" cy="2548"/>
          </a:xfrm>
        </p:grpSpPr>
        <p:grpSp>
          <p:nvGrpSpPr>
            <p:cNvPr id="31770" name="Group 17"/>
            <p:cNvGrpSpPr>
              <a:grpSpLocks/>
            </p:cNvGrpSpPr>
            <p:nvPr/>
          </p:nvGrpSpPr>
          <p:grpSpPr bwMode="auto">
            <a:xfrm>
              <a:off x="703" y="799"/>
              <a:ext cx="2358" cy="2095"/>
              <a:chOff x="703" y="799"/>
              <a:chExt cx="2358" cy="2095"/>
            </a:xfrm>
          </p:grpSpPr>
          <p:sp>
            <p:nvSpPr>
              <p:cNvPr id="31772" name="Arc 18"/>
              <p:cNvSpPr>
                <a:spLocks/>
              </p:cNvSpPr>
              <p:nvPr/>
            </p:nvSpPr>
            <p:spPr bwMode="auto">
              <a:xfrm rot="10800000">
                <a:off x="703" y="1934"/>
                <a:ext cx="1224" cy="960"/>
              </a:xfrm>
              <a:custGeom>
                <a:avLst/>
                <a:gdLst>
                  <a:gd name="T0" fmla="*/ 480 w 21600"/>
                  <a:gd name="T1" fmla="*/ 0 h 19872"/>
                  <a:gd name="T2" fmla="*/ 1224 w 21600"/>
                  <a:gd name="T3" fmla="*/ 960 h 19872"/>
                  <a:gd name="T4" fmla="*/ 0 w 21600"/>
                  <a:gd name="T5" fmla="*/ 960 h 19872"/>
                  <a:gd name="T6" fmla="*/ 0 60000 65536"/>
                  <a:gd name="T7" fmla="*/ 0 60000 65536"/>
                  <a:gd name="T8" fmla="*/ 0 60000 65536"/>
                </a:gdLst>
                <a:ahLst/>
                <a:cxnLst>
                  <a:cxn ang="T6">
                    <a:pos x="T0" y="T1"/>
                  </a:cxn>
                  <a:cxn ang="T7">
                    <a:pos x="T2" y="T3"/>
                  </a:cxn>
                  <a:cxn ang="T8">
                    <a:pos x="T4" y="T5"/>
                  </a:cxn>
                </a:cxnLst>
                <a:rect l="0" t="0" r="r" b="b"/>
                <a:pathLst>
                  <a:path w="21600" h="19872" fill="none" extrusionOk="0">
                    <a:moveTo>
                      <a:pt x="8465" y="-1"/>
                    </a:moveTo>
                    <a:cubicBezTo>
                      <a:pt x="16430" y="3392"/>
                      <a:pt x="21600" y="11214"/>
                      <a:pt x="21600" y="19872"/>
                    </a:cubicBezTo>
                  </a:path>
                  <a:path w="21600" h="19872" stroke="0" extrusionOk="0">
                    <a:moveTo>
                      <a:pt x="8465" y="-1"/>
                    </a:moveTo>
                    <a:cubicBezTo>
                      <a:pt x="16430" y="3392"/>
                      <a:pt x="21600" y="11214"/>
                      <a:pt x="21600" y="19872"/>
                    </a:cubicBezTo>
                    <a:lnTo>
                      <a:pt x="0" y="19872"/>
                    </a:lnTo>
                    <a:lnTo>
                      <a:pt x="8465" y="-1"/>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1773" name="Arc 19"/>
              <p:cNvSpPr>
                <a:spLocks/>
              </p:cNvSpPr>
              <p:nvPr/>
            </p:nvSpPr>
            <p:spPr bwMode="auto">
              <a:xfrm flipV="1">
                <a:off x="1429" y="799"/>
                <a:ext cx="1632" cy="2087"/>
              </a:xfrm>
              <a:custGeom>
                <a:avLst/>
                <a:gdLst>
                  <a:gd name="T0" fmla="*/ 0 w 20252"/>
                  <a:gd name="T1" fmla="*/ 0 h 21600"/>
                  <a:gd name="T2" fmla="*/ 1632 w 20252"/>
                  <a:gd name="T3" fmla="*/ 1361 h 21600"/>
                  <a:gd name="T4" fmla="*/ 0 w 20252"/>
                  <a:gd name="T5" fmla="*/ 2087 h 21600"/>
                  <a:gd name="T6" fmla="*/ 0 60000 65536"/>
                  <a:gd name="T7" fmla="*/ 0 60000 65536"/>
                  <a:gd name="T8" fmla="*/ 0 60000 65536"/>
                </a:gdLst>
                <a:ahLst/>
                <a:cxnLst>
                  <a:cxn ang="T6">
                    <a:pos x="T0" y="T1"/>
                  </a:cxn>
                  <a:cxn ang="T7">
                    <a:pos x="T2" y="T3"/>
                  </a:cxn>
                  <a:cxn ang="T8">
                    <a:pos x="T4" y="T5"/>
                  </a:cxn>
                </a:cxnLst>
                <a:rect l="0" t="0" r="r" b="b"/>
                <a:pathLst>
                  <a:path w="20252" h="21600" fill="none" extrusionOk="0">
                    <a:moveTo>
                      <a:pt x="-1" y="0"/>
                    </a:moveTo>
                    <a:cubicBezTo>
                      <a:pt x="9032" y="0"/>
                      <a:pt x="17110" y="5619"/>
                      <a:pt x="20251" y="14088"/>
                    </a:cubicBezTo>
                  </a:path>
                  <a:path w="20252" h="21600" stroke="0" extrusionOk="0">
                    <a:moveTo>
                      <a:pt x="-1" y="0"/>
                    </a:moveTo>
                    <a:cubicBezTo>
                      <a:pt x="9032" y="0"/>
                      <a:pt x="17110" y="5619"/>
                      <a:pt x="20251" y="14088"/>
                    </a:cubicBezTo>
                    <a:lnTo>
                      <a:pt x="0" y="21600"/>
                    </a:lnTo>
                    <a:lnTo>
                      <a:pt x="-1"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31771" name="Arc 20"/>
            <p:cNvSpPr>
              <a:spLocks/>
            </p:cNvSpPr>
            <p:nvPr/>
          </p:nvSpPr>
          <p:spPr bwMode="auto">
            <a:xfrm flipV="1">
              <a:off x="3061" y="346"/>
              <a:ext cx="182" cy="1179"/>
            </a:xfrm>
            <a:custGeom>
              <a:avLst/>
              <a:gdLst>
                <a:gd name="T0" fmla="*/ 0 w 21600"/>
                <a:gd name="T1" fmla="*/ 0 h 21600"/>
                <a:gd name="T2" fmla="*/ 182 w 21600"/>
                <a:gd name="T3" fmla="*/ 1179 h 21600"/>
                <a:gd name="T4" fmla="*/ 0 w 21600"/>
                <a:gd name="T5" fmla="*/ 117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31762" name="Oval 21"/>
          <p:cNvSpPr>
            <a:spLocks noChangeArrowheads="1"/>
          </p:cNvSpPr>
          <p:nvPr/>
        </p:nvSpPr>
        <p:spPr bwMode="auto">
          <a:xfrm>
            <a:off x="2879725" y="3646488"/>
            <a:ext cx="287338" cy="287337"/>
          </a:xfrm>
          <a:prstGeom prst="ellipse">
            <a:avLst/>
          </a:prstGeom>
          <a:gradFill rotWithShape="1">
            <a:gsLst>
              <a:gs pos="0">
                <a:srgbClr val="CCCC00"/>
              </a:gs>
              <a:gs pos="100000">
                <a:srgbClr val="5E5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63" name="Oval 22"/>
          <p:cNvSpPr>
            <a:spLocks noChangeArrowheads="1"/>
          </p:cNvSpPr>
          <p:nvPr/>
        </p:nvSpPr>
        <p:spPr bwMode="auto">
          <a:xfrm>
            <a:off x="4824413" y="2276475"/>
            <a:ext cx="287337" cy="287338"/>
          </a:xfrm>
          <a:prstGeom prst="ellipse">
            <a:avLst/>
          </a:prstGeom>
          <a:gradFill rotWithShape="1">
            <a:gsLst>
              <a:gs pos="0">
                <a:srgbClr val="CCCC00"/>
              </a:gs>
              <a:gs pos="100000">
                <a:srgbClr val="5E5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64" name="Oval 23"/>
          <p:cNvSpPr>
            <a:spLocks noChangeArrowheads="1"/>
          </p:cNvSpPr>
          <p:nvPr/>
        </p:nvSpPr>
        <p:spPr bwMode="auto">
          <a:xfrm>
            <a:off x="5040313" y="1054100"/>
            <a:ext cx="287337" cy="287338"/>
          </a:xfrm>
          <a:prstGeom prst="ellipse">
            <a:avLst/>
          </a:prstGeom>
          <a:gradFill rotWithShape="1">
            <a:gsLst>
              <a:gs pos="0">
                <a:srgbClr val="CCCC00"/>
              </a:gs>
              <a:gs pos="100000">
                <a:srgbClr val="5E5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65" name="Text Box 24"/>
          <p:cNvSpPr txBox="1">
            <a:spLocks noChangeArrowheads="1"/>
          </p:cNvSpPr>
          <p:nvPr/>
        </p:nvSpPr>
        <p:spPr bwMode="auto">
          <a:xfrm>
            <a:off x="4140200" y="5157788"/>
            <a:ext cx="2303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2800" b="1">
                <a:solidFill>
                  <a:srgbClr val="669900"/>
                </a:solidFill>
              </a:rPr>
              <a:t>Tiempo</a:t>
            </a:r>
            <a:endParaRPr lang="en-US" altLang="es-MX" sz="2800" b="1">
              <a:solidFill>
                <a:srgbClr val="669900"/>
              </a:solidFill>
            </a:endParaRPr>
          </a:p>
        </p:txBody>
      </p:sp>
      <p:sp>
        <p:nvSpPr>
          <p:cNvPr id="31766" name="Text Box 26"/>
          <p:cNvSpPr txBox="1">
            <a:spLocks noChangeArrowheads="1"/>
          </p:cNvSpPr>
          <p:nvPr/>
        </p:nvSpPr>
        <p:spPr bwMode="auto">
          <a:xfrm>
            <a:off x="971550" y="5516563"/>
            <a:ext cx="8353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2400" b="1">
                <a:solidFill>
                  <a:srgbClr val="FF3300"/>
                </a:solidFill>
              </a:rPr>
              <a:t>El cambio da la sensación de que se pierde el control</a:t>
            </a:r>
            <a:endParaRPr lang="en-US" altLang="es-MX" sz="2400" b="1">
              <a:solidFill>
                <a:srgbClr val="FF3300"/>
              </a:solidFill>
            </a:endParaRPr>
          </a:p>
        </p:txBody>
      </p:sp>
      <p:sp>
        <p:nvSpPr>
          <p:cNvPr id="200731" name="Text Box 27"/>
          <p:cNvSpPr txBox="1">
            <a:spLocks noChangeArrowheads="1"/>
          </p:cNvSpPr>
          <p:nvPr/>
        </p:nvSpPr>
        <p:spPr bwMode="auto">
          <a:xfrm>
            <a:off x="1368425" y="5897563"/>
            <a:ext cx="8820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buFontTx/>
              <a:buChar char="•"/>
            </a:pPr>
            <a:r>
              <a:rPr lang="es-MX" altLang="es-MX" sz="1800"/>
              <a:t>   Todas la personas experimentan estas etapas</a:t>
            </a:r>
          </a:p>
          <a:p>
            <a:pPr eaLnBrk="1" hangingPunct="1">
              <a:buFontTx/>
              <a:buChar char="•"/>
            </a:pPr>
            <a:r>
              <a:rPr lang="es-MX" altLang="es-MX" sz="1800"/>
              <a:t>   Cada persona pasa por estas etapas a diferente ritmo</a:t>
            </a:r>
          </a:p>
          <a:p>
            <a:pPr eaLnBrk="1" hangingPunct="1">
              <a:buFontTx/>
              <a:buChar char="•"/>
            </a:pPr>
            <a:r>
              <a:rPr lang="es-MX" altLang="es-MX" sz="1800"/>
              <a:t>   Hay ocasiones en que las personas regresan a etapas anteriores</a:t>
            </a:r>
            <a:endParaRPr lang="en-US" altLang="es-MX" sz="1800"/>
          </a:p>
        </p:txBody>
      </p:sp>
      <p:sp>
        <p:nvSpPr>
          <p:cNvPr id="31768" name="Line 29"/>
          <p:cNvSpPr>
            <a:spLocks noChangeShapeType="1"/>
          </p:cNvSpPr>
          <p:nvPr/>
        </p:nvSpPr>
        <p:spPr bwMode="auto">
          <a:xfrm>
            <a:off x="5665788" y="5430838"/>
            <a:ext cx="2951162" cy="0"/>
          </a:xfrm>
          <a:prstGeom prst="line">
            <a:avLst/>
          </a:prstGeom>
          <a:noFill/>
          <a:ln w="57150">
            <a:solidFill>
              <a:srgbClr val="66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1769" name="Line 30"/>
          <p:cNvSpPr>
            <a:spLocks noChangeShapeType="1"/>
          </p:cNvSpPr>
          <p:nvPr/>
        </p:nvSpPr>
        <p:spPr bwMode="auto">
          <a:xfrm>
            <a:off x="1273175" y="5430838"/>
            <a:ext cx="2808288" cy="0"/>
          </a:xfrm>
          <a:prstGeom prst="line">
            <a:avLst/>
          </a:prstGeom>
          <a:noFill/>
          <a:ln w="57150">
            <a:solidFill>
              <a:srgbClr val="66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Tree>
    <p:extLst>
      <p:ext uri="{BB962C8B-B14F-4D97-AF65-F5344CB8AC3E}">
        <p14:creationId xmlns:p14="http://schemas.microsoft.com/office/powerpoint/2010/main" val="1367634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0714"/>
                                        </p:tgtEl>
                                        <p:attrNameLst>
                                          <p:attrName>style.visibility</p:attrName>
                                        </p:attrNameLst>
                                      </p:cBhvr>
                                      <p:to>
                                        <p:strVal val="visible"/>
                                      </p:to>
                                    </p:set>
                                    <p:anim calcmode="lin" valueType="num">
                                      <p:cBhvr>
                                        <p:cTn id="7" dur="500" fill="hold"/>
                                        <p:tgtEl>
                                          <p:spTgt spid="200714"/>
                                        </p:tgtEl>
                                        <p:attrNameLst>
                                          <p:attrName>ppt_w</p:attrName>
                                        </p:attrNameLst>
                                      </p:cBhvr>
                                      <p:tavLst>
                                        <p:tav tm="0">
                                          <p:val>
                                            <p:fltVal val="0"/>
                                          </p:val>
                                        </p:tav>
                                        <p:tav tm="100000">
                                          <p:val>
                                            <p:strVal val="#ppt_w"/>
                                          </p:val>
                                        </p:tav>
                                      </p:tavLst>
                                    </p:anim>
                                    <p:anim calcmode="lin" valueType="num">
                                      <p:cBhvr>
                                        <p:cTn id="8" dur="500" fill="hold"/>
                                        <p:tgtEl>
                                          <p:spTgt spid="200714"/>
                                        </p:tgtEl>
                                        <p:attrNameLst>
                                          <p:attrName>ppt_h</p:attrName>
                                        </p:attrNameLst>
                                      </p:cBhvr>
                                      <p:tavLst>
                                        <p:tav tm="0">
                                          <p:val>
                                            <p:fltVal val="0"/>
                                          </p:val>
                                        </p:tav>
                                        <p:tav tm="100000">
                                          <p:val>
                                            <p:strVal val="#ppt_h"/>
                                          </p:val>
                                        </p:tav>
                                      </p:tavLst>
                                    </p:anim>
                                    <p:animEffect transition="in" filter="fade">
                                      <p:cBhvr>
                                        <p:cTn id="9" dur="500"/>
                                        <p:tgtEl>
                                          <p:spTgt spid="2007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00715"/>
                                        </p:tgtEl>
                                        <p:attrNameLst>
                                          <p:attrName>style.visibility</p:attrName>
                                        </p:attrNameLst>
                                      </p:cBhvr>
                                      <p:to>
                                        <p:strVal val="visible"/>
                                      </p:to>
                                    </p:set>
                                    <p:anim calcmode="lin" valueType="num">
                                      <p:cBhvr>
                                        <p:cTn id="14" dur="500" fill="hold"/>
                                        <p:tgtEl>
                                          <p:spTgt spid="200715"/>
                                        </p:tgtEl>
                                        <p:attrNameLst>
                                          <p:attrName>ppt_w</p:attrName>
                                        </p:attrNameLst>
                                      </p:cBhvr>
                                      <p:tavLst>
                                        <p:tav tm="0">
                                          <p:val>
                                            <p:fltVal val="0"/>
                                          </p:val>
                                        </p:tav>
                                        <p:tav tm="100000">
                                          <p:val>
                                            <p:strVal val="#ppt_w"/>
                                          </p:val>
                                        </p:tav>
                                      </p:tavLst>
                                    </p:anim>
                                    <p:anim calcmode="lin" valueType="num">
                                      <p:cBhvr>
                                        <p:cTn id="15" dur="500" fill="hold"/>
                                        <p:tgtEl>
                                          <p:spTgt spid="200715"/>
                                        </p:tgtEl>
                                        <p:attrNameLst>
                                          <p:attrName>ppt_h</p:attrName>
                                        </p:attrNameLst>
                                      </p:cBhvr>
                                      <p:tavLst>
                                        <p:tav tm="0">
                                          <p:val>
                                            <p:fltVal val="0"/>
                                          </p:val>
                                        </p:tav>
                                        <p:tav tm="100000">
                                          <p:val>
                                            <p:strVal val="#ppt_h"/>
                                          </p:val>
                                        </p:tav>
                                      </p:tavLst>
                                    </p:anim>
                                    <p:animEffect transition="in" filter="fade">
                                      <p:cBhvr>
                                        <p:cTn id="16" dur="500"/>
                                        <p:tgtEl>
                                          <p:spTgt spid="2007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00716"/>
                                        </p:tgtEl>
                                        <p:attrNameLst>
                                          <p:attrName>style.visibility</p:attrName>
                                        </p:attrNameLst>
                                      </p:cBhvr>
                                      <p:to>
                                        <p:strVal val="visible"/>
                                      </p:to>
                                    </p:set>
                                    <p:anim calcmode="lin" valueType="num">
                                      <p:cBhvr>
                                        <p:cTn id="21" dur="500" fill="hold"/>
                                        <p:tgtEl>
                                          <p:spTgt spid="200716"/>
                                        </p:tgtEl>
                                        <p:attrNameLst>
                                          <p:attrName>ppt_w</p:attrName>
                                        </p:attrNameLst>
                                      </p:cBhvr>
                                      <p:tavLst>
                                        <p:tav tm="0">
                                          <p:val>
                                            <p:fltVal val="0"/>
                                          </p:val>
                                        </p:tav>
                                        <p:tav tm="100000">
                                          <p:val>
                                            <p:strVal val="#ppt_w"/>
                                          </p:val>
                                        </p:tav>
                                      </p:tavLst>
                                    </p:anim>
                                    <p:anim calcmode="lin" valueType="num">
                                      <p:cBhvr>
                                        <p:cTn id="22" dur="500" fill="hold"/>
                                        <p:tgtEl>
                                          <p:spTgt spid="200716"/>
                                        </p:tgtEl>
                                        <p:attrNameLst>
                                          <p:attrName>ppt_h</p:attrName>
                                        </p:attrNameLst>
                                      </p:cBhvr>
                                      <p:tavLst>
                                        <p:tav tm="0">
                                          <p:val>
                                            <p:fltVal val="0"/>
                                          </p:val>
                                        </p:tav>
                                        <p:tav tm="100000">
                                          <p:val>
                                            <p:strVal val="#ppt_h"/>
                                          </p:val>
                                        </p:tav>
                                      </p:tavLst>
                                    </p:anim>
                                    <p:animEffect transition="in" filter="fade">
                                      <p:cBhvr>
                                        <p:cTn id="23" dur="500"/>
                                        <p:tgtEl>
                                          <p:spTgt spid="2007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00717"/>
                                        </p:tgtEl>
                                        <p:attrNameLst>
                                          <p:attrName>style.visibility</p:attrName>
                                        </p:attrNameLst>
                                      </p:cBhvr>
                                      <p:to>
                                        <p:strVal val="visible"/>
                                      </p:to>
                                    </p:set>
                                    <p:anim calcmode="lin" valueType="num">
                                      <p:cBhvr>
                                        <p:cTn id="28" dur="500" fill="hold"/>
                                        <p:tgtEl>
                                          <p:spTgt spid="200717"/>
                                        </p:tgtEl>
                                        <p:attrNameLst>
                                          <p:attrName>ppt_w</p:attrName>
                                        </p:attrNameLst>
                                      </p:cBhvr>
                                      <p:tavLst>
                                        <p:tav tm="0">
                                          <p:val>
                                            <p:fltVal val="0"/>
                                          </p:val>
                                        </p:tav>
                                        <p:tav tm="100000">
                                          <p:val>
                                            <p:strVal val="#ppt_w"/>
                                          </p:val>
                                        </p:tav>
                                      </p:tavLst>
                                    </p:anim>
                                    <p:anim calcmode="lin" valueType="num">
                                      <p:cBhvr>
                                        <p:cTn id="29" dur="500" fill="hold"/>
                                        <p:tgtEl>
                                          <p:spTgt spid="200717"/>
                                        </p:tgtEl>
                                        <p:attrNameLst>
                                          <p:attrName>ppt_h</p:attrName>
                                        </p:attrNameLst>
                                      </p:cBhvr>
                                      <p:tavLst>
                                        <p:tav tm="0">
                                          <p:val>
                                            <p:fltVal val="0"/>
                                          </p:val>
                                        </p:tav>
                                        <p:tav tm="100000">
                                          <p:val>
                                            <p:strVal val="#ppt_h"/>
                                          </p:val>
                                        </p:tav>
                                      </p:tavLst>
                                    </p:anim>
                                    <p:animEffect transition="in" filter="fade">
                                      <p:cBhvr>
                                        <p:cTn id="30" dur="500"/>
                                        <p:tgtEl>
                                          <p:spTgt spid="2007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200731">
                                            <p:txEl>
                                              <p:pRg st="0" end="0"/>
                                            </p:txEl>
                                          </p:spTgt>
                                        </p:tgtEl>
                                        <p:attrNameLst>
                                          <p:attrName>style.visibility</p:attrName>
                                        </p:attrNameLst>
                                      </p:cBhvr>
                                      <p:to>
                                        <p:strVal val="visible"/>
                                      </p:to>
                                    </p:set>
                                    <p:anim calcmode="lin" valueType="num">
                                      <p:cBhvr>
                                        <p:cTn id="35" dur="500" fill="hold"/>
                                        <p:tgtEl>
                                          <p:spTgt spid="200731">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200731">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20073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200731">
                                            <p:txEl>
                                              <p:pRg st="1" end="1"/>
                                            </p:txEl>
                                          </p:spTgt>
                                        </p:tgtEl>
                                        <p:attrNameLst>
                                          <p:attrName>style.visibility</p:attrName>
                                        </p:attrNameLst>
                                      </p:cBhvr>
                                      <p:to>
                                        <p:strVal val="visible"/>
                                      </p:to>
                                    </p:set>
                                    <p:anim calcmode="lin" valueType="num">
                                      <p:cBhvr>
                                        <p:cTn id="42" dur="500" fill="hold"/>
                                        <p:tgtEl>
                                          <p:spTgt spid="200731">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200731">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200731">
                                            <p:txEl>
                                              <p:pRg st="1" end="1"/>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200731">
                                            <p:txEl>
                                              <p:pRg st="2" end="2"/>
                                            </p:txEl>
                                          </p:spTgt>
                                        </p:tgtEl>
                                        <p:attrNameLst>
                                          <p:attrName>style.visibility</p:attrName>
                                        </p:attrNameLst>
                                      </p:cBhvr>
                                      <p:to>
                                        <p:strVal val="visible"/>
                                      </p:to>
                                    </p:set>
                                    <p:anim calcmode="lin" valueType="num">
                                      <p:cBhvr>
                                        <p:cTn id="49" dur="500" fill="hold"/>
                                        <p:tgtEl>
                                          <p:spTgt spid="200731">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200731">
                                            <p:txEl>
                                              <p:pRg st="2" end="2"/>
                                            </p:txEl>
                                          </p:spTgt>
                                        </p:tgtEl>
                                        <p:attrNameLst>
                                          <p:attrName>ppt_h</p:attrName>
                                        </p:attrNameLst>
                                      </p:cBhvr>
                                      <p:tavLst>
                                        <p:tav tm="0">
                                          <p:val>
                                            <p:fltVal val="0"/>
                                          </p:val>
                                        </p:tav>
                                        <p:tav tm="100000">
                                          <p:val>
                                            <p:strVal val="#ppt_h"/>
                                          </p:val>
                                        </p:tav>
                                      </p:tavLst>
                                    </p:anim>
                                    <p:animEffect transition="in" filter="fade">
                                      <p:cBhvr>
                                        <p:cTn id="51" dur="500"/>
                                        <p:tgtEl>
                                          <p:spTgt spid="2007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4" grpId="0"/>
      <p:bldP spid="200715" grpId="0"/>
      <p:bldP spid="200716" grpId="0"/>
      <p:bldP spid="2007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7"/>
          <p:cNvSpPr/>
          <p:nvPr/>
        </p:nvSpPr>
        <p:spPr>
          <a:xfrm>
            <a:off x="1214414" y="6072206"/>
            <a:ext cx="857224" cy="357190"/>
          </a:xfrm>
          <a:prstGeom prst="flowChartProcess">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 name="Flowchart: Process 8"/>
          <p:cNvSpPr/>
          <p:nvPr/>
        </p:nvSpPr>
        <p:spPr>
          <a:xfrm>
            <a:off x="2071670" y="6072206"/>
            <a:ext cx="857224" cy="357190"/>
          </a:xfrm>
          <a:prstGeom prst="flowChartProcess">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Flowchart: Process 9"/>
          <p:cNvSpPr/>
          <p:nvPr/>
        </p:nvSpPr>
        <p:spPr>
          <a:xfrm>
            <a:off x="2928926" y="6072206"/>
            <a:ext cx="857224" cy="357190"/>
          </a:xfrm>
          <a:prstGeom prst="flowChartProcess">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Flowchart: Process 10"/>
          <p:cNvSpPr/>
          <p:nvPr/>
        </p:nvSpPr>
        <p:spPr>
          <a:xfrm>
            <a:off x="3786182" y="6072206"/>
            <a:ext cx="857224" cy="357190"/>
          </a:xfrm>
          <a:prstGeom prst="flowChartProcess">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Flowchart: Process 11"/>
          <p:cNvSpPr/>
          <p:nvPr/>
        </p:nvSpPr>
        <p:spPr>
          <a:xfrm>
            <a:off x="4643438" y="6072206"/>
            <a:ext cx="857224" cy="357190"/>
          </a:xfrm>
          <a:prstGeom prst="flowChartProcess">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Flowchart: Process 12"/>
          <p:cNvSpPr/>
          <p:nvPr/>
        </p:nvSpPr>
        <p:spPr>
          <a:xfrm>
            <a:off x="5500694" y="6072206"/>
            <a:ext cx="857224" cy="357190"/>
          </a:xfrm>
          <a:prstGeom prst="flowChartProcess">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Flowchart: Process 13"/>
          <p:cNvSpPr/>
          <p:nvPr/>
        </p:nvSpPr>
        <p:spPr>
          <a:xfrm>
            <a:off x="6357950" y="6072206"/>
            <a:ext cx="857224" cy="357190"/>
          </a:xfrm>
          <a:prstGeom prst="flowChartProcess">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Flowchart: Process 14"/>
          <p:cNvSpPr/>
          <p:nvPr/>
        </p:nvSpPr>
        <p:spPr>
          <a:xfrm>
            <a:off x="7215206" y="6072206"/>
            <a:ext cx="857224" cy="357190"/>
          </a:xfrm>
          <a:prstGeom prst="flowChartProcess">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1" name="Imagen 6" descr="fondoppw.jpg"/>
          <p:cNvPicPr>
            <a:picLocks noChangeAspect="1"/>
          </p:cNvPicPr>
          <p:nvPr/>
        </p:nvPicPr>
        <p:blipFill>
          <a:blip r:embed="rId2" cstate="print"/>
          <a:srcRect l="1974" r="81250" b="74954"/>
          <a:stretch>
            <a:fillRect/>
          </a:stretch>
        </p:blipFill>
        <p:spPr bwMode="auto">
          <a:xfrm>
            <a:off x="0" y="5695950"/>
            <a:ext cx="1214438" cy="1162050"/>
          </a:xfrm>
          <a:prstGeom prst="rect">
            <a:avLst/>
          </a:prstGeom>
          <a:noFill/>
          <a:ln w="9525">
            <a:noFill/>
            <a:miter lim="800000"/>
            <a:headEnd/>
            <a:tailEnd/>
          </a:ln>
        </p:spPr>
      </p:pic>
      <p:sp>
        <p:nvSpPr>
          <p:cNvPr id="12" name="Flowchart: Process 16"/>
          <p:cNvSpPr/>
          <p:nvPr/>
        </p:nvSpPr>
        <p:spPr>
          <a:xfrm>
            <a:off x="8072462" y="6072206"/>
            <a:ext cx="857224" cy="357190"/>
          </a:xfrm>
          <a:prstGeom prst="flowChartProcess">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Round Diagonal Corner Rectangle 23"/>
          <p:cNvSpPr/>
          <p:nvPr/>
        </p:nvSpPr>
        <p:spPr>
          <a:xfrm>
            <a:off x="0" y="-24"/>
            <a:ext cx="9144000" cy="928670"/>
          </a:xfrm>
          <a:prstGeom prst="round2DiagRect">
            <a:avLst/>
          </a:prstGeom>
          <a:blipFill>
            <a:blip r:embed="rId3" cstate="prin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9218" name="Picture 2" descr="Nuevos paradigmas empresariales en el siglo XXI | Side-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98014"/>
            <a:ext cx="8102102" cy="480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47097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0" y="1524000"/>
            <a:ext cx="9144000"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a:solidFill>
                  <a:srgbClr val="3E1403"/>
                </a:solidFill>
              </a:rPr>
              <a:t>¿QUÉ CAMBIOS SE VISUALIZAN EN EL FUTURO </a:t>
            </a:r>
            <a:r>
              <a:rPr lang="es-ES_tradnl" altLang="es-MX" sz="2400" b="1" dirty="0" smtClean="0">
                <a:solidFill>
                  <a:srgbClr val="3E1403"/>
                </a:solidFill>
              </a:rPr>
              <a:t>DE LA IGLESIA ? </a:t>
            </a:r>
            <a:endParaRPr lang="es-ES_tradnl" altLang="es-MX" sz="2400" b="1" dirty="0">
              <a:solidFill>
                <a:srgbClr val="3E1403"/>
              </a:solidFill>
            </a:endParaRPr>
          </a:p>
        </p:txBody>
      </p:sp>
      <p:sp>
        <p:nvSpPr>
          <p:cNvPr id="5" name="Rectangle 4"/>
          <p:cNvSpPr>
            <a:spLocks noChangeArrowheads="1"/>
          </p:cNvSpPr>
          <p:nvPr/>
        </p:nvSpPr>
        <p:spPr bwMode="auto">
          <a:xfrm>
            <a:off x="913606" y="230187"/>
            <a:ext cx="7388242" cy="705321"/>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4000" b="1" dirty="0">
                <a:solidFill>
                  <a:schemeClr val="bg1"/>
                </a:solidFill>
              </a:rPr>
              <a:t>CAMBIOS </a:t>
            </a:r>
            <a:r>
              <a:rPr lang="es-ES_tradnl" altLang="es-MX" sz="4000" b="1" dirty="0" smtClean="0">
                <a:solidFill>
                  <a:schemeClr val="bg1"/>
                </a:solidFill>
              </a:rPr>
              <a:t>INSTITUCIONALES</a:t>
            </a:r>
            <a:endParaRPr lang="es-ES_tradnl" altLang="es-MX" sz="4000" b="1" dirty="0">
              <a:solidFill>
                <a:schemeClr val="bg1"/>
              </a:solidFill>
            </a:endParaRPr>
          </a:p>
        </p:txBody>
      </p:sp>
      <p:sp>
        <p:nvSpPr>
          <p:cNvPr id="6" name="Rectangle 3"/>
          <p:cNvSpPr>
            <a:spLocks noChangeArrowheads="1"/>
          </p:cNvSpPr>
          <p:nvPr/>
        </p:nvSpPr>
        <p:spPr bwMode="auto">
          <a:xfrm>
            <a:off x="0" y="3540869"/>
            <a:ext cx="9144000"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a:solidFill>
                  <a:srgbClr val="3E1403"/>
                </a:solidFill>
              </a:rPr>
              <a:t>¿CUÁLES SON LAS ACTITUDES PERSONALES QUE  DEBEMOS ADOPTAR ANTE ESOS CAMBIOS QUE VISLUMBRAMOS </a:t>
            </a:r>
            <a:r>
              <a:rPr lang="es-ES_tradnl" altLang="es-MX" sz="2400" b="1" dirty="0" smtClean="0">
                <a:solidFill>
                  <a:srgbClr val="3E1403"/>
                </a:solidFill>
              </a:rPr>
              <a:t>EN LOS TIEMPOS POR VENIR  </a:t>
            </a:r>
            <a:r>
              <a:rPr lang="es-ES_tradnl" altLang="es-MX" sz="2400" b="1" dirty="0">
                <a:solidFill>
                  <a:srgbClr val="3E1403"/>
                </a:solidFill>
              </a:rPr>
              <a:t>?</a:t>
            </a:r>
          </a:p>
        </p:txBody>
      </p:sp>
    </p:spTree>
    <p:extLst>
      <p:ext uri="{BB962C8B-B14F-4D97-AF65-F5344CB8AC3E}">
        <p14:creationId xmlns:p14="http://schemas.microsoft.com/office/powerpoint/2010/main" val="128222360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Text Box 5"/>
          <p:cNvSpPr txBox="1">
            <a:spLocks noChangeArrowheads="1"/>
          </p:cNvSpPr>
          <p:nvPr/>
        </p:nvSpPr>
        <p:spPr bwMode="auto">
          <a:xfrm>
            <a:off x="228600" y="1244250"/>
            <a:ext cx="5423520" cy="4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lnSpc>
                <a:spcPct val="140000"/>
              </a:lnSpc>
            </a:pPr>
            <a:r>
              <a:rPr lang="es-ES_tradnl" altLang="es-MX" sz="4800" b="1" dirty="0">
                <a:solidFill>
                  <a:srgbClr val="CC3300"/>
                </a:solidFill>
                <a:latin typeface="Monotype Corsiva" pitchFamily="66" charset="0"/>
              </a:rPr>
              <a:t>    i  haces lo que</a:t>
            </a:r>
          </a:p>
          <a:p>
            <a:pPr algn="ctr">
              <a:lnSpc>
                <a:spcPct val="140000"/>
              </a:lnSpc>
            </a:pPr>
            <a:r>
              <a:rPr lang="es-ES_tradnl" altLang="es-MX" sz="4800" b="1" dirty="0">
                <a:solidFill>
                  <a:srgbClr val="CC3300"/>
                </a:solidFill>
                <a:latin typeface="Monotype Corsiva" pitchFamily="66" charset="0"/>
              </a:rPr>
              <a:t>siempre has hecho, obtendrás lo que siempre has obtenido.</a:t>
            </a:r>
          </a:p>
        </p:txBody>
      </p:sp>
      <p:sp>
        <p:nvSpPr>
          <p:cNvPr id="35844" name="Rectangle 6"/>
          <p:cNvSpPr>
            <a:spLocks noChangeArrowheads="1"/>
          </p:cNvSpPr>
          <p:nvPr/>
        </p:nvSpPr>
        <p:spPr bwMode="auto">
          <a:xfrm flipH="1">
            <a:off x="827584" y="491629"/>
            <a:ext cx="842962"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s-ES_tradnl" altLang="es-MX" sz="13000" b="1" dirty="0">
                <a:solidFill>
                  <a:srgbClr val="CC3300"/>
                </a:solidFill>
                <a:latin typeface="Monotype Corsiva" pitchFamily="66" charset="0"/>
              </a:rPr>
              <a:t>S</a:t>
            </a:r>
          </a:p>
        </p:txBody>
      </p:sp>
      <p:sp>
        <p:nvSpPr>
          <p:cNvPr id="35845" name="Rectangle 7"/>
          <p:cNvSpPr>
            <a:spLocks noChangeArrowheads="1"/>
          </p:cNvSpPr>
          <p:nvPr/>
        </p:nvSpPr>
        <p:spPr bwMode="auto">
          <a:xfrm>
            <a:off x="0" y="228600"/>
            <a:ext cx="7772400" cy="109538"/>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5846" name="Rectangle 9"/>
          <p:cNvSpPr>
            <a:spLocks noChangeArrowheads="1"/>
          </p:cNvSpPr>
          <p:nvPr/>
        </p:nvSpPr>
        <p:spPr bwMode="auto">
          <a:xfrm>
            <a:off x="8451850" y="6477000"/>
            <a:ext cx="4349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fld id="{88950BD5-D3AF-4F55-A549-C0A682753843}" type="slidenum">
              <a:rPr lang="es-ES_tradnl" altLang="es-MX" sz="1800" b="1">
                <a:latin typeface="Arial MT Black" pitchFamily="34" charset="0"/>
              </a:rPr>
              <a:pPr/>
              <a:t>44</a:t>
            </a:fld>
            <a:endParaRPr lang="es-ES_tradnl" altLang="es-MX" sz="1800" b="1">
              <a:latin typeface="Arial MT Black" pitchFamily="34" charset="0"/>
            </a:endParaRPr>
          </a:p>
        </p:txBody>
      </p:sp>
      <p:sp>
        <p:nvSpPr>
          <p:cNvPr id="35847" name="Rectangle 10"/>
          <p:cNvSpPr>
            <a:spLocks noChangeArrowheads="1"/>
          </p:cNvSpPr>
          <p:nvPr/>
        </p:nvSpPr>
        <p:spPr bwMode="auto">
          <a:xfrm>
            <a:off x="0" y="6705600"/>
            <a:ext cx="3810000" cy="127000"/>
          </a:xfrm>
          <a:prstGeom prst="rect">
            <a:avLst/>
          </a:prstGeom>
          <a:gradFill rotWithShape="0">
            <a:gsLst>
              <a:gs pos="0">
                <a:schemeClr val="hlink"/>
              </a:gs>
              <a:gs pos="100000">
                <a:schemeClr val="bg1"/>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65547" name="Text Box 11"/>
          <p:cNvSpPr txBox="1">
            <a:spLocks noChangeArrowheads="1"/>
          </p:cNvSpPr>
          <p:nvPr/>
        </p:nvSpPr>
        <p:spPr bwMode="auto">
          <a:xfrm>
            <a:off x="2607543" y="5190291"/>
            <a:ext cx="34766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s-ES_tradnl" altLang="es-MX" sz="4800" dirty="0" smtClean="0">
                <a:effectLst>
                  <a:outerShdw blurRad="38100" dist="38100" dir="2700000" algn="tl">
                    <a:srgbClr val="C0C0C0"/>
                  </a:outerShdw>
                </a:effectLst>
                <a:latin typeface="French Script MT" panose="03020402040607040605" pitchFamily="66" charset="0"/>
              </a:rPr>
              <a:t>Albert Einstein</a:t>
            </a:r>
            <a:endParaRPr lang="es-ES" altLang="es-MX" sz="4800" dirty="0" smtClean="0">
              <a:effectLst>
                <a:outerShdw blurRad="38100" dist="38100" dir="2700000" algn="tl">
                  <a:srgbClr val="C0C0C0"/>
                </a:outerShdw>
              </a:effectLst>
              <a:latin typeface="French Script MT" panose="03020402040607040605" pitchFamily="66" charset="0"/>
            </a:endParaRPr>
          </a:p>
        </p:txBody>
      </p:sp>
      <p:pic>
        <p:nvPicPr>
          <p:cNvPr id="36866" name="Picture 2" descr="http://tse4.mm.bing.net/th?id=OIP.M2f4b9c3c7d5784c26942a2582c4a6b22H1&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4040" y="1528266"/>
            <a:ext cx="2679377" cy="367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2661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lt">
                                    <p:tmPct val="100000"/>
                                  </p:iterate>
                                  <p:childTnLst>
                                    <p:set>
                                      <p:cBhvr>
                                        <p:cTn id="6" dur="1" fill="hold">
                                          <p:stCondLst>
                                            <p:cond delay="0"/>
                                          </p:stCondLst>
                                        </p:cTn>
                                        <p:tgtEl>
                                          <p:spTgt spid="65541"/>
                                        </p:tgtEl>
                                        <p:attrNameLst>
                                          <p:attrName>style.visibility</p:attrName>
                                        </p:attrNameLst>
                                      </p:cBhvr>
                                      <p:to>
                                        <p:strVal val="visible"/>
                                      </p:to>
                                    </p:set>
                                    <p:anim calcmode="lin" valueType="num">
                                      <p:cBhvr additive="base">
                                        <p:cTn id="7" dur="75" fill="hold"/>
                                        <p:tgtEl>
                                          <p:spTgt spid="65541"/>
                                        </p:tgtEl>
                                        <p:attrNameLst>
                                          <p:attrName>ppt_x</p:attrName>
                                        </p:attrNameLst>
                                      </p:cBhvr>
                                      <p:tavLst>
                                        <p:tav tm="0">
                                          <p:val>
                                            <p:strVal val="0-#ppt_w/2"/>
                                          </p:val>
                                        </p:tav>
                                        <p:tav tm="100000">
                                          <p:val>
                                            <p:strVal val="#ppt_x"/>
                                          </p:val>
                                        </p:tav>
                                      </p:tavLst>
                                    </p:anim>
                                    <p:anim calcmode="lin" valueType="num">
                                      <p:cBhvr additive="base">
                                        <p:cTn id="8" dur="75" fill="hold"/>
                                        <p:tgtEl>
                                          <p:spTgt spid="655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7"/>
          <p:cNvSpPr/>
          <p:nvPr/>
        </p:nvSpPr>
        <p:spPr>
          <a:xfrm>
            <a:off x="1214414" y="6072206"/>
            <a:ext cx="857224" cy="357190"/>
          </a:xfrm>
          <a:prstGeom prst="flowChartProcess">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 name="Flowchart: Process 8"/>
          <p:cNvSpPr/>
          <p:nvPr/>
        </p:nvSpPr>
        <p:spPr>
          <a:xfrm>
            <a:off x="2071670" y="6072206"/>
            <a:ext cx="857224" cy="357190"/>
          </a:xfrm>
          <a:prstGeom prst="flowChartProcess">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Flowchart: Process 9"/>
          <p:cNvSpPr/>
          <p:nvPr/>
        </p:nvSpPr>
        <p:spPr>
          <a:xfrm>
            <a:off x="2928926" y="6072206"/>
            <a:ext cx="857224" cy="357190"/>
          </a:xfrm>
          <a:prstGeom prst="flowChartProcess">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Flowchart: Process 10"/>
          <p:cNvSpPr/>
          <p:nvPr/>
        </p:nvSpPr>
        <p:spPr>
          <a:xfrm>
            <a:off x="3786182" y="6072206"/>
            <a:ext cx="857224" cy="357190"/>
          </a:xfrm>
          <a:prstGeom prst="flowChartProcess">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Flowchart: Process 11"/>
          <p:cNvSpPr/>
          <p:nvPr/>
        </p:nvSpPr>
        <p:spPr>
          <a:xfrm>
            <a:off x="4643438" y="6072206"/>
            <a:ext cx="857224" cy="357190"/>
          </a:xfrm>
          <a:prstGeom prst="flowChartProcess">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Flowchart: Process 12"/>
          <p:cNvSpPr/>
          <p:nvPr/>
        </p:nvSpPr>
        <p:spPr>
          <a:xfrm>
            <a:off x="5500694" y="6072206"/>
            <a:ext cx="857224" cy="357190"/>
          </a:xfrm>
          <a:prstGeom prst="flowChartProcess">
            <a:avLst/>
          </a:prstGeom>
          <a:gradFill flip="none" rotWithShape="1">
            <a:gsLst>
              <a:gs pos="0">
                <a:srgbClr val="00FF00">
                  <a:shade val="30000"/>
                  <a:satMod val="115000"/>
                </a:srgbClr>
              </a:gs>
              <a:gs pos="50000">
                <a:srgbClr val="00FF00">
                  <a:shade val="67500"/>
                  <a:satMod val="115000"/>
                </a:srgbClr>
              </a:gs>
              <a:gs pos="100000">
                <a:srgbClr val="00FF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Flowchart: Process 13"/>
          <p:cNvSpPr/>
          <p:nvPr/>
        </p:nvSpPr>
        <p:spPr>
          <a:xfrm>
            <a:off x="6357950" y="6072206"/>
            <a:ext cx="857224" cy="357190"/>
          </a:xfrm>
          <a:prstGeom prst="flowChartProcess">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Flowchart: Process 14"/>
          <p:cNvSpPr/>
          <p:nvPr/>
        </p:nvSpPr>
        <p:spPr>
          <a:xfrm>
            <a:off x="7215206" y="6072206"/>
            <a:ext cx="857224" cy="357190"/>
          </a:xfrm>
          <a:prstGeom prst="flowChartProcess">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1" name="Imagen 6" descr="fondoppw.jpg"/>
          <p:cNvPicPr>
            <a:picLocks noChangeAspect="1"/>
          </p:cNvPicPr>
          <p:nvPr/>
        </p:nvPicPr>
        <p:blipFill>
          <a:blip r:embed="rId2" cstate="print"/>
          <a:srcRect l="1974" r="81250" b="74954"/>
          <a:stretch>
            <a:fillRect/>
          </a:stretch>
        </p:blipFill>
        <p:spPr bwMode="auto">
          <a:xfrm>
            <a:off x="0" y="5695950"/>
            <a:ext cx="1214438" cy="1162050"/>
          </a:xfrm>
          <a:prstGeom prst="rect">
            <a:avLst/>
          </a:prstGeom>
          <a:noFill/>
          <a:ln w="9525">
            <a:noFill/>
            <a:miter lim="800000"/>
            <a:headEnd/>
            <a:tailEnd/>
          </a:ln>
        </p:spPr>
      </p:pic>
      <p:sp>
        <p:nvSpPr>
          <p:cNvPr id="12" name="Flowchart: Process 16"/>
          <p:cNvSpPr/>
          <p:nvPr/>
        </p:nvSpPr>
        <p:spPr>
          <a:xfrm>
            <a:off x="8072462" y="6072206"/>
            <a:ext cx="857224" cy="357190"/>
          </a:xfrm>
          <a:prstGeom prst="flowChartProcess">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path path="circle">
              <a:fillToRect l="50000" t="50000" r="50000" b="50000"/>
            </a:path>
            <a:tileRect/>
          </a:gradFill>
          <a:ln>
            <a:solidFill>
              <a:schemeClr val="tx1">
                <a:lumMod val="75000"/>
                <a:lumOff val="25000"/>
              </a:schemeClr>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Round Diagonal Corner Rectangle 23"/>
          <p:cNvSpPr/>
          <p:nvPr/>
        </p:nvSpPr>
        <p:spPr>
          <a:xfrm>
            <a:off x="0" y="-24"/>
            <a:ext cx="9144000" cy="928670"/>
          </a:xfrm>
          <a:prstGeom prst="round2DiagRect">
            <a:avLst/>
          </a:prstGeom>
          <a:blipFill>
            <a:blip r:embed="rId3" cstate="prin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 name="18 CuadroTexto"/>
          <p:cNvSpPr txBox="1"/>
          <p:nvPr/>
        </p:nvSpPr>
        <p:spPr>
          <a:xfrm>
            <a:off x="107504" y="1208941"/>
            <a:ext cx="4680520" cy="4524315"/>
          </a:xfrm>
          <a:prstGeom prst="rect">
            <a:avLst/>
          </a:prstGeom>
          <a:noFill/>
        </p:spPr>
        <p:txBody>
          <a:bodyPr wrap="square" rtlCol="0">
            <a:spAutoFit/>
          </a:bodyPr>
          <a:lstStyle/>
          <a:p>
            <a:pPr algn="ctr"/>
            <a:r>
              <a:rPr lang="es-MX" sz="4800" b="1" dirty="0" smtClean="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rPr>
              <a:t>Adaptación </a:t>
            </a:r>
          </a:p>
          <a:p>
            <a:pPr algn="ctr"/>
            <a:r>
              <a:rPr lang="es-MX" sz="4800" b="1" dirty="0" smtClean="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rPr>
              <a:t>al Cambio.</a:t>
            </a:r>
          </a:p>
          <a:p>
            <a:pPr algn="ctr"/>
            <a:endParaRPr lang="es-MX" sz="4800" b="1" dirty="0" smtClean="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endParaRPr>
          </a:p>
          <a:p>
            <a:pPr algn="ctr"/>
            <a:r>
              <a:rPr lang="es-MX" sz="4800" b="1" dirty="0" smtClean="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rPr>
              <a:t>Evangelización en el </a:t>
            </a:r>
          </a:p>
          <a:p>
            <a:pPr algn="ctr"/>
            <a:r>
              <a:rPr lang="es-MX" sz="4800" b="1" dirty="0" smtClean="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rPr>
              <a:t>Siglo XXI</a:t>
            </a:r>
            <a:endParaRPr lang="es-MX" sz="4800" b="1" dirty="0">
              <a:solidFill>
                <a:srgbClr val="FF0000"/>
              </a:solidFill>
              <a:effectLst>
                <a:outerShdw blurRad="38100" dist="38100" dir="2700000" algn="tl">
                  <a:srgbClr val="000000">
                    <a:alpha val="43137"/>
                  </a:srgbClr>
                </a:outerShdw>
              </a:effectLst>
              <a:latin typeface="Batang" pitchFamily="18" charset="-127"/>
              <a:ea typeface="Batang" pitchFamily="18" charset="-127"/>
              <a:cs typeface="Aparajit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050148"/>
            <a:ext cx="3900934" cy="489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844279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467543" y="-55260"/>
            <a:ext cx="7848873" cy="1107996"/>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6600" dirty="0" err="1" smtClean="0">
                <a:solidFill>
                  <a:schemeClr val="bg1"/>
                </a:solidFill>
                <a:effectLst>
                  <a:outerShdw blurRad="38100" dist="38100" dir="2700000" algn="tl">
                    <a:srgbClr val="000000">
                      <a:alpha val="43137"/>
                    </a:srgbClr>
                  </a:outerShdw>
                </a:effectLst>
                <a:latin typeface="Calibri" panose="020F0502020204030204" pitchFamily="34" charset="0"/>
              </a:rPr>
              <a:t>Paradógico</a:t>
            </a:r>
            <a:endParaRPr lang="es-MX" altLang="es-MX" sz="66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8196" name="Picture 4" descr="Cómo Lograr un Cambio Real en Iom Kip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68" y="1618976"/>
            <a:ext cx="5272528" cy="404227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851920" y="1844824"/>
            <a:ext cx="5184576" cy="3416320"/>
          </a:xfrm>
          <a:prstGeom prst="rect">
            <a:avLst/>
          </a:prstGeom>
          <a:noFill/>
        </p:spPr>
        <p:txBody>
          <a:bodyPr wrap="square" rtlCol="0">
            <a:spAutoFit/>
          </a:bodyPr>
          <a:lstStyle/>
          <a:p>
            <a:pPr algn="ctr">
              <a:lnSpc>
                <a:spcPct val="150000"/>
              </a:lnSpc>
            </a:pPr>
            <a:r>
              <a:rPr lang="es-MX" sz="4800" b="1" dirty="0" smtClean="0"/>
              <a:t>Lo único PERMANENTE,</a:t>
            </a:r>
          </a:p>
          <a:p>
            <a:pPr algn="ctr">
              <a:lnSpc>
                <a:spcPct val="150000"/>
              </a:lnSpc>
            </a:pPr>
            <a:r>
              <a:rPr lang="es-MX" sz="4800" b="1" dirty="0" smtClean="0"/>
              <a:t>es el CAMBIO</a:t>
            </a:r>
            <a:endParaRPr lang="es-MX" sz="4800" b="1" dirty="0"/>
          </a:p>
        </p:txBody>
      </p:sp>
    </p:spTree>
    <p:extLst>
      <p:ext uri="{BB962C8B-B14F-4D97-AF65-F5344CB8AC3E}">
        <p14:creationId xmlns:p14="http://schemas.microsoft.com/office/powerpoint/2010/main" val="3359495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1088699" y="3284984"/>
            <a:ext cx="7500003" cy="1271630"/>
          </a:xfrm>
          <a:prstGeom prst="rect">
            <a:avLst/>
          </a:prstGeom>
          <a:noFill/>
          <a:ln w="12700">
            <a:noFill/>
            <a:miter lim="800000"/>
            <a:headEnd/>
            <a:tailEnd/>
          </a:ln>
          <a:effectLst/>
        </p:spPr>
        <p:txBody>
          <a:bodyPr wrap="none" lIns="90488" tIns="44450" rIns="90488" bIns="44450">
            <a:spAutoFit/>
          </a:bodyPr>
          <a:lstStyle/>
          <a:p>
            <a:pPr algn="ctr" defTabSz="762000">
              <a:lnSpc>
                <a:spcPct val="120000"/>
              </a:lnSpc>
              <a:defRPr/>
            </a:pPr>
            <a:r>
              <a:rPr lang="es-ES_tradnl" sz="3200" b="1" dirty="0">
                <a:latin typeface="Arial" panose="020B0604020202020204" pitchFamily="34" charset="0"/>
                <a:cs typeface="Arial" panose="020B0604020202020204" pitchFamily="34" charset="0"/>
              </a:rPr>
              <a:t>Es la transición de una situación </a:t>
            </a:r>
          </a:p>
          <a:p>
            <a:pPr algn="ctr" defTabSz="762000">
              <a:lnSpc>
                <a:spcPct val="120000"/>
              </a:lnSpc>
              <a:defRPr/>
            </a:pPr>
            <a:r>
              <a:rPr lang="es-ES_tradnl" sz="3200" b="1" dirty="0">
                <a:latin typeface="Arial" panose="020B0604020202020204" pitchFamily="34" charset="0"/>
                <a:cs typeface="Arial" panose="020B0604020202020204" pitchFamily="34" charset="0"/>
              </a:rPr>
              <a:t>Determinada ( X ) a otra diferente ( Y )</a:t>
            </a:r>
          </a:p>
        </p:txBody>
      </p:sp>
      <p:sp>
        <p:nvSpPr>
          <p:cNvPr id="171011" name="Rectangle 3"/>
          <p:cNvSpPr>
            <a:spLocks noChangeArrowheads="1"/>
          </p:cNvSpPr>
          <p:nvPr/>
        </p:nvSpPr>
        <p:spPr bwMode="auto">
          <a:xfrm>
            <a:off x="250825" y="-27384"/>
            <a:ext cx="8531225" cy="1016000"/>
          </a:xfrm>
          <a:prstGeom prst="rect">
            <a:avLst/>
          </a:prstGeom>
          <a:noFill/>
          <a:ln w="57150">
            <a:noFill/>
            <a:miter lim="800000"/>
            <a:headEnd/>
            <a:tailEnd/>
          </a:ln>
          <a:effectLst/>
        </p:spPr>
        <p:txBody>
          <a:bodyPr>
            <a:spAutoFit/>
          </a:bodyPr>
          <a:lstStyle/>
          <a:p>
            <a:pPr defTabSz="762000">
              <a:defRPr/>
            </a:pPr>
            <a:r>
              <a:rPr lang="es-ES_tradnl" sz="6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Qué es el Cambio</a:t>
            </a:r>
          </a:p>
        </p:txBody>
      </p:sp>
      <p:sp>
        <p:nvSpPr>
          <p:cNvPr id="12292" name="Rectangle 4"/>
          <p:cNvSpPr>
            <a:spLocks noChangeArrowheads="1"/>
          </p:cNvSpPr>
          <p:nvPr/>
        </p:nvSpPr>
        <p:spPr bwMode="auto">
          <a:xfrm>
            <a:off x="574675" y="1484313"/>
            <a:ext cx="8001000" cy="1743075"/>
          </a:xfrm>
          <a:prstGeom prst="rect">
            <a:avLst/>
          </a:prstGeom>
          <a:solidFill>
            <a:schemeClr val="bg1"/>
          </a:solidFill>
          <a:ln w="38100">
            <a:solidFill>
              <a:schemeClr val="accent2"/>
            </a:solidFill>
            <a:miter lim="800000"/>
            <a:headEnd/>
            <a:tailEnd/>
          </a:ln>
          <a:effectLst>
            <a:outerShdw dist="161645" dir="2700000" algn="ctr" rotWithShape="0">
              <a:srgbClr val="FF0101"/>
            </a:outerShdw>
          </a:effec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n-US" altLang="es-MX">
              <a:latin typeface="Arial" panose="020B0604020202020204" pitchFamily="34" charset="0"/>
              <a:cs typeface="Arial" panose="020B0604020202020204" pitchFamily="34" charset="0"/>
            </a:endParaRPr>
          </a:p>
        </p:txBody>
      </p:sp>
      <p:sp>
        <p:nvSpPr>
          <p:cNvPr id="171013" name="Freeform 5"/>
          <p:cNvSpPr>
            <a:spLocks/>
          </p:cNvSpPr>
          <p:nvPr/>
        </p:nvSpPr>
        <p:spPr bwMode="auto">
          <a:xfrm>
            <a:off x="2965450" y="1682750"/>
            <a:ext cx="3221038" cy="1196975"/>
          </a:xfrm>
          <a:custGeom>
            <a:avLst/>
            <a:gdLst/>
            <a:ahLst/>
            <a:cxnLst>
              <a:cxn ang="0">
                <a:pos x="546" y="25"/>
              </a:cxn>
              <a:cxn ang="0">
                <a:pos x="682" y="48"/>
              </a:cxn>
              <a:cxn ang="0">
                <a:pos x="783" y="74"/>
              </a:cxn>
              <a:cxn ang="0">
                <a:pos x="876" y="105"/>
              </a:cxn>
              <a:cxn ang="0">
                <a:pos x="975" y="148"/>
              </a:cxn>
              <a:cxn ang="0">
                <a:pos x="1050" y="189"/>
              </a:cxn>
              <a:cxn ang="0">
                <a:pos x="1101" y="223"/>
              </a:cxn>
              <a:cxn ang="0">
                <a:pos x="1104" y="222"/>
              </a:cxn>
              <a:cxn ang="0">
                <a:pos x="1107" y="220"/>
              </a:cxn>
              <a:cxn ang="0">
                <a:pos x="1108" y="218"/>
              </a:cxn>
              <a:cxn ang="0">
                <a:pos x="1109" y="214"/>
              </a:cxn>
              <a:cxn ang="0">
                <a:pos x="1096" y="153"/>
              </a:cxn>
              <a:cxn ang="0">
                <a:pos x="1070" y="65"/>
              </a:cxn>
              <a:cxn ang="0">
                <a:pos x="1084" y="73"/>
              </a:cxn>
              <a:cxn ang="0">
                <a:pos x="1146" y="134"/>
              </a:cxn>
              <a:cxn ang="0">
                <a:pos x="1201" y="196"/>
              </a:cxn>
              <a:cxn ang="0">
                <a:pos x="1257" y="274"/>
              </a:cxn>
              <a:cxn ang="0">
                <a:pos x="1310" y="365"/>
              </a:cxn>
              <a:cxn ang="0">
                <a:pos x="1346" y="441"/>
              </a:cxn>
              <a:cxn ang="0">
                <a:pos x="1343" y="454"/>
              </a:cxn>
              <a:cxn ang="0">
                <a:pos x="1287" y="556"/>
              </a:cxn>
              <a:cxn ang="0">
                <a:pos x="1211" y="665"/>
              </a:cxn>
              <a:cxn ang="0">
                <a:pos x="1154" y="731"/>
              </a:cxn>
              <a:cxn ang="0">
                <a:pos x="1074" y="807"/>
              </a:cxn>
              <a:cxn ang="0">
                <a:pos x="1056" y="816"/>
              </a:cxn>
              <a:cxn ang="0">
                <a:pos x="1059" y="807"/>
              </a:cxn>
              <a:cxn ang="0">
                <a:pos x="1062" y="798"/>
              </a:cxn>
              <a:cxn ang="0">
                <a:pos x="1070" y="780"/>
              </a:cxn>
              <a:cxn ang="0">
                <a:pos x="1077" y="762"/>
              </a:cxn>
              <a:cxn ang="0">
                <a:pos x="1082" y="752"/>
              </a:cxn>
              <a:cxn ang="0">
                <a:pos x="1085" y="742"/>
              </a:cxn>
              <a:cxn ang="0">
                <a:pos x="1090" y="726"/>
              </a:cxn>
              <a:cxn ang="0">
                <a:pos x="1096" y="710"/>
              </a:cxn>
              <a:cxn ang="0">
                <a:pos x="1101" y="694"/>
              </a:cxn>
              <a:cxn ang="0">
                <a:pos x="1105" y="677"/>
              </a:cxn>
              <a:cxn ang="0">
                <a:pos x="1102" y="674"/>
              </a:cxn>
              <a:cxn ang="0">
                <a:pos x="1030" y="715"/>
              </a:cxn>
              <a:cxn ang="0">
                <a:pos x="930" y="765"/>
              </a:cxn>
              <a:cxn ang="0">
                <a:pos x="811" y="808"/>
              </a:cxn>
              <a:cxn ang="0">
                <a:pos x="782" y="818"/>
              </a:cxn>
              <a:cxn ang="0">
                <a:pos x="619" y="853"/>
              </a:cxn>
              <a:cxn ang="0">
                <a:pos x="458" y="871"/>
              </a:cxn>
              <a:cxn ang="0">
                <a:pos x="261" y="880"/>
              </a:cxn>
              <a:cxn ang="0">
                <a:pos x="0" y="870"/>
              </a:cxn>
              <a:cxn ang="0">
                <a:pos x="0" y="8"/>
              </a:cxn>
              <a:cxn ang="0">
                <a:pos x="6" y="2"/>
              </a:cxn>
              <a:cxn ang="0">
                <a:pos x="171" y="2"/>
              </a:cxn>
              <a:cxn ang="0">
                <a:pos x="172" y="0"/>
              </a:cxn>
              <a:cxn ang="0">
                <a:pos x="360" y="8"/>
              </a:cxn>
              <a:cxn ang="0">
                <a:pos x="546" y="25"/>
              </a:cxn>
            </a:cxnLst>
            <a:rect l="0" t="0" r="r" b="b"/>
            <a:pathLst>
              <a:path w="1346" h="880">
                <a:moveTo>
                  <a:pt x="546" y="25"/>
                </a:moveTo>
                <a:lnTo>
                  <a:pt x="682" y="48"/>
                </a:lnTo>
                <a:lnTo>
                  <a:pt x="783" y="74"/>
                </a:lnTo>
                <a:lnTo>
                  <a:pt x="876" y="105"/>
                </a:lnTo>
                <a:lnTo>
                  <a:pt x="975" y="148"/>
                </a:lnTo>
                <a:lnTo>
                  <a:pt x="1050" y="189"/>
                </a:lnTo>
                <a:lnTo>
                  <a:pt x="1101" y="223"/>
                </a:lnTo>
                <a:lnTo>
                  <a:pt x="1104" y="222"/>
                </a:lnTo>
                <a:lnTo>
                  <a:pt x="1107" y="220"/>
                </a:lnTo>
                <a:lnTo>
                  <a:pt x="1108" y="218"/>
                </a:lnTo>
                <a:lnTo>
                  <a:pt x="1109" y="214"/>
                </a:lnTo>
                <a:lnTo>
                  <a:pt x="1096" y="153"/>
                </a:lnTo>
                <a:lnTo>
                  <a:pt x="1070" y="65"/>
                </a:lnTo>
                <a:lnTo>
                  <a:pt x="1084" y="73"/>
                </a:lnTo>
                <a:lnTo>
                  <a:pt x="1146" y="134"/>
                </a:lnTo>
                <a:lnTo>
                  <a:pt x="1201" y="196"/>
                </a:lnTo>
                <a:lnTo>
                  <a:pt x="1257" y="274"/>
                </a:lnTo>
                <a:lnTo>
                  <a:pt x="1310" y="365"/>
                </a:lnTo>
                <a:lnTo>
                  <a:pt x="1346" y="441"/>
                </a:lnTo>
                <a:lnTo>
                  <a:pt x="1343" y="454"/>
                </a:lnTo>
                <a:lnTo>
                  <a:pt x="1287" y="556"/>
                </a:lnTo>
                <a:lnTo>
                  <a:pt x="1211" y="665"/>
                </a:lnTo>
                <a:lnTo>
                  <a:pt x="1154" y="731"/>
                </a:lnTo>
                <a:lnTo>
                  <a:pt x="1074" y="807"/>
                </a:lnTo>
                <a:lnTo>
                  <a:pt x="1056" y="816"/>
                </a:lnTo>
                <a:lnTo>
                  <a:pt x="1059" y="807"/>
                </a:lnTo>
                <a:lnTo>
                  <a:pt x="1062" y="798"/>
                </a:lnTo>
                <a:lnTo>
                  <a:pt x="1070" y="780"/>
                </a:lnTo>
                <a:lnTo>
                  <a:pt x="1077" y="762"/>
                </a:lnTo>
                <a:lnTo>
                  <a:pt x="1082" y="752"/>
                </a:lnTo>
                <a:lnTo>
                  <a:pt x="1085" y="742"/>
                </a:lnTo>
                <a:lnTo>
                  <a:pt x="1090" y="726"/>
                </a:lnTo>
                <a:lnTo>
                  <a:pt x="1096" y="710"/>
                </a:lnTo>
                <a:lnTo>
                  <a:pt x="1101" y="694"/>
                </a:lnTo>
                <a:lnTo>
                  <a:pt x="1105" y="677"/>
                </a:lnTo>
                <a:lnTo>
                  <a:pt x="1102" y="674"/>
                </a:lnTo>
                <a:lnTo>
                  <a:pt x="1030" y="715"/>
                </a:lnTo>
                <a:lnTo>
                  <a:pt x="930" y="765"/>
                </a:lnTo>
                <a:lnTo>
                  <a:pt x="811" y="808"/>
                </a:lnTo>
                <a:lnTo>
                  <a:pt x="782" y="818"/>
                </a:lnTo>
                <a:lnTo>
                  <a:pt x="619" y="853"/>
                </a:lnTo>
                <a:lnTo>
                  <a:pt x="458" y="871"/>
                </a:lnTo>
                <a:lnTo>
                  <a:pt x="261" y="880"/>
                </a:lnTo>
                <a:lnTo>
                  <a:pt x="0" y="870"/>
                </a:lnTo>
                <a:lnTo>
                  <a:pt x="0" y="8"/>
                </a:lnTo>
                <a:lnTo>
                  <a:pt x="6" y="2"/>
                </a:lnTo>
                <a:lnTo>
                  <a:pt x="171" y="2"/>
                </a:lnTo>
                <a:lnTo>
                  <a:pt x="172" y="0"/>
                </a:lnTo>
                <a:lnTo>
                  <a:pt x="360" y="8"/>
                </a:lnTo>
                <a:lnTo>
                  <a:pt x="546" y="25"/>
                </a:lnTo>
                <a:close/>
              </a:path>
            </a:pathLst>
          </a:custGeom>
          <a:gradFill rotWithShape="0">
            <a:gsLst>
              <a:gs pos="0">
                <a:schemeClr val="folHlink"/>
              </a:gs>
              <a:gs pos="100000">
                <a:schemeClr val="folHlink">
                  <a:gamma/>
                  <a:shade val="46275"/>
                  <a:invGamma/>
                </a:schemeClr>
              </a:gs>
            </a:gsLst>
            <a:lin ang="0" scaled="1"/>
          </a:gradFill>
          <a:ln w="9525">
            <a:noFill/>
            <a:round/>
            <a:headEnd/>
            <a:tailEnd/>
          </a:ln>
        </p:spPr>
        <p:txBody>
          <a:bodyPr/>
          <a:lstStyle/>
          <a:p>
            <a:pPr>
              <a:defRPr/>
            </a:pPr>
            <a:endParaRPr lang="en-US">
              <a:latin typeface="Arial" panose="020B0604020202020204" pitchFamily="34" charset="0"/>
              <a:cs typeface="Arial" panose="020B0604020202020204" pitchFamily="34" charset="0"/>
            </a:endParaRPr>
          </a:p>
        </p:txBody>
      </p:sp>
      <p:sp>
        <p:nvSpPr>
          <p:cNvPr id="171014" name="Rectangle 6"/>
          <p:cNvSpPr>
            <a:spLocks noChangeArrowheads="1"/>
          </p:cNvSpPr>
          <p:nvPr/>
        </p:nvSpPr>
        <p:spPr bwMode="auto">
          <a:xfrm>
            <a:off x="3222625" y="2090738"/>
            <a:ext cx="2417329"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2800" b="1">
                <a:solidFill>
                  <a:schemeClr val="bg1"/>
                </a:solidFill>
                <a:latin typeface="Arial" panose="020B0604020202020204" pitchFamily="34" charset="0"/>
                <a:cs typeface="Arial" panose="020B0604020202020204" pitchFamily="34" charset="0"/>
              </a:rPr>
              <a:t>TRANSICION</a:t>
            </a:r>
          </a:p>
        </p:txBody>
      </p:sp>
      <p:sp>
        <p:nvSpPr>
          <p:cNvPr id="171015" name="Rectangle 7"/>
          <p:cNvSpPr>
            <a:spLocks noChangeArrowheads="1"/>
          </p:cNvSpPr>
          <p:nvPr/>
        </p:nvSpPr>
        <p:spPr bwMode="auto">
          <a:xfrm>
            <a:off x="508273" y="1659492"/>
            <a:ext cx="2218557" cy="1382430"/>
          </a:xfrm>
          <a:prstGeom prst="rect">
            <a:avLst/>
          </a:prstGeom>
          <a:noFill/>
          <a:ln w="12700">
            <a:noFill/>
            <a:miter lim="800000"/>
            <a:headEnd/>
            <a:tailEnd/>
          </a:ln>
          <a:effectLst/>
        </p:spPr>
        <p:txBody>
          <a:bodyPr wrap="none" lIns="90488" tIns="44450" rIns="90488" bIns="44450">
            <a:spAutoFit/>
          </a:bodyPr>
          <a:lstStyle/>
          <a:p>
            <a:pPr algn="ctr" defTabSz="762000">
              <a:defRPr/>
            </a:pPr>
            <a:r>
              <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rPr>
              <a:t>SITUACION</a:t>
            </a:r>
          </a:p>
          <a:p>
            <a:pPr algn="ctr" defTabSz="762000">
              <a:defRPr/>
            </a:pPr>
            <a:endPar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defTabSz="762000">
              <a:defRPr/>
            </a:pPr>
            <a:r>
              <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rPr>
              <a:t>“ X “</a:t>
            </a:r>
          </a:p>
        </p:txBody>
      </p:sp>
      <p:sp>
        <p:nvSpPr>
          <p:cNvPr id="171016" name="Rectangle 8"/>
          <p:cNvSpPr>
            <a:spLocks noChangeArrowheads="1"/>
          </p:cNvSpPr>
          <p:nvPr/>
        </p:nvSpPr>
        <p:spPr bwMode="auto">
          <a:xfrm>
            <a:off x="6444208" y="1686530"/>
            <a:ext cx="2218557" cy="1382430"/>
          </a:xfrm>
          <a:prstGeom prst="rect">
            <a:avLst/>
          </a:prstGeom>
          <a:noFill/>
          <a:ln w="12700">
            <a:noFill/>
            <a:miter lim="800000"/>
            <a:headEnd/>
            <a:tailEnd/>
          </a:ln>
          <a:effectLst/>
        </p:spPr>
        <p:txBody>
          <a:bodyPr wrap="none" lIns="90488" tIns="44450" rIns="90488" bIns="44450">
            <a:spAutoFit/>
          </a:bodyPr>
          <a:lstStyle/>
          <a:p>
            <a:pPr algn="ctr" defTabSz="762000">
              <a:defRPr/>
            </a:pPr>
            <a:r>
              <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rPr>
              <a:t>SITUACION</a:t>
            </a:r>
          </a:p>
          <a:p>
            <a:pPr algn="ctr" defTabSz="762000">
              <a:defRPr/>
            </a:pPr>
            <a:endPar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defTabSz="762000">
              <a:defRPr/>
            </a:pPr>
            <a:r>
              <a:rPr lang="es-ES_tradnl" sz="2800" b="1" dirty="0">
                <a:solidFill>
                  <a:srgbClr val="A50021"/>
                </a:solidFill>
                <a:effectLst>
                  <a:outerShdw blurRad="38100" dist="38100" dir="2700000" algn="tl">
                    <a:srgbClr val="C0C0C0"/>
                  </a:outerShdw>
                </a:effectLst>
                <a:latin typeface="Arial" panose="020B0604020202020204" pitchFamily="34" charset="0"/>
                <a:cs typeface="Arial" panose="020B0604020202020204" pitchFamily="34" charset="0"/>
              </a:rPr>
              <a:t>“ Y “</a:t>
            </a:r>
          </a:p>
        </p:txBody>
      </p:sp>
      <p:grpSp>
        <p:nvGrpSpPr>
          <p:cNvPr id="12297" name="Group 9"/>
          <p:cNvGrpSpPr>
            <a:grpSpLocks/>
          </p:cNvGrpSpPr>
          <p:nvPr/>
        </p:nvGrpSpPr>
        <p:grpSpPr bwMode="auto">
          <a:xfrm>
            <a:off x="2667000" y="1484313"/>
            <a:ext cx="3817938" cy="1743075"/>
            <a:chOff x="1424" y="3408"/>
            <a:chExt cx="1649" cy="1296"/>
          </a:xfrm>
        </p:grpSpPr>
        <p:sp>
          <p:nvSpPr>
            <p:cNvPr id="12300" name="Line 10"/>
            <p:cNvSpPr>
              <a:spLocks noChangeShapeType="1"/>
            </p:cNvSpPr>
            <p:nvPr/>
          </p:nvSpPr>
          <p:spPr bwMode="auto">
            <a:xfrm>
              <a:off x="1424" y="3408"/>
              <a:ext cx="1" cy="1296"/>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s-MX">
                <a:latin typeface="Arial" panose="020B0604020202020204" pitchFamily="34" charset="0"/>
                <a:cs typeface="Arial" panose="020B0604020202020204" pitchFamily="34" charset="0"/>
              </a:endParaRPr>
            </a:p>
          </p:txBody>
        </p:sp>
        <p:sp>
          <p:nvSpPr>
            <p:cNvPr id="12301" name="Line 11"/>
            <p:cNvSpPr>
              <a:spLocks noChangeShapeType="1"/>
            </p:cNvSpPr>
            <p:nvPr/>
          </p:nvSpPr>
          <p:spPr bwMode="auto">
            <a:xfrm>
              <a:off x="3072" y="3408"/>
              <a:ext cx="1" cy="1296"/>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s-MX">
                <a:latin typeface="Arial" panose="020B0604020202020204" pitchFamily="34" charset="0"/>
                <a:cs typeface="Arial" panose="020B0604020202020204" pitchFamily="34" charset="0"/>
              </a:endParaRPr>
            </a:p>
          </p:txBody>
        </p:sp>
      </p:grpSp>
      <p:sp>
        <p:nvSpPr>
          <p:cNvPr id="171020" name="Rectangle 12"/>
          <p:cNvSpPr>
            <a:spLocks noChangeArrowheads="1"/>
          </p:cNvSpPr>
          <p:nvPr/>
        </p:nvSpPr>
        <p:spPr bwMode="auto">
          <a:xfrm>
            <a:off x="107950" y="4581128"/>
            <a:ext cx="91440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80000"/>
              </a:lnSpc>
            </a:pPr>
            <a:r>
              <a:rPr lang="es-ES_tradnl" altLang="es-MX" sz="3600" b="1">
                <a:solidFill>
                  <a:srgbClr val="660066"/>
                </a:solidFill>
                <a:latin typeface="Arial" panose="020B0604020202020204" pitchFamily="34" charset="0"/>
                <a:cs typeface="Arial" panose="020B0604020202020204" pitchFamily="34" charset="0"/>
              </a:rPr>
              <a:t>¿ Porque la gente se resiste al  cambio ?</a:t>
            </a:r>
          </a:p>
        </p:txBody>
      </p:sp>
      <p:sp>
        <p:nvSpPr>
          <p:cNvPr id="171021" name="Rectangle 13"/>
          <p:cNvSpPr>
            <a:spLocks noChangeArrowheads="1"/>
          </p:cNvSpPr>
          <p:nvPr/>
        </p:nvSpPr>
        <p:spPr bwMode="auto">
          <a:xfrm>
            <a:off x="329907" y="5085184"/>
            <a:ext cx="8501303" cy="705321"/>
          </a:xfrm>
          <a:prstGeom prst="rect">
            <a:avLst/>
          </a:prstGeom>
          <a:noFill/>
          <a:ln w="12700">
            <a:noFill/>
            <a:miter lim="800000"/>
            <a:headEnd/>
            <a:tailEnd/>
          </a:ln>
          <a:effectLst>
            <a:outerShdw dist="35921" dir="2700000" algn="ctr" rotWithShape="0">
              <a:srgbClr val="000066"/>
            </a:outerShdw>
          </a:effectLst>
        </p:spPr>
        <p:txBody>
          <a:bodyPr wrap="none" lIns="90488" tIns="44450" rIns="90488" bIns="44450">
            <a:spAutoFit/>
          </a:bodyPr>
          <a:lstStyle/>
          <a:p>
            <a:pPr algn="ctr" defTabSz="762000">
              <a:defRPr/>
            </a:pPr>
            <a:r>
              <a:rPr lang="es-ES_tradnl" sz="4000" b="1" dirty="0">
                <a:solidFill>
                  <a:srgbClr val="A50021"/>
                </a:solidFill>
                <a:latin typeface="Arial" panose="020B0604020202020204" pitchFamily="34" charset="0"/>
                <a:cs typeface="Arial" panose="020B0604020202020204" pitchFamily="34" charset="0"/>
              </a:rPr>
              <a:t>“ ME GUSTA LO QUE CONOZCO “</a:t>
            </a:r>
          </a:p>
        </p:txBody>
      </p:sp>
    </p:spTree>
    <p:extLst>
      <p:ext uri="{BB962C8B-B14F-4D97-AF65-F5344CB8AC3E}">
        <p14:creationId xmlns:p14="http://schemas.microsoft.com/office/powerpoint/2010/main" val="20152960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1015"/>
                                        </p:tgtEl>
                                        <p:attrNameLst>
                                          <p:attrName>style.visibility</p:attrName>
                                        </p:attrNameLst>
                                      </p:cBhvr>
                                      <p:to>
                                        <p:strVal val="visible"/>
                                      </p:to>
                                    </p:set>
                                    <p:anim calcmode="lin" valueType="num">
                                      <p:cBhvr additive="base">
                                        <p:cTn id="7" dur="500" fill="hold"/>
                                        <p:tgtEl>
                                          <p:spTgt spid="171015"/>
                                        </p:tgtEl>
                                        <p:attrNameLst>
                                          <p:attrName>ppt_x</p:attrName>
                                        </p:attrNameLst>
                                      </p:cBhvr>
                                      <p:tavLst>
                                        <p:tav tm="0">
                                          <p:val>
                                            <p:strVal val="0-#ppt_w/2"/>
                                          </p:val>
                                        </p:tav>
                                        <p:tav tm="100000">
                                          <p:val>
                                            <p:strVal val="#ppt_x"/>
                                          </p:val>
                                        </p:tav>
                                      </p:tavLst>
                                    </p:anim>
                                    <p:anim calcmode="lin" valueType="num">
                                      <p:cBhvr additive="base">
                                        <p:cTn id="8" dur="500" fill="hold"/>
                                        <p:tgtEl>
                                          <p:spTgt spid="1710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1014"/>
                                        </p:tgtEl>
                                        <p:attrNameLst>
                                          <p:attrName>style.visibility</p:attrName>
                                        </p:attrNameLst>
                                      </p:cBhvr>
                                      <p:to>
                                        <p:strVal val="visible"/>
                                      </p:to>
                                    </p:set>
                                    <p:anim calcmode="lin" valueType="num">
                                      <p:cBhvr additive="base">
                                        <p:cTn id="13" dur="500" fill="hold"/>
                                        <p:tgtEl>
                                          <p:spTgt spid="171014"/>
                                        </p:tgtEl>
                                        <p:attrNameLst>
                                          <p:attrName>ppt_x</p:attrName>
                                        </p:attrNameLst>
                                      </p:cBhvr>
                                      <p:tavLst>
                                        <p:tav tm="0">
                                          <p:val>
                                            <p:strVal val="0-#ppt_w/2"/>
                                          </p:val>
                                        </p:tav>
                                        <p:tav tm="100000">
                                          <p:val>
                                            <p:strVal val="#ppt_x"/>
                                          </p:val>
                                        </p:tav>
                                      </p:tavLst>
                                    </p:anim>
                                    <p:anim calcmode="lin" valueType="num">
                                      <p:cBhvr additive="base">
                                        <p:cTn id="14" dur="500" fill="hold"/>
                                        <p:tgtEl>
                                          <p:spTgt spid="1710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1016"/>
                                        </p:tgtEl>
                                        <p:attrNameLst>
                                          <p:attrName>style.visibility</p:attrName>
                                        </p:attrNameLst>
                                      </p:cBhvr>
                                      <p:to>
                                        <p:strVal val="visible"/>
                                      </p:to>
                                    </p:set>
                                    <p:anim calcmode="lin" valueType="num">
                                      <p:cBhvr additive="base">
                                        <p:cTn id="19" dur="500" fill="hold"/>
                                        <p:tgtEl>
                                          <p:spTgt spid="171016"/>
                                        </p:tgtEl>
                                        <p:attrNameLst>
                                          <p:attrName>ppt_x</p:attrName>
                                        </p:attrNameLst>
                                      </p:cBhvr>
                                      <p:tavLst>
                                        <p:tav tm="0">
                                          <p:val>
                                            <p:strVal val="0-#ppt_w/2"/>
                                          </p:val>
                                        </p:tav>
                                        <p:tav tm="100000">
                                          <p:val>
                                            <p:strVal val="#ppt_x"/>
                                          </p:val>
                                        </p:tav>
                                      </p:tavLst>
                                    </p:anim>
                                    <p:anim calcmode="lin" valueType="num">
                                      <p:cBhvr additive="base">
                                        <p:cTn id="20" dur="500" fill="hold"/>
                                        <p:tgtEl>
                                          <p:spTgt spid="17101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1010"/>
                                        </p:tgtEl>
                                        <p:attrNameLst>
                                          <p:attrName>style.visibility</p:attrName>
                                        </p:attrNameLst>
                                      </p:cBhvr>
                                      <p:to>
                                        <p:strVal val="visible"/>
                                      </p:to>
                                    </p:set>
                                    <p:anim calcmode="lin" valueType="num">
                                      <p:cBhvr additive="base">
                                        <p:cTn id="25" dur="500" fill="hold"/>
                                        <p:tgtEl>
                                          <p:spTgt spid="171010"/>
                                        </p:tgtEl>
                                        <p:attrNameLst>
                                          <p:attrName>ppt_x</p:attrName>
                                        </p:attrNameLst>
                                      </p:cBhvr>
                                      <p:tavLst>
                                        <p:tav tm="0">
                                          <p:val>
                                            <p:strVal val="0-#ppt_w/2"/>
                                          </p:val>
                                        </p:tav>
                                        <p:tav tm="100000">
                                          <p:val>
                                            <p:strVal val="#ppt_x"/>
                                          </p:val>
                                        </p:tav>
                                      </p:tavLst>
                                    </p:anim>
                                    <p:anim calcmode="lin" valueType="num">
                                      <p:cBhvr additive="base">
                                        <p:cTn id="26" dur="500" fill="hold"/>
                                        <p:tgtEl>
                                          <p:spTgt spid="1710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1020"/>
                                        </p:tgtEl>
                                        <p:attrNameLst>
                                          <p:attrName>style.visibility</p:attrName>
                                        </p:attrNameLst>
                                      </p:cBhvr>
                                      <p:to>
                                        <p:strVal val="visible"/>
                                      </p:to>
                                    </p:set>
                                    <p:anim calcmode="lin" valueType="num">
                                      <p:cBhvr additive="base">
                                        <p:cTn id="31" dur="500" fill="hold"/>
                                        <p:tgtEl>
                                          <p:spTgt spid="171020"/>
                                        </p:tgtEl>
                                        <p:attrNameLst>
                                          <p:attrName>ppt_x</p:attrName>
                                        </p:attrNameLst>
                                      </p:cBhvr>
                                      <p:tavLst>
                                        <p:tav tm="0">
                                          <p:val>
                                            <p:strVal val="0-#ppt_w/2"/>
                                          </p:val>
                                        </p:tav>
                                        <p:tav tm="100000">
                                          <p:val>
                                            <p:strVal val="#ppt_x"/>
                                          </p:val>
                                        </p:tav>
                                      </p:tavLst>
                                    </p:anim>
                                    <p:anim calcmode="lin" valueType="num">
                                      <p:cBhvr additive="base">
                                        <p:cTn id="32" dur="500" fill="hold"/>
                                        <p:tgtEl>
                                          <p:spTgt spid="17102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1021"/>
                                        </p:tgtEl>
                                        <p:attrNameLst>
                                          <p:attrName>style.visibility</p:attrName>
                                        </p:attrNameLst>
                                      </p:cBhvr>
                                      <p:to>
                                        <p:strVal val="visible"/>
                                      </p:to>
                                    </p:set>
                                    <p:anim calcmode="lin" valueType="num">
                                      <p:cBhvr additive="base">
                                        <p:cTn id="37" dur="500" fill="hold"/>
                                        <p:tgtEl>
                                          <p:spTgt spid="171021"/>
                                        </p:tgtEl>
                                        <p:attrNameLst>
                                          <p:attrName>ppt_x</p:attrName>
                                        </p:attrNameLst>
                                      </p:cBhvr>
                                      <p:tavLst>
                                        <p:tav tm="0">
                                          <p:val>
                                            <p:strVal val="0-#ppt_w/2"/>
                                          </p:val>
                                        </p:tav>
                                        <p:tav tm="100000">
                                          <p:val>
                                            <p:strVal val="#ppt_x"/>
                                          </p:val>
                                        </p:tav>
                                      </p:tavLst>
                                    </p:anim>
                                    <p:anim calcmode="lin" valueType="num">
                                      <p:cBhvr additive="base">
                                        <p:cTn id="38" dur="500" fill="hold"/>
                                        <p:tgtEl>
                                          <p:spTgt spid="1710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autoUpdateAnimBg="0"/>
      <p:bldP spid="171014" grpId="0" autoUpdateAnimBg="0"/>
      <p:bldP spid="171015" grpId="0" autoUpdateAnimBg="0"/>
      <p:bldP spid="171016" grpId="0" autoUpdateAnimBg="0"/>
      <p:bldP spid="171020" grpId="0" autoUpdateAnimBg="0"/>
      <p:bldP spid="17102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ChangeArrowheads="1"/>
          </p:cNvSpPr>
          <p:nvPr/>
        </p:nvSpPr>
        <p:spPr bwMode="auto">
          <a:xfrm>
            <a:off x="468313" y="44624"/>
            <a:ext cx="8266112" cy="1012825"/>
          </a:xfrm>
          <a:prstGeom prst="rect">
            <a:avLst/>
          </a:prstGeom>
          <a:noFill/>
          <a:ln w="12700">
            <a:noFill/>
            <a:miter lim="800000"/>
            <a:headEnd/>
            <a:tailEnd/>
          </a:ln>
          <a:effectLst/>
        </p:spPr>
        <p:txBody>
          <a:bodyPr wrap="none" lIns="90488" tIns="44450" rIns="90488" bIns="44450">
            <a:spAutoFit/>
          </a:bodyPr>
          <a:lstStyle/>
          <a:p>
            <a:pPr defTabSz="762000">
              <a:defRPr/>
            </a:pPr>
            <a:r>
              <a:rPr lang="es-ES_tradnl" sz="6000" dirty="0">
                <a:solidFill>
                  <a:schemeClr val="bg1"/>
                </a:solidFill>
                <a:effectLst>
                  <a:outerShdw blurRad="38100" dist="38100" dir="2700000" algn="tl">
                    <a:srgbClr val="000000">
                      <a:alpha val="43137"/>
                    </a:srgbClr>
                  </a:outerShdw>
                </a:effectLst>
              </a:rPr>
              <a:t>Origen de la resistencia</a:t>
            </a:r>
          </a:p>
        </p:txBody>
      </p:sp>
      <p:sp>
        <p:nvSpPr>
          <p:cNvPr id="175108" name="Rectangle 4"/>
          <p:cNvSpPr>
            <a:spLocks noChangeArrowheads="1"/>
          </p:cNvSpPr>
          <p:nvPr/>
        </p:nvSpPr>
        <p:spPr bwMode="auto">
          <a:xfrm>
            <a:off x="3132138" y="3356992"/>
            <a:ext cx="57689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185738" indent="-185738"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just">
              <a:lnSpc>
                <a:spcPct val="130000"/>
              </a:lnSpc>
              <a:buFontTx/>
              <a:buChar char="•"/>
            </a:pPr>
            <a:r>
              <a:rPr lang="es-ES_tradnl" altLang="es-MX" sz="3200" dirty="0"/>
              <a:t> </a:t>
            </a:r>
            <a:r>
              <a:rPr lang="es-ES_tradnl" altLang="es-MX" sz="3200" dirty="0">
                <a:solidFill>
                  <a:srgbClr val="316501"/>
                </a:solidFill>
              </a:rPr>
              <a:t>Preferimos mantenernos con lo que ya ha probado su eficacia e intentamos muy poco algo nuevo e incierto.</a:t>
            </a:r>
            <a:endParaRPr lang="es-ES_tradnl" altLang="es-MX" sz="3200" dirty="0">
              <a:solidFill>
                <a:srgbClr val="280049"/>
              </a:solidFill>
            </a:endParaRPr>
          </a:p>
        </p:txBody>
      </p:sp>
      <p:sp>
        <p:nvSpPr>
          <p:cNvPr id="175110" name="Text Box 6"/>
          <p:cNvSpPr txBox="1">
            <a:spLocks noChangeArrowheads="1"/>
          </p:cNvSpPr>
          <p:nvPr/>
        </p:nvSpPr>
        <p:spPr bwMode="auto">
          <a:xfrm>
            <a:off x="3203575" y="1038473"/>
            <a:ext cx="5938838" cy="2822575"/>
          </a:xfrm>
          <a:prstGeom prst="rect">
            <a:avLst/>
          </a:prstGeom>
          <a:noFill/>
          <a:ln w="12700">
            <a:noFill/>
            <a:miter lim="800000"/>
            <a:headEnd/>
            <a:tailEnd/>
          </a:ln>
          <a:effectLst/>
        </p:spPr>
        <p:txBody>
          <a:bodyPr>
            <a:spAutoFit/>
          </a:bodyPr>
          <a:lstStyle/>
          <a:p>
            <a:pPr defTabSz="762000">
              <a:lnSpc>
                <a:spcPct val="140000"/>
              </a:lnSpc>
              <a:buFontTx/>
              <a:buChar char="•"/>
              <a:defRPr/>
            </a:pPr>
            <a:r>
              <a:rPr lang="es-MX" sz="3200" dirty="0">
                <a:latin typeface="+mj-lt"/>
              </a:rPr>
              <a:t>  Las personas buscamos comodidad en la costumbre y lo rutinario </a:t>
            </a:r>
            <a:r>
              <a:rPr lang="es-ES_tradnl" sz="2800" dirty="0">
                <a:solidFill>
                  <a:srgbClr val="CC0000"/>
                </a:solidFill>
                <a:latin typeface="+mj-lt"/>
              </a:rPr>
              <a:t>( ZONA DE CONFORT).</a:t>
            </a:r>
          </a:p>
          <a:p>
            <a:pPr defTabSz="762000">
              <a:lnSpc>
                <a:spcPct val="140000"/>
              </a:lnSpc>
              <a:buFontTx/>
              <a:buChar char="•"/>
              <a:defRPr/>
            </a:pPr>
            <a:endParaRPr lang="es-MX" sz="3200" dirty="0">
              <a:latin typeface="+mj-lt"/>
            </a:endParaRPr>
          </a:p>
        </p:txBody>
      </p:sp>
      <p:pic>
        <p:nvPicPr>
          <p:cNvPr id="175111" name="Picture 7" descr="u25254559"/>
          <p:cNvPicPr>
            <a:picLocks noChangeAspect="1" noChangeArrowheads="1"/>
          </p:cNvPicPr>
          <p:nvPr/>
        </p:nvPicPr>
        <p:blipFill>
          <a:blip r:embed="rId3">
            <a:extLst>
              <a:ext uri="{28A0092B-C50C-407E-A947-70E740481C1C}">
                <a14:useLocalDpi xmlns:a14="http://schemas.microsoft.com/office/drawing/2010/main" val="0"/>
              </a:ext>
            </a:extLst>
          </a:blip>
          <a:srcRect t="8537"/>
          <a:stretch>
            <a:fillRect/>
          </a:stretch>
        </p:blipFill>
        <p:spPr bwMode="auto">
          <a:xfrm>
            <a:off x="211138" y="1844675"/>
            <a:ext cx="272415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113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5110"/>
                                        </p:tgtEl>
                                        <p:attrNameLst>
                                          <p:attrName>style.visibility</p:attrName>
                                        </p:attrNameLst>
                                      </p:cBhvr>
                                      <p:to>
                                        <p:strVal val="visible"/>
                                      </p:to>
                                    </p:set>
                                    <p:anim calcmode="lin" valueType="num">
                                      <p:cBhvr additive="base">
                                        <p:cTn id="7" dur="500" fill="hold"/>
                                        <p:tgtEl>
                                          <p:spTgt spid="175110"/>
                                        </p:tgtEl>
                                        <p:attrNameLst>
                                          <p:attrName>ppt_x</p:attrName>
                                        </p:attrNameLst>
                                      </p:cBhvr>
                                      <p:tavLst>
                                        <p:tav tm="0">
                                          <p:val>
                                            <p:strVal val="0-#ppt_w/2"/>
                                          </p:val>
                                        </p:tav>
                                        <p:tav tm="100000">
                                          <p:val>
                                            <p:strVal val="#ppt_x"/>
                                          </p:val>
                                        </p:tav>
                                      </p:tavLst>
                                    </p:anim>
                                    <p:anim calcmode="lin" valueType="num">
                                      <p:cBhvr additive="base">
                                        <p:cTn id="8" dur="500" fill="hold"/>
                                        <p:tgtEl>
                                          <p:spTgt spid="17511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1751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751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0"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p:cNvSpPr>
          <p:nvPr>
            <p:ph type="body" sz="half" idx="1"/>
          </p:nvPr>
        </p:nvSpPr>
        <p:spPr bwMode="auto">
          <a:xfrm>
            <a:off x="2123728" y="1196975"/>
            <a:ext cx="6985347"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65125" indent="-365125">
              <a:spcAft>
                <a:spcPct val="30000"/>
              </a:spcAft>
            </a:pPr>
            <a:r>
              <a:rPr lang="es-MX" altLang="es-MX" sz="2200" dirty="0" smtClean="0">
                <a:latin typeface="Arial" panose="020B0604020202020204" pitchFamily="34" charset="0"/>
                <a:cs typeface="Arial" panose="020B0604020202020204" pitchFamily="34" charset="0"/>
              </a:rPr>
              <a:t>Cuando una persona o institución enfrenta un cambio, con frecuencia se desarrolla una situación crítica.</a:t>
            </a:r>
          </a:p>
          <a:p>
            <a:pPr marL="365125" indent="-365125">
              <a:spcAft>
                <a:spcPct val="30000"/>
              </a:spcAft>
            </a:pPr>
            <a:r>
              <a:rPr lang="es-MX" altLang="es-MX" sz="2200" dirty="0" smtClean="0">
                <a:latin typeface="Arial" panose="020B0604020202020204" pitchFamily="34" charset="0"/>
                <a:cs typeface="Arial" panose="020B0604020202020204" pitchFamily="34" charset="0"/>
              </a:rPr>
              <a:t>Los Chinos tienen una forma muy reveladora de expresar este tipo de situaciones.</a:t>
            </a:r>
          </a:p>
          <a:p>
            <a:pPr marL="365125" indent="-365125">
              <a:spcAft>
                <a:spcPct val="30000"/>
              </a:spcAft>
            </a:pPr>
            <a:r>
              <a:rPr lang="es-MX" altLang="es-MX" sz="2200" dirty="0" smtClean="0">
                <a:latin typeface="Arial" panose="020B0604020202020204" pitchFamily="34" charset="0"/>
                <a:cs typeface="Arial" panose="020B0604020202020204" pitchFamily="34" charset="0"/>
              </a:rPr>
              <a:t>La parte de arriba del </a:t>
            </a:r>
            <a:r>
              <a:rPr lang="es-MX" altLang="es-MX" sz="2200" dirty="0" err="1" smtClean="0">
                <a:latin typeface="Arial" panose="020B0604020202020204" pitchFamily="34" charset="0"/>
                <a:cs typeface="Arial" panose="020B0604020202020204" pitchFamily="34" charset="0"/>
              </a:rPr>
              <a:t>caracter</a:t>
            </a:r>
            <a:r>
              <a:rPr lang="es-MX" altLang="es-MX" sz="2200" dirty="0" smtClean="0">
                <a:latin typeface="Arial" panose="020B0604020202020204" pitchFamily="34" charset="0"/>
                <a:cs typeface="Arial" panose="020B0604020202020204" pitchFamily="34" charset="0"/>
              </a:rPr>
              <a:t>  representa el peligro.</a:t>
            </a:r>
          </a:p>
          <a:p>
            <a:pPr marL="365125" indent="-365125">
              <a:spcAft>
                <a:spcPct val="30000"/>
              </a:spcAft>
            </a:pPr>
            <a:r>
              <a:rPr lang="es-MX" altLang="es-MX" sz="2200" dirty="0" smtClean="0">
                <a:latin typeface="Arial" panose="020B0604020202020204" pitchFamily="34" charset="0"/>
                <a:cs typeface="Arial" panose="020B0604020202020204" pitchFamily="34" charset="0"/>
              </a:rPr>
              <a:t>Mientras que  en la parte de abajo convergen las oportunidades que se encuentran escondidas. </a:t>
            </a:r>
          </a:p>
          <a:p>
            <a:pPr marL="365125" indent="-365125">
              <a:spcAft>
                <a:spcPct val="30000"/>
              </a:spcAft>
            </a:pPr>
            <a:r>
              <a:rPr lang="es-MX" altLang="es-MX" sz="2200" dirty="0" smtClean="0">
                <a:latin typeface="Arial" panose="020B0604020202020204" pitchFamily="34" charset="0"/>
                <a:cs typeface="Arial" panose="020B0604020202020204" pitchFamily="34" charset="0"/>
              </a:rPr>
              <a:t>Las personas y las instituciones tienen las mismas opciones que sugiere el símbolo Chino.</a:t>
            </a:r>
            <a:endParaRPr lang="es-ES" altLang="es-MX" sz="2200" dirty="0" smtClean="0">
              <a:latin typeface="Arial" panose="020B0604020202020204" pitchFamily="34" charset="0"/>
              <a:cs typeface="Arial" panose="020B0604020202020204" pitchFamily="34" charset="0"/>
            </a:endParaRPr>
          </a:p>
        </p:txBody>
      </p:sp>
      <p:graphicFrame>
        <p:nvGraphicFramePr>
          <p:cNvPr id="17411" name="Object 3"/>
          <p:cNvGraphicFramePr>
            <a:graphicFrameLocks noChangeAspect="1"/>
          </p:cNvGraphicFramePr>
          <p:nvPr>
            <p:extLst>
              <p:ext uri="{D42A27DB-BD31-4B8C-83A1-F6EECF244321}">
                <p14:modId xmlns:p14="http://schemas.microsoft.com/office/powerpoint/2010/main" val="2596100368"/>
              </p:ext>
            </p:extLst>
          </p:nvPr>
        </p:nvGraphicFramePr>
        <p:xfrm>
          <a:off x="-47625" y="1124744"/>
          <a:ext cx="2512547" cy="4608512"/>
        </p:xfrm>
        <a:graphic>
          <a:graphicData uri="http://schemas.openxmlformats.org/presentationml/2006/ole">
            <mc:AlternateContent xmlns:mc="http://schemas.openxmlformats.org/markup-compatibility/2006">
              <mc:Choice xmlns:v="urn:schemas-microsoft-com:vml" Requires="v">
                <p:oleObj spid="_x0000_s8199" name="Imagen de mapa de bits" r:id="rId4" imgW="1600339" imgH="3429297" progId="PBrush">
                  <p:embed/>
                </p:oleObj>
              </mc:Choice>
              <mc:Fallback>
                <p:oleObj name="Imagen de mapa de bits" r:id="rId4" imgW="1600339" imgH="3429297" progId="PBrush">
                  <p:embed/>
                  <p:pic>
                    <p:nvPicPr>
                      <p:cNvPr id="0" name=""/>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625" y="1124744"/>
                        <a:ext cx="2512547" cy="4608512"/>
                      </a:xfrm>
                      <a:prstGeom prst="rect">
                        <a:avLst/>
                      </a:prstGeom>
                      <a:noFill/>
                      <a:ln>
                        <a:noFill/>
                      </a:ln>
                      <a:extLst/>
                    </p:spPr>
                  </p:pic>
                </p:oleObj>
              </mc:Fallback>
            </mc:AlternateContent>
          </a:graphicData>
        </a:graphic>
      </p:graphicFrame>
      <p:sp>
        <p:nvSpPr>
          <p:cNvPr id="177156" name="Text Box 4"/>
          <p:cNvSpPr txBox="1">
            <a:spLocks noChangeArrowheads="1"/>
          </p:cNvSpPr>
          <p:nvPr/>
        </p:nvSpPr>
        <p:spPr bwMode="auto">
          <a:xfrm>
            <a:off x="216025" y="188640"/>
            <a:ext cx="8820471" cy="769441"/>
          </a:xfrm>
          <a:prstGeom prst="rect">
            <a:avLst/>
          </a:prstGeom>
          <a:noFill/>
          <a:ln w="12700">
            <a:noFill/>
            <a:miter lim="800000"/>
            <a:headEnd/>
            <a:tailEnd/>
          </a:ln>
          <a:effectLst/>
        </p:spPr>
        <p:txBody>
          <a:bodyPr wrap="square">
            <a:spAutoFit/>
          </a:bodyPr>
          <a:lstStyle/>
          <a:p>
            <a:pPr>
              <a:spcBef>
                <a:spcPct val="50000"/>
              </a:spcBef>
              <a:defRPr/>
            </a:pPr>
            <a:r>
              <a:rPr lang="es-MX"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CAMBIO : Oportunidad o Peligro</a:t>
            </a:r>
            <a:endParaRPr lang="es-E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84255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7154">
                                            <p:txEl>
                                              <p:pRg st="0" end="0"/>
                                            </p:txEl>
                                          </p:spTgt>
                                        </p:tgtEl>
                                        <p:attrNameLst>
                                          <p:attrName>style.visibility</p:attrName>
                                        </p:attrNameLst>
                                      </p:cBhvr>
                                      <p:to>
                                        <p:strVal val="visible"/>
                                      </p:to>
                                    </p:set>
                                    <p:anim calcmode="lin" valueType="num">
                                      <p:cBhvr>
                                        <p:cTn id="7" dur="500" fill="hold"/>
                                        <p:tgtEl>
                                          <p:spTgt spid="1771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715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715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77154">
                                            <p:txEl>
                                              <p:pRg st="1" end="1"/>
                                            </p:txEl>
                                          </p:spTgt>
                                        </p:tgtEl>
                                        <p:attrNameLst>
                                          <p:attrName>style.visibility</p:attrName>
                                        </p:attrNameLst>
                                      </p:cBhvr>
                                      <p:to>
                                        <p:strVal val="visible"/>
                                      </p:to>
                                    </p:set>
                                    <p:anim calcmode="lin" valueType="num">
                                      <p:cBhvr>
                                        <p:cTn id="14" dur="500" fill="hold"/>
                                        <p:tgtEl>
                                          <p:spTgt spid="17715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7715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7715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77154">
                                            <p:txEl>
                                              <p:pRg st="2" end="2"/>
                                            </p:txEl>
                                          </p:spTgt>
                                        </p:tgtEl>
                                        <p:attrNameLst>
                                          <p:attrName>style.visibility</p:attrName>
                                        </p:attrNameLst>
                                      </p:cBhvr>
                                      <p:to>
                                        <p:strVal val="visible"/>
                                      </p:to>
                                    </p:set>
                                    <p:anim calcmode="lin" valueType="num">
                                      <p:cBhvr>
                                        <p:cTn id="21" dur="1000" fill="hold"/>
                                        <p:tgtEl>
                                          <p:spTgt spid="17715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7715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7715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177154">
                                            <p:txEl>
                                              <p:pRg st="3" end="3"/>
                                            </p:txEl>
                                          </p:spTgt>
                                        </p:tgtEl>
                                        <p:attrNameLst>
                                          <p:attrName>style.visibility</p:attrName>
                                        </p:attrNameLst>
                                      </p:cBhvr>
                                      <p:to>
                                        <p:strVal val="visible"/>
                                      </p:to>
                                    </p:set>
                                    <p:anim calcmode="lin" valueType="num">
                                      <p:cBhvr>
                                        <p:cTn id="28" dur="500" fill="hold"/>
                                        <p:tgtEl>
                                          <p:spTgt spid="17715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7715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7715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177154">
                                            <p:txEl>
                                              <p:pRg st="4" end="4"/>
                                            </p:txEl>
                                          </p:spTgt>
                                        </p:tgtEl>
                                        <p:attrNameLst>
                                          <p:attrName>style.visibility</p:attrName>
                                        </p:attrNameLst>
                                      </p:cBhvr>
                                      <p:to>
                                        <p:strVal val="visible"/>
                                      </p:to>
                                    </p:set>
                                    <p:anim calcmode="lin" valueType="num">
                                      <p:cBhvr>
                                        <p:cTn id="35" dur="500" fill="hold"/>
                                        <p:tgtEl>
                                          <p:spTgt spid="17715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7715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771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467543" y="-55260"/>
            <a:ext cx="7848873" cy="1107996"/>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6600" dirty="0" smtClean="0">
                <a:solidFill>
                  <a:schemeClr val="bg1"/>
                </a:solidFill>
                <a:effectLst>
                  <a:outerShdw blurRad="38100" dist="38100" dir="2700000" algn="tl">
                    <a:srgbClr val="000000">
                      <a:alpha val="43137"/>
                    </a:srgbClr>
                  </a:outerShdw>
                </a:effectLst>
                <a:latin typeface="Calibri" panose="020F0502020204030204" pitchFamily="34" charset="0"/>
              </a:rPr>
              <a:t>Negocios Disruptivos</a:t>
            </a:r>
            <a:endParaRPr lang="es-MX" altLang="es-MX" sz="66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7" name="6 CuadroTexto"/>
          <p:cNvSpPr txBox="1"/>
          <p:nvPr/>
        </p:nvSpPr>
        <p:spPr>
          <a:xfrm>
            <a:off x="179512" y="980728"/>
            <a:ext cx="5616625" cy="830997"/>
          </a:xfrm>
          <a:prstGeom prst="rect">
            <a:avLst/>
          </a:prstGeom>
          <a:noFill/>
        </p:spPr>
        <p:txBody>
          <a:bodyPr wrap="square" rtlCol="0">
            <a:spAutoFit/>
          </a:bodyPr>
          <a:lstStyle/>
          <a:p>
            <a:r>
              <a:rPr lang="es-MX" dirty="0" smtClean="0"/>
              <a:t>+  El Banco de mayor crecimiento, no maneja dinero físico (SOCIETY ONE)</a:t>
            </a:r>
            <a:endParaRPr lang="es-MX" dirty="0"/>
          </a:p>
        </p:txBody>
      </p:sp>
      <p:sp>
        <p:nvSpPr>
          <p:cNvPr id="8" name="7 CuadroTexto"/>
          <p:cNvSpPr txBox="1"/>
          <p:nvPr/>
        </p:nvSpPr>
        <p:spPr>
          <a:xfrm>
            <a:off x="3707903" y="1724615"/>
            <a:ext cx="5292081" cy="1200329"/>
          </a:xfrm>
          <a:prstGeom prst="rect">
            <a:avLst/>
          </a:prstGeom>
          <a:noFill/>
        </p:spPr>
        <p:txBody>
          <a:bodyPr wrap="square" rtlCol="0">
            <a:spAutoFit/>
          </a:bodyPr>
          <a:lstStyle/>
          <a:p>
            <a:pPr algn="just"/>
            <a:r>
              <a:rPr lang="es-MX" dirty="0" smtClean="0"/>
              <a:t>+  La Compañía más grande de  proyección de películas, no tiene salas de cine (NETFLIX)</a:t>
            </a:r>
            <a:endParaRPr lang="es-MX" dirty="0"/>
          </a:p>
        </p:txBody>
      </p:sp>
      <p:sp>
        <p:nvSpPr>
          <p:cNvPr id="9" name="8 CuadroTexto"/>
          <p:cNvSpPr txBox="1"/>
          <p:nvPr/>
        </p:nvSpPr>
        <p:spPr>
          <a:xfrm>
            <a:off x="179512" y="2996952"/>
            <a:ext cx="6264696" cy="1200329"/>
          </a:xfrm>
          <a:prstGeom prst="rect">
            <a:avLst/>
          </a:prstGeom>
          <a:noFill/>
        </p:spPr>
        <p:txBody>
          <a:bodyPr wrap="square" rtlCol="0">
            <a:spAutoFit/>
          </a:bodyPr>
          <a:lstStyle/>
          <a:p>
            <a:r>
              <a:rPr lang="es-MX" dirty="0" smtClean="0"/>
              <a:t>+  Los vendedores más grandes de software, no desarrollan sus propias aplicaciones (APPLE, GOOGLE)</a:t>
            </a:r>
            <a:endParaRPr lang="es-MX" dirty="0"/>
          </a:p>
        </p:txBody>
      </p:sp>
      <p:sp>
        <p:nvSpPr>
          <p:cNvPr id="10" name="9 CuadroTexto"/>
          <p:cNvSpPr txBox="1"/>
          <p:nvPr/>
        </p:nvSpPr>
        <p:spPr>
          <a:xfrm>
            <a:off x="3384375" y="4365104"/>
            <a:ext cx="5652121" cy="1569660"/>
          </a:xfrm>
          <a:prstGeom prst="rect">
            <a:avLst/>
          </a:prstGeom>
          <a:noFill/>
        </p:spPr>
        <p:txBody>
          <a:bodyPr wrap="square" rtlCol="0">
            <a:spAutoFit/>
          </a:bodyPr>
          <a:lstStyle/>
          <a:p>
            <a:pPr algn="just"/>
            <a:r>
              <a:rPr lang="es-MX" dirty="0" smtClean="0"/>
              <a:t>+  La comunidad Cristiana (Evangélica) con mayor número de Feligreses e ingresos económicos no tiene Templos.</a:t>
            </a:r>
          </a:p>
          <a:p>
            <a:pPr algn="just"/>
            <a:r>
              <a:rPr lang="es-MX" dirty="0"/>
              <a:t>(</a:t>
            </a:r>
            <a:r>
              <a:rPr lang="es-MX" dirty="0" smtClean="0"/>
              <a:t>MINISTERIOS DE TODO EL MUNDO)</a:t>
            </a:r>
            <a:endParaRPr lang="es-MX" dirty="0"/>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61" t="12747" r="26151" b="31481"/>
          <a:stretch/>
        </p:blipFill>
        <p:spPr bwMode="auto">
          <a:xfrm>
            <a:off x="179512" y="4422151"/>
            <a:ext cx="3229734" cy="1575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4" descr="... closes $8.5M round with tier one Australian and Global inves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614" y="1146245"/>
            <a:ext cx="28575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netflix-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1844824"/>
            <a:ext cx="1944216" cy="1088761"/>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Logo Designer – Rob Janoff (Apple Logo) | World of Ru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3911" y="3092767"/>
            <a:ext cx="1112305" cy="1200329"/>
          </a:xfrm>
          <a:prstGeom prst="rect">
            <a:avLst/>
          </a:prstGeom>
          <a:noFill/>
          <a:extLst>
            <a:ext uri="{909E8E84-426E-40DD-AFC4-6F175D3DCCD1}">
              <a14:hiddenFill xmlns:a14="http://schemas.microsoft.com/office/drawing/2010/main">
                <a:solidFill>
                  <a:srgbClr val="FFFFFF"/>
                </a:solidFill>
              </a14:hiddenFill>
            </a:ext>
          </a:extLst>
        </p:spPr>
      </p:pic>
      <p:pic>
        <p:nvPicPr>
          <p:cNvPr id="37898" name="Picture 10" descr="http://tse1.mm.bing.net/th?id=OIP.Md799c22edde15db58e0c56b4258f62c8H0&amp;pid=15.1&amp;P=0&amp;w=300&amp;h=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3350991"/>
            <a:ext cx="2088232" cy="870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768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892"/>
                                        </p:tgtEl>
                                        <p:attrNameLst>
                                          <p:attrName>style.visibility</p:attrName>
                                        </p:attrNameLst>
                                      </p:cBhvr>
                                      <p:to>
                                        <p:strVal val="visible"/>
                                      </p:to>
                                    </p:set>
                                    <p:anim calcmode="lin" valueType="num">
                                      <p:cBhvr additive="base">
                                        <p:cTn id="11" dur="500" fill="hold"/>
                                        <p:tgtEl>
                                          <p:spTgt spid="37892"/>
                                        </p:tgtEl>
                                        <p:attrNameLst>
                                          <p:attrName>ppt_x</p:attrName>
                                        </p:attrNameLst>
                                      </p:cBhvr>
                                      <p:tavLst>
                                        <p:tav tm="0">
                                          <p:val>
                                            <p:strVal val="#ppt_x"/>
                                          </p:val>
                                        </p:tav>
                                        <p:tav tm="100000">
                                          <p:val>
                                            <p:strVal val="#ppt_x"/>
                                          </p:val>
                                        </p:tav>
                                      </p:tavLst>
                                    </p:anim>
                                    <p:anim calcmode="lin" valueType="num">
                                      <p:cBhvr additive="base">
                                        <p:cTn id="12"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94"/>
                                        </p:tgtEl>
                                        <p:attrNameLst>
                                          <p:attrName>style.visibility</p:attrName>
                                        </p:attrNameLst>
                                      </p:cBhvr>
                                      <p:to>
                                        <p:strVal val="visible"/>
                                      </p:to>
                                    </p:set>
                                    <p:animEffect transition="in" filter="fade">
                                      <p:cBhvr>
                                        <p:cTn id="17" dur="500"/>
                                        <p:tgtEl>
                                          <p:spTgt spid="3789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37896"/>
                                        </p:tgtEl>
                                        <p:attrNameLst>
                                          <p:attrName>style.visibility</p:attrName>
                                        </p:attrNameLst>
                                      </p:cBhvr>
                                      <p:to>
                                        <p:strVal val="visible"/>
                                      </p:to>
                                    </p:set>
                                    <p:animEffect transition="in" filter="barn(inVertical)">
                                      <p:cBhvr>
                                        <p:cTn id="28" dur="500"/>
                                        <p:tgtEl>
                                          <p:spTgt spid="37896"/>
                                        </p:tgtEl>
                                      </p:cBhvr>
                                    </p:animEffect>
                                  </p:childTnLst>
                                </p:cTn>
                              </p:par>
                              <p:par>
                                <p:cTn id="29" presetID="16" presetClass="entr" presetSubtype="21" fill="hold" nodeType="withEffect">
                                  <p:stCondLst>
                                    <p:cond delay="0"/>
                                  </p:stCondLst>
                                  <p:childTnLst>
                                    <p:set>
                                      <p:cBhvr>
                                        <p:cTn id="30" dur="1" fill="hold">
                                          <p:stCondLst>
                                            <p:cond delay="0"/>
                                          </p:stCondLst>
                                        </p:cTn>
                                        <p:tgtEl>
                                          <p:spTgt spid="37898"/>
                                        </p:tgtEl>
                                        <p:attrNameLst>
                                          <p:attrName>style.visibility</p:attrName>
                                        </p:attrNameLst>
                                      </p:cBhvr>
                                      <p:to>
                                        <p:strVal val="visible"/>
                                      </p:to>
                                    </p:set>
                                    <p:animEffect transition="in" filter="barn(inVertical)">
                                      <p:cBhvr>
                                        <p:cTn id="31" dur="500"/>
                                        <p:tgtEl>
                                          <p:spTgt spid="3789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170"/>
                                        </p:tgtEl>
                                        <p:attrNameLst>
                                          <p:attrName>style.visibility</p:attrName>
                                        </p:attrNameLst>
                                      </p:cBhvr>
                                      <p:to>
                                        <p:strVal val="visible"/>
                                      </p:to>
                                    </p:set>
                                    <p:animEffect transition="in" filter="wipe(down)">
                                      <p:cBhvr>
                                        <p:cTn id="36" dur="500"/>
                                        <p:tgtEl>
                                          <p:spTgt spid="717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vl0001b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5040312"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MovieTape">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150" y="2420938"/>
            <a:ext cx="252095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p:cNvSpPr txBox="1">
            <a:spLocks noChangeArrowheads="1"/>
          </p:cNvSpPr>
          <p:nvPr/>
        </p:nvSpPr>
        <p:spPr bwMode="auto">
          <a:xfrm>
            <a:off x="395288" y="5249863"/>
            <a:ext cx="65532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nSpc>
                <a:spcPct val="50000"/>
              </a:lnSpc>
              <a:spcBef>
                <a:spcPct val="50000"/>
              </a:spcBef>
            </a:pPr>
            <a:r>
              <a:rPr lang="es-MX" altLang="es-MX" sz="4400" b="1" i="1">
                <a:solidFill>
                  <a:srgbClr val="000099"/>
                </a:solidFill>
                <a:latin typeface="Microsoft Sans Serif" pitchFamily="34" charset="0"/>
              </a:rPr>
              <a:t>La Lección de la Vaca</a:t>
            </a:r>
            <a:endParaRPr lang="es-ES" altLang="es-MX" sz="4400" b="1" i="1">
              <a:solidFill>
                <a:srgbClr val="000099"/>
              </a:solidFill>
              <a:latin typeface="Microsoft Sans Serif" pitchFamily="34" charset="0"/>
            </a:endParaRPr>
          </a:p>
        </p:txBody>
      </p:sp>
      <p:sp>
        <p:nvSpPr>
          <p:cNvPr id="214023" name="Rectangle 7"/>
          <p:cNvSpPr>
            <a:spLocks noChangeArrowheads="1"/>
          </p:cNvSpPr>
          <p:nvPr/>
        </p:nvSpPr>
        <p:spPr bwMode="auto">
          <a:xfrm>
            <a:off x="309563" y="-27384"/>
            <a:ext cx="2606675" cy="1104900"/>
          </a:xfrm>
          <a:prstGeom prst="rect">
            <a:avLst/>
          </a:prstGeom>
          <a:noFill/>
          <a:ln w="12700">
            <a:noFill/>
            <a:miter lim="800000"/>
            <a:headEnd/>
            <a:tailEnd/>
          </a:ln>
          <a:effectLst/>
        </p:spPr>
        <p:txBody>
          <a:bodyPr lIns="90488" tIns="44450" rIns="90488" bIns="44450">
            <a:spAutoFit/>
          </a:bodyPr>
          <a:lstStyle/>
          <a:p>
            <a:pPr defTabSz="762000">
              <a:defRPr/>
            </a:pPr>
            <a:r>
              <a:rPr lang="es-ES_tradnl" sz="6600" dirty="0">
                <a:solidFill>
                  <a:schemeClr val="bg1"/>
                </a:solidFill>
                <a:effectLst>
                  <a:outerShdw blurRad="38100" dist="38100" dir="2700000" algn="tl">
                    <a:srgbClr val="000000">
                      <a:alpha val="43137"/>
                    </a:srgbClr>
                  </a:outerShdw>
                </a:effectLst>
              </a:rPr>
              <a:t>Video</a:t>
            </a:r>
          </a:p>
        </p:txBody>
      </p:sp>
    </p:spTree>
    <p:extLst>
      <p:ext uri="{BB962C8B-B14F-4D97-AF65-F5344CB8AC3E}">
        <p14:creationId xmlns:p14="http://schemas.microsoft.com/office/powerpoint/2010/main" val="22794186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140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4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0" y="1268413"/>
            <a:ext cx="9144000"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a:solidFill>
                  <a:srgbClr val="3E1403"/>
                </a:solidFill>
              </a:rPr>
              <a:t>¿QUÉ CAMBIOS EN LA </a:t>
            </a:r>
            <a:r>
              <a:rPr lang="es-ES_tradnl" altLang="es-MX" sz="2400" b="1" dirty="0" smtClean="0">
                <a:solidFill>
                  <a:srgbClr val="3E1403"/>
                </a:solidFill>
              </a:rPr>
              <a:t>IGLESIA SE  </a:t>
            </a:r>
            <a:r>
              <a:rPr lang="es-ES_tradnl" altLang="es-MX" sz="2400" b="1" dirty="0">
                <a:solidFill>
                  <a:srgbClr val="3E1403"/>
                </a:solidFill>
              </a:rPr>
              <a:t>HAN EXPERIMENTADO RECIENTEMENTE?</a:t>
            </a:r>
          </a:p>
        </p:txBody>
      </p:sp>
      <p:sp>
        <p:nvSpPr>
          <p:cNvPr id="21508" name="Rectangle 4"/>
          <p:cNvSpPr>
            <a:spLocks noChangeArrowheads="1"/>
          </p:cNvSpPr>
          <p:nvPr/>
        </p:nvSpPr>
        <p:spPr bwMode="auto">
          <a:xfrm>
            <a:off x="913606" y="230187"/>
            <a:ext cx="7388242" cy="705321"/>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4000" b="1" dirty="0">
                <a:solidFill>
                  <a:schemeClr val="bg1"/>
                </a:solidFill>
              </a:rPr>
              <a:t>CAMBIOS </a:t>
            </a:r>
            <a:r>
              <a:rPr lang="es-ES_tradnl" altLang="es-MX" sz="4000" b="1" dirty="0" smtClean="0">
                <a:solidFill>
                  <a:schemeClr val="bg1"/>
                </a:solidFill>
              </a:rPr>
              <a:t>INSTITUCIONALES</a:t>
            </a:r>
            <a:endParaRPr lang="es-ES_tradnl" altLang="es-MX" sz="4000" b="1" dirty="0">
              <a:solidFill>
                <a:schemeClr val="bg1"/>
              </a:solidFill>
            </a:endParaRPr>
          </a:p>
        </p:txBody>
      </p:sp>
      <p:sp>
        <p:nvSpPr>
          <p:cNvPr id="21509" name="Rectangle 5"/>
          <p:cNvSpPr>
            <a:spLocks noChangeArrowheads="1"/>
          </p:cNvSpPr>
          <p:nvPr/>
        </p:nvSpPr>
        <p:spPr bwMode="auto">
          <a:xfrm>
            <a:off x="533400" y="3200400"/>
            <a:ext cx="802798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u="sng"/>
              <a:t>                                                                                                                                    </a:t>
            </a:r>
          </a:p>
          <a:p>
            <a:endParaRPr lang="es-ES_tradnl" altLang="es-MX" u="sng"/>
          </a:p>
          <a:p>
            <a:r>
              <a:rPr lang="es-ES_tradnl" altLang="es-MX" u="sng"/>
              <a:t>                                                                                                                                   </a:t>
            </a:r>
          </a:p>
          <a:p>
            <a:endParaRPr lang="es-ES_tradnl" altLang="es-MX" u="sng"/>
          </a:p>
          <a:p>
            <a:r>
              <a:rPr lang="es-ES_tradnl" altLang="es-MX" u="sng"/>
              <a:t>                                                                                                                                    </a:t>
            </a:r>
          </a:p>
          <a:p>
            <a:pPr eaLnBrk="1" hangingPunct="1"/>
            <a:endParaRPr lang="es-ES_tradnl" altLang="es-MX" u="sng"/>
          </a:p>
        </p:txBody>
      </p:sp>
      <p:sp>
        <p:nvSpPr>
          <p:cNvPr id="21510" name="Rectangle 6"/>
          <p:cNvSpPr>
            <a:spLocks noChangeArrowheads="1"/>
          </p:cNvSpPr>
          <p:nvPr/>
        </p:nvSpPr>
        <p:spPr bwMode="auto">
          <a:xfrm>
            <a:off x="533400" y="3356992"/>
            <a:ext cx="6781800"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2400" b="1" dirty="0">
                <a:solidFill>
                  <a:srgbClr val="3E1403"/>
                </a:solidFill>
              </a:rPr>
              <a:t>¿FUE FÁCIL ACEPTARLOS</a:t>
            </a:r>
            <a:r>
              <a:rPr lang="es-ES_tradnl" altLang="es-MX" sz="2400" b="1" dirty="0" smtClean="0">
                <a:solidFill>
                  <a:srgbClr val="3E1403"/>
                </a:solidFill>
              </a:rPr>
              <a:t>?</a:t>
            </a:r>
          </a:p>
          <a:p>
            <a:endParaRPr lang="es-ES_tradnl" altLang="es-MX" sz="2400" b="1" dirty="0">
              <a:solidFill>
                <a:srgbClr val="3E1403"/>
              </a:solidFill>
            </a:endParaRPr>
          </a:p>
          <a:p>
            <a:r>
              <a:rPr lang="es-ES_tradnl" altLang="es-MX" sz="2400" b="1" dirty="0" smtClean="0">
                <a:solidFill>
                  <a:srgbClr val="3E1403"/>
                </a:solidFill>
              </a:rPr>
              <a:t>        Sí                No</a:t>
            </a:r>
            <a:endParaRPr lang="es-ES_tradnl" altLang="es-MX" sz="2400" b="1" dirty="0">
              <a:solidFill>
                <a:srgbClr val="3E1403"/>
              </a:solidFill>
            </a:endParaRPr>
          </a:p>
        </p:txBody>
      </p:sp>
      <p:sp>
        <p:nvSpPr>
          <p:cNvPr id="21511" name="Rectangle 7"/>
          <p:cNvSpPr>
            <a:spLocks noChangeArrowheads="1"/>
          </p:cNvSpPr>
          <p:nvPr/>
        </p:nvSpPr>
        <p:spPr bwMode="auto">
          <a:xfrm>
            <a:off x="533400" y="5184775"/>
            <a:ext cx="2224088" cy="454025"/>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2400" b="1">
                <a:solidFill>
                  <a:srgbClr val="3E1403"/>
                </a:solidFill>
              </a:rPr>
              <a:t>¿POR QUÉ?</a:t>
            </a:r>
          </a:p>
        </p:txBody>
      </p:sp>
    </p:spTree>
    <p:extLst>
      <p:ext uri="{BB962C8B-B14F-4D97-AF65-F5344CB8AC3E}">
        <p14:creationId xmlns:p14="http://schemas.microsoft.com/office/powerpoint/2010/main" val="175704932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3850" y="1889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n-US" altLang="es-MX"/>
          </a:p>
        </p:txBody>
      </p:sp>
      <p:sp>
        <p:nvSpPr>
          <p:cNvPr id="185347" name="Text Box 3"/>
          <p:cNvSpPr txBox="1">
            <a:spLocks noChangeArrowheads="1"/>
          </p:cNvSpPr>
          <p:nvPr/>
        </p:nvSpPr>
        <p:spPr bwMode="auto">
          <a:xfrm>
            <a:off x="468313" y="1268760"/>
            <a:ext cx="7848600" cy="2506663"/>
          </a:xfrm>
          <a:prstGeom prst="rect">
            <a:avLst/>
          </a:prstGeom>
          <a:noFill/>
          <a:ln w="12700">
            <a:noFill/>
            <a:miter lim="800000"/>
            <a:headEnd/>
            <a:tailEnd/>
          </a:ln>
          <a:effectLst/>
        </p:spPr>
        <p:txBody>
          <a:bodyPr>
            <a:spAutoFit/>
          </a:bodyPr>
          <a:lstStyle/>
          <a:p>
            <a:pPr defTabSz="762000">
              <a:lnSpc>
                <a:spcPct val="110000"/>
              </a:lnSpc>
              <a:spcBef>
                <a:spcPct val="50000"/>
              </a:spcBef>
              <a:defRPr/>
            </a:pPr>
            <a:r>
              <a:rPr lang="es-ES_tradnl" sz="4800" dirty="0">
                <a:effectLst>
                  <a:outerShdw blurRad="38100" dist="38100" dir="2700000" algn="tl">
                    <a:srgbClr val="C0C0C0"/>
                  </a:outerShdw>
                </a:effectLst>
                <a:latin typeface="Verdana" pitchFamily="34" charset="0"/>
              </a:rPr>
              <a:t>Aún y cuando los cambios sean para mejorar....</a:t>
            </a:r>
            <a:endParaRPr lang="es-ES" sz="4800" dirty="0">
              <a:effectLst>
                <a:outerShdw blurRad="38100" dist="38100" dir="2700000" algn="tl">
                  <a:srgbClr val="C0C0C0"/>
                </a:outerShdw>
              </a:effectLst>
              <a:latin typeface="Verdana" pitchFamily="34" charset="0"/>
            </a:endParaRPr>
          </a:p>
        </p:txBody>
      </p:sp>
      <p:sp>
        <p:nvSpPr>
          <p:cNvPr id="185348" name="Text Box 4"/>
          <p:cNvSpPr txBox="1">
            <a:spLocks noChangeArrowheads="1"/>
          </p:cNvSpPr>
          <p:nvPr/>
        </p:nvSpPr>
        <p:spPr bwMode="auto">
          <a:xfrm>
            <a:off x="1787698" y="3487192"/>
            <a:ext cx="7464822" cy="2105025"/>
          </a:xfrm>
          <a:prstGeom prst="rect">
            <a:avLst/>
          </a:prstGeom>
          <a:noFill/>
          <a:ln w="12700">
            <a:noFill/>
            <a:miter lim="800000"/>
            <a:headEnd/>
            <a:tailEnd/>
          </a:ln>
          <a:effectLst/>
        </p:spPr>
        <p:txBody>
          <a:bodyPr wrap="square">
            <a:spAutoFit/>
          </a:bodyPr>
          <a:lstStyle/>
          <a:p>
            <a:pPr algn="ctr" defTabSz="762000">
              <a:spcBef>
                <a:spcPct val="50000"/>
              </a:spcBef>
              <a:defRPr/>
            </a:pPr>
            <a:r>
              <a:rPr lang="es-ES_tradnl" sz="6600" dirty="0">
                <a:solidFill>
                  <a:srgbClr val="009900"/>
                </a:solidFill>
                <a:effectLst>
                  <a:outerShdw blurRad="38100" dist="38100" dir="2700000" algn="tl">
                    <a:srgbClr val="C0C0C0"/>
                  </a:outerShdw>
                </a:effectLst>
                <a:latin typeface="Verdana" pitchFamily="34" charset="0"/>
              </a:rPr>
              <a:t>¿ Es fácil aceptarlos ?</a:t>
            </a:r>
            <a:endParaRPr lang="es-ES" sz="6600" dirty="0">
              <a:solidFill>
                <a:srgbClr val="009900"/>
              </a:solidFill>
              <a:effectLst>
                <a:outerShdw blurRad="38100" dist="38100" dir="2700000" algn="tl">
                  <a:srgbClr val="C0C0C0"/>
                </a:outerShdw>
              </a:effectLst>
              <a:latin typeface="Verdana" pitchFamily="34" charset="0"/>
            </a:endParaRPr>
          </a:p>
        </p:txBody>
      </p:sp>
      <p:sp>
        <p:nvSpPr>
          <p:cNvPr id="5" name="Rectangle 3"/>
          <p:cNvSpPr>
            <a:spLocks noChangeArrowheads="1"/>
          </p:cNvSpPr>
          <p:nvPr/>
        </p:nvSpPr>
        <p:spPr bwMode="auto">
          <a:xfrm>
            <a:off x="250825" y="71438"/>
            <a:ext cx="8035925" cy="923330"/>
          </a:xfrm>
          <a:prstGeom prst="rect">
            <a:avLst/>
          </a:prstGeom>
          <a:noFill/>
          <a:ln w="57150">
            <a:noFill/>
            <a:miter lim="800000"/>
            <a:headEnd/>
            <a:tailEnd/>
          </a:ln>
          <a:effectLst/>
        </p:spPr>
        <p:txBody>
          <a:bodyPr>
            <a:spAutoFit/>
          </a:bodyPr>
          <a:lstStyle/>
          <a:p>
            <a:pPr defTabSz="762000">
              <a:defRPr/>
            </a:pPr>
            <a:r>
              <a:rPr lang="es-MX"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es-ES_tradnl" sz="5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ceptación</a:t>
            </a:r>
            <a:r>
              <a:rPr lang="es-ES_tradnl" sz="5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del Cambio</a:t>
            </a:r>
          </a:p>
        </p:txBody>
      </p:sp>
    </p:spTree>
    <p:extLst>
      <p:ext uri="{BB962C8B-B14F-4D97-AF65-F5344CB8AC3E}">
        <p14:creationId xmlns:p14="http://schemas.microsoft.com/office/powerpoint/2010/main" val="175497038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9223" name="Fotografía de Photo Editor" r:id="rId4" imgW="4761905" imgH="3572374" progId="">
                  <p:embed/>
                </p:oleObj>
              </mc:Choice>
              <mc:Fallback>
                <p:oleObj name="Fotografía de Photo Editor" r:id="rId4" imgW="4761905" imgH="357237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7610466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ojo magico corazon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42841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Text Box 2"/>
          <p:cNvSpPr txBox="1">
            <a:spLocks noChangeArrowheads="1"/>
          </p:cNvSpPr>
          <p:nvPr/>
        </p:nvSpPr>
        <p:spPr bwMode="auto">
          <a:xfrm>
            <a:off x="684213" y="980728"/>
            <a:ext cx="7561262" cy="1203325"/>
          </a:xfrm>
          <a:prstGeom prst="rect">
            <a:avLst/>
          </a:prstGeom>
          <a:noFill/>
          <a:ln w="12700">
            <a:noFill/>
            <a:miter lim="800000"/>
            <a:headEnd/>
            <a:tailEnd/>
          </a:ln>
        </p:spPr>
        <p:txBody>
          <a:bodyPr>
            <a:spAutoFit/>
          </a:bodyPr>
          <a:lstStyle/>
          <a:p>
            <a:pPr algn="just" defTabSz="762000">
              <a:lnSpc>
                <a:spcPct val="130000"/>
              </a:lnSpc>
            </a:pPr>
            <a:r>
              <a:rPr lang="es-MX" sz="2800" dirty="0">
                <a:latin typeface="Arial" pitchFamily="34" charset="0"/>
              </a:rPr>
              <a:t>Es un esquema de pensamiento que nos conduce a actuar en una determinada forma.</a:t>
            </a:r>
          </a:p>
        </p:txBody>
      </p:sp>
      <p:pic>
        <p:nvPicPr>
          <p:cNvPr id="79875" name="Picture 3" descr="CNDSDP19"/>
          <p:cNvPicPr>
            <a:picLocks noChangeAspect="1" noChangeArrowheads="1"/>
          </p:cNvPicPr>
          <p:nvPr/>
        </p:nvPicPr>
        <p:blipFill>
          <a:blip r:embed="rId3" cstate="print"/>
          <a:srcRect/>
          <a:stretch>
            <a:fillRect/>
          </a:stretch>
        </p:blipFill>
        <p:spPr bwMode="auto">
          <a:xfrm>
            <a:off x="179388" y="1246625"/>
            <a:ext cx="381000" cy="350838"/>
          </a:xfrm>
          <a:prstGeom prst="rect">
            <a:avLst/>
          </a:prstGeom>
          <a:noFill/>
          <a:ln w="9525">
            <a:noFill/>
            <a:miter lim="800000"/>
            <a:headEnd/>
            <a:tailEnd/>
          </a:ln>
        </p:spPr>
      </p:pic>
      <p:sp>
        <p:nvSpPr>
          <p:cNvPr id="446470" name="Rectangle 6">
            <a:hlinkClick r:id="rId4" action="ppaction://hlinkfile"/>
          </p:cNvPr>
          <p:cNvSpPr>
            <a:spLocks noChangeArrowheads="1"/>
          </p:cNvSpPr>
          <p:nvPr/>
        </p:nvSpPr>
        <p:spPr bwMode="auto">
          <a:xfrm>
            <a:off x="449137" y="-34935"/>
            <a:ext cx="3906839" cy="1015663"/>
          </a:xfrm>
          <a:prstGeom prst="rect">
            <a:avLst/>
          </a:prstGeom>
          <a:noFill/>
          <a:ln w="57150">
            <a:noFill/>
            <a:miter lim="800000"/>
            <a:headEnd/>
            <a:tailEnd/>
          </a:ln>
          <a:effectLst>
            <a:outerShdw dist="28398" dir="1593903" algn="ctr" rotWithShape="0">
              <a:schemeClr val="tx1"/>
            </a:outerShdw>
          </a:effectLst>
        </p:spPr>
        <p:txBody>
          <a:bodyPr wrap="none">
            <a:spAutoFit/>
          </a:bodyPr>
          <a:lstStyle/>
          <a:p>
            <a:pPr algn="l" defTabSz="762000">
              <a:defRPr/>
            </a:pPr>
            <a:r>
              <a:rPr lang="es-ES_tradnl" sz="6000" dirty="0">
                <a:solidFill>
                  <a:schemeClr val="bg1"/>
                </a:solidFill>
              </a:rPr>
              <a:t>Paradigma</a:t>
            </a:r>
            <a:endParaRPr lang="es-MX" sz="6000" dirty="0">
              <a:solidFill>
                <a:schemeClr val="bg1"/>
              </a:solidFill>
            </a:endParaRPr>
          </a:p>
        </p:txBody>
      </p:sp>
      <p:pic>
        <p:nvPicPr>
          <p:cNvPr id="8" name="Picture 2" descr="http://tse2.mm.bing.net/th?id=OIP.Maa67831191e401206b66368da9918ac1o0&amp;pid=15.1&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63" y="2204864"/>
            <a:ext cx="8986598"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501765"/>
      </p:ext>
    </p:extLst>
  </p:cSld>
  <p:clrMapOvr>
    <a:masterClrMapping/>
  </p:clrMapOvr>
  <p:transition spd="med">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bwMode="auto">
          <a:xfrm>
            <a:off x="34925" y="0"/>
            <a:ext cx="9109075" cy="681355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ndParaRPr>
          </a:p>
        </p:txBody>
      </p:sp>
      <p:sp>
        <p:nvSpPr>
          <p:cNvPr id="31746" name="Rectangle 28"/>
          <p:cNvSpPr>
            <a:spLocks noChangeArrowheads="1"/>
          </p:cNvSpPr>
          <p:nvPr/>
        </p:nvSpPr>
        <p:spPr bwMode="auto">
          <a:xfrm>
            <a:off x="6732588" y="4724400"/>
            <a:ext cx="2411412" cy="2133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47" name="Line 2"/>
          <p:cNvSpPr>
            <a:spLocks noChangeShapeType="1"/>
          </p:cNvSpPr>
          <p:nvPr/>
        </p:nvSpPr>
        <p:spPr bwMode="auto">
          <a:xfrm>
            <a:off x="1187450" y="476250"/>
            <a:ext cx="0" cy="46815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1748" name="Text Box 3"/>
          <p:cNvSpPr txBox="1">
            <a:spLocks noChangeArrowheads="1"/>
          </p:cNvSpPr>
          <p:nvPr/>
        </p:nvSpPr>
        <p:spPr bwMode="auto">
          <a:xfrm>
            <a:off x="34925" y="758825"/>
            <a:ext cx="1223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2000" b="1" dirty="0">
                <a:solidFill>
                  <a:srgbClr val="339966"/>
                </a:solidFill>
              </a:rPr>
              <a:t>A Favor</a:t>
            </a:r>
            <a:endParaRPr lang="en-US" altLang="es-MX" sz="2000" b="1" dirty="0">
              <a:solidFill>
                <a:srgbClr val="339966"/>
              </a:solidFill>
            </a:endParaRPr>
          </a:p>
        </p:txBody>
      </p:sp>
      <p:sp>
        <p:nvSpPr>
          <p:cNvPr id="31749" name="Text Box 4"/>
          <p:cNvSpPr txBox="1">
            <a:spLocks noChangeArrowheads="1"/>
          </p:cNvSpPr>
          <p:nvPr/>
        </p:nvSpPr>
        <p:spPr bwMode="auto">
          <a:xfrm>
            <a:off x="34925" y="2492375"/>
            <a:ext cx="1114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2000" b="1">
                <a:solidFill>
                  <a:srgbClr val="3333CC"/>
                </a:solidFill>
              </a:rPr>
              <a:t>Neutral</a:t>
            </a:r>
            <a:endParaRPr lang="en-US" altLang="es-MX" sz="2000" b="1">
              <a:solidFill>
                <a:srgbClr val="3333CC"/>
              </a:solidFill>
            </a:endParaRPr>
          </a:p>
        </p:txBody>
      </p:sp>
      <p:sp>
        <p:nvSpPr>
          <p:cNvPr id="31750" name="Text Box 5"/>
          <p:cNvSpPr txBox="1">
            <a:spLocks noChangeArrowheads="1"/>
          </p:cNvSpPr>
          <p:nvPr/>
        </p:nvSpPr>
        <p:spPr bwMode="auto">
          <a:xfrm>
            <a:off x="-36513" y="4365625"/>
            <a:ext cx="13319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spcBef>
                <a:spcPct val="50000"/>
              </a:spcBef>
            </a:pPr>
            <a:r>
              <a:rPr lang="es-MX" altLang="es-MX" sz="2000" b="1">
                <a:solidFill>
                  <a:srgbClr val="990099"/>
                </a:solidFill>
              </a:rPr>
              <a:t>En contra</a:t>
            </a:r>
            <a:endParaRPr lang="en-US" altLang="es-MX" sz="2000" b="1">
              <a:solidFill>
                <a:srgbClr val="990099"/>
              </a:solidFill>
            </a:endParaRPr>
          </a:p>
        </p:txBody>
      </p:sp>
      <p:sp>
        <p:nvSpPr>
          <p:cNvPr id="31751" name="Text Box 6"/>
          <p:cNvSpPr txBox="1">
            <a:spLocks noChangeArrowheads="1"/>
          </p:cNvSpPr>
          <p:nvPr/>
        </p:nvSpPr>
        <p:spPr bwMode="auto">
          <a:xfrm>
            <a:off x="2930525" y="-12700"/>
            <a:ext cx="3779838"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2800" b="1">
                <a:solidFill>
                  <a:srgbClr val="FF3300"/>
                </a:solidFill>
              </a:rPr>
              <a:t>FASES DEL CAMBIO</a:t>
            </a:r>
            <a:endParaRPr lang="en-US" altLang="es-MX" sz="2800" b="1">
              <a:solidFill>
                <a:srgbClr val="FF3300"/>
              </a:solidFill>
            </a:endParaRPr>
          </a:p>
        </p:txBody>
      </p:sp>
      <p:sp>
        <p:nvSpPr>
          <p:cNvPr id="31752" name="Rectangle 7"/>
          <p:cNvSpPr>
            <a:spLocks noChangeArrowheads="1"/>
          </p:cNvSpPr>
          <p:nvPr/>
        </p:nvSpPr>
        <p:spPr bwMode="auto">
          <a:xfrm>
            <a:off x="1223963" y="476250"/>
            <a:ext cx="7669212" cy="4681538"/>
          </a:xfrm>
          <a:prstGeom prst="rect">
            <a:avLst/>
          </a:prstGeom>
          <a:gradFill rotWithShape="1">
            <a:gsLst>
              <a:gs pos="0">
                <a:srgbClr val="CCFF99"/>
              </a:gs>
              <a:gs pos="100000">
                <a:srgbClr val="99CC00"/>
              </a:gs>
            </a:gsLst>
            <a:lin ang="540000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53" name="Line 8"/>
          <p:cNvSpPr>
            <a:spLocks noChangeShapeType="1"/>
          </p:cNvSpPr>
          <p:nvPr/>
        </p:nvSpPr>
        <p:spPr bwMode="auto">
          <a:xfrm>
            <a:off x="1187450" y="5157788"/>
            <a:ext cx="770572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1754" name="Line 9"/>
          <p:cNvSpPr>
            <a:spLocks noChangeShapeType="1"/>
          </p:cNvSpPr>
          <p:nvPr/>
        </p:nvSpPr>
        <p:spPr bwMode="auto">
          <a:xfrm flipV="1">
            <a:off x="1258888" y="2708275"/>
            <a:ext cx="7526337" cy="73025"/>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200714" name="Text Box 10"/>
          <p:cNvSpPr txBox="1">
            <a:spLocks noChangeArrowheads="1"/>
          </p:cNvSpPr>
          <p:nvPr/>
        </p:nvSpPr>
        <p:spPr bwMode="auto">
          <a:xfrm>
            <a:off x="1476375" y="1412875"/>
            <a:ext cx="3095625"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1800" b="1">
                <a:solidFill>
                  <a:srgbClr val="FF9933"/>
                </a:solidFill>
              </a:rPr>
              <a:t>Impacto- negación</a:t>
            </a:r>
          </a:p>
          <a:p>
            <a:pPr eaLnBrk="1" hangingPunct="1"/>
            <a:r>
              <a:rPr lang="es-MX" altLang="es-MX" sz="1400" b="1"/>
              <a:t>“Esto no me afectarà …”</a:t>
            </a:r>
          </a:p>
          <a:p>
            <a:pPr eaLnBrk="1" hangingPunct="1"/>
            <a:r>
              <a:rPr lang="es-MX" altLang="es-MX" sz="1400" b="1"/>
              <a:t>La gente no pone atención,</a:t>
            </a:r>
          </a:p>
          <a:p>
            <a:pPr eaLnBrk="1" hangingPunct="1"/>
            <a:r>
              <a:rPr lang="es-MX" altLang="es-MX" sz="1400" b="1"/>
              <a:t>Ignora la información</a:t>
            </a:r>
            <a:endParaRPr lang="en-US" altLang="es-MX" sz="1400" b="1"/>
          </a:p>
        </p:txBody>
      </p:sp>
      <p:sp>
        <p:nvSpPr>
          <p:cNvPr id="200715" name="Text Box 11"/>
          <p:cNvSpPr txBox="1">
            <a:spLocks noChangeArrowheads="1"/>
          </p:cNvSpPr>
          <p:nvPr/>
        </p:nvSpPr>
        <p:spPr bwMode="auto">
          <a:xfrm>
            <a:off x="1187450" y="3925888"/>
            <a:ext cx="4103688"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1800" b="1">
                <a:solidFill>
                  <a:srgbClr val="FF9933"/>
                </a:solidFill>
              </a:rPr>
              <a:t>Resistencia- Reacción defensiva</a:t>
            </a:r>
          </a:p>
          <a:p>
            <a:pPr eaLnBrk="1" hangingPunct="1"/>
            <a:r>
              <a:rPr lang="es-MX" altLang="es-MX" sz="1400" b="1"/>
              <a:t>“Esto no va a funcionar porque …”</a:t>
            </a:r>
          </a:p>
          <a:p>
            <a:pPr eaLnBrk="1" hangingPunct="1"/>
            <a:r>
              <a:rPr lang="es-MX" altLang="es-MX" sz="1400" b="1"/>
              <a:t>“No es como lo hemos hecho siempre”</a:t>
            </a:r>
          </a:p>
          <a:p>
            <a:pPr eaLnBrk="1" hangingPunct="1"/>
            <a:r>
              <a:rPr lang="es-MX" altLang="es-MX" sz="1400" b="1"/>
              <a:t>La gente esta molesta (lo demuestra o no)</a:t>
            </a:r>
            <a:endParaRPr lang="en-US" altLang="es-MX" sz="1400" b="1"/>
          </a:p>
        </p:txBody>
      </p:sp>
      <p:sp>
        <p:nvSpPr>
          <p:cNvPr id="200716" name="Text Box 12"/>
          <p:cNvSpPr txBox="1">
            <a:spLocks noChangeArrowheads="1"/>
          </p:cNvSpPr>
          <p:nvPr/>
        </p:nvSpPr>
        <p:spPr bwMode="auto">
          <a:xfrm>
            <a:off x="4967288" y="2708275"/>
            <a:ext cx="4284662" cy="16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1800" b="1">
                <a:solidFill>
                  <a:srgbClr val="FF9933"/>
                </a:solidFill>
              </a:rPr>
              <a:t>Exploración – Aceptación</a:t>
            </a:r>
          </a:p>
          <a:p>
            <a:pPr eaLnBrk="1" hangingPunct="1"/>
            <a:r>
              <a:rPr lang="es-MX" altLang="es-MX" sz="1400" b="1"/>
              <a:t>“Puede que funcione si …”</a:t>
            </a:r>
          </a:p>
          <a:p>
            <a:pPr eaLnBrk="1" hangingPunct="1"/>
            <a:r>
              <a:rPr lang="es-MX" altLang="es-MX" sz="1400" b="1"/>
              <a:t>La única forma de saber si funciona es probándolo”</a:t>
            </a:r>
          </a:p>
          <a:p>
            <a:pPr eaLnBrk="1" hangingPunct="1"/>
            <a:r>
              <a:rPr lang="es-MX" altLang="es-MX" sz="1400" b="1"/>
              <a:t>La gente empieza a probar la nueva forma de hacer las cosas, está en un punto medio de aceptación</a:t>
            </a:r>
            <a:endParaRPr lang="en-US" altLang="es-MX" sz="1400" b="1"/>
          </a:p>
        </p:txBody>
      </p:sp>
      <p:sp>
        <p:nvSpPr>
          <p:cNvPr id="200717" name="Text Box 13"/>
          <p:cNvSpPr txBox="1">
            <a:spLocks noChangeArrowheads="1"/>
          </p:cNvSpPr>
          <p:nvPr/>
        </p:nvSpPr>
        <p:spPr bwMode="auto">
          <a:xfrm>
            <a:off x="5472113" y="476250"/>
            <a:ext cx="3563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1800" b="1">
                <a:solidFill>
                  <a:srgbClr val="FF9933"/>
                </a:solidFill>
              </a:rPr>
              <a:t>Adaptación</a:t>
            </a:r>
          </a:p>
          <a:p>
            <a:pPr eaLnBrk="1" hangingPunct="1">
              <a:spcBef>
                <a:spcPct val="50000"/>
              </a:spcBef>
            </a:pPr>
            <a:r>
              <a:rPr lang="es-MX" altLang="es-MX" sz="1400" b="1"/>
              <a:t>“Lo  deberíamos haber hecho así desde hace años”</a:t>
            </a:r>
          </a:p>
          <a:p>
            <a:pPr eaLnBrk="1" hangingPunct="1"/>
            <a:r>
              <a:rPr lang="es-MX" altLang="es-MX" sz="1400" b="1"/>
              <a:t>La gente empieza a usar y defender la nueva forma de hacer las cosas</a:t>
            </a:r>
            <a:endParaRPr lang="en-US" altLang="es-MX" sz="1400" b="1"/>
          </a:p>
        </p:txBody>
      </p:sp>
      <p:sp>
        <p:nvSpPr>
          <p:cNvPr id="31759" name="Oval 14"/>
          <p:cNvSpPr>
            <a:spLocks noChangeArrowheads="1"/>
          </p:cNvSpPr>
          <p:nvPr/>
        </p:nvSpPr>
        <p:spPr bwMode="auto">
          <a:xfrm>
            <a:off x="1655763" y="2636838"/>
            <a:ext cx="287337" cy="287337"/>
          </a:xfrm>
          <a:prstGeom prst="ellipse">
            <a:avLst/>
          </a:prstGeom>
          <a:gradFill rotWithShape="1">
            <a:gsLst>
              <a:gs pos="0">
                <a:srgbClr val="CCCC00"/>
              </a:gs>
              <a:gs pos="100000">
                <a:srgbClr val="5E5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60" name="Line 15"/>
          <p:cNvSpPr>
            <a:spLocks noChangeShapeType="1"/>
          </p:cNvSpPr>
          <p:nvPr/>
        </p:nvSpPr>
        <p:spPr bwMode="auto">
          <a:xfrm flipV="1">
            <a:off x="5184775" y="620713"/>
            <a:ext cx="0"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nvGrpSpPr>
          <p:cNvPr id="31761" name="Group 16"/>
          <p:cNvGrpSpPr>
            <a:grpSpLocks/>
          </p:cNvGrpSpPr>
          <p:nvPr/>
        </p:nvGrpSpPr>
        <p:grpSpPr bwMode="auto">
          <a:xfrm>
            <a:off x="1800225" y="1268413"/>
            <a:ext cx="3384550" cy="2592387"/>
            <a:chOff x="703" y="346"/>
            <a:chExt cx="2540" cy="2548"/>
          </a:xfrm>
        </p:grpSpPr>
        <p:grpSp>
          <p:nvGrpSpPr>
            <p:cNvPr id="31770" name="Group 17"/>
            <p:cNvGrpSpPr>
              <a:grpSpLocks/>
            </p:cNvGrpSpPr>
            <p:nvPr/>
          </p:nvGrpSpPr>
          <p:grpSpPr bwMode="auto">
            <a:xfrm>
              <a:off x="703" y="799"/>
              <a:ext cx="2358" cy="2095"/>
              <a:chOff x="703" y="799"/>
              <a:chExt cx="2358" cy="2095"/>
            </a:xfrm>
          </p:grpSpPr>
          <p:sp>
            <p:nvSpPr>
              <p:cNvPr id="31772" name="Arc 18"/>
              <p:cNvSpPr>
                <a:spLocks/>
              </p:cNvSpPr>
              <p:nvPr/>
            </p:nvSpPr>
            <p:spPr bwMode="auto">
              <a:xfrm rot="10800000">
                <a:off x="703" y="1934"/>
                <a:ext cx="1224" cy="960"/>
              </a:xfrm>
              <a:custGeom>
                <a:avLst/>
                <a:gdLst>
                  <a:gd name="T0" fmla="*/ 480 w 21600"/>
                  <a:gd name="T1" fmla="*/ 0 h 19872"/>
                  <a:gd name="T2" fmla="*/ 1224 w 21600"/>
                  <a:gd name="T3" fmla="*/ 960 h 19872"/>
                  <a:gd name="T4" fmla="*/ 0 w 21600"/>
                  <a:gd name="T5" fmla="*/ 960 h 19872"/>
                  <a:gd name="T6" fmla="*/ 0 60000 65536"/>
                  <a:gd name="T7" fmla="*/ 0 60000 65536"/>
                  <a:gd name="T8" fmla="*/ 0 60000 65536"/>
                </a:gdLst>
                <a:ahLst/>
                <a:cxnLst>
                  <a:cxn ang="T6">
                    <a:pos x="T0" y="T1"/>
                  </a:cxn>
                  <a:cxn ang="T7">
                    <a:pos x="T2" y="T3"/>
                  </a:cxn>
                  <a:cxn ang="T8">
                    <a:pos x="T4" y="T5"/>
                  </a:cxn>
                </a:cxnLst>
                <a:rect l="0" t="0" r="r" b="b"/>
                <a:pathLst>
                  <a:path w="21600" h="19872" fill="none" extrusionOk="0">
                    <a:moveTo>
                      <a:pt x="8465" y="-1"/>
                    </a:moveTo>
                    <a:cubicBezTo>
                      <a:pt x="16430" y="3392"/>
                      <a:pt x="21600" y="11214"/>
                      <a:pt x="21600" y="19872"/>
                    </a:cubicBezTo>
                  </a:path>
                  <a:path w="21600" h="19872" stroke="0" extrusionOk="0">
                    <a:moveTo>
                      <a:pt x="8465" y="-1"/>
                    </a:moveTo>
                    <a:cubicBezTo>
                      <a:pt x="16430" y="3392"/>
                      <a:pt x="21600" y="11214"/>
                      <a:pt x="21600" y="19872"/>
                    </a:cubicBezTo>
                    <a:lnTo>
                      <a:pt x="0" y="19872"/>
                    </a:lnTo>
                    <a:lnTo>
                      <a:pt x="8465" y="-1"/>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31773" name="Arc 19"/>
              <p:cNvSpPr>
                <a:spLocks/>
              </p:cNvSpPr>
              <p:nvPr/>
            </p:nvSpPr>
            <p:spPr bwMode="auto">
              <a:xfrm flipV="1">
                <a:off x="1429" y="799"/>
                <a:ext cx="1632" cy="2087"/>
              </a:xfrm>
              <a:custGeom>
                <a:avLst/>
                <a:gdLst>
                  <a:gd name="T0" fmla="*/ 0 w 20252"/>
                  <a:gd name="T1" fmla="*/ 0 h 21600"/>
                  <a:gd name="T2" fmla="*/ 1632 w 20252"/>
                  <a:gd name="T3" fmla="*/ 1361 h 21600"/>
                  <a:gd name="T4" fmla="*/ 0 w 20252"/>
                  <a:gd name="T5" fmla="*/ 2087 h 21600"/>
                  <a:gd name="T6" fmla="*/ 0 60000 65536"/>
                  <a:gd name="T7" fmla="*/ 0 60000 65536"/>
                  <a:gd name="T8" fmla="*/ 0 60000 65536"/>
                </a:gdLst>
                <a:ahLst/>
                <a:cxnLst>
                  <a:cxn ang="T6">
                    <a:pos x="T0" y="T1"/>
                  </a:cxn>
                  <a:cxn ang="T7">
                    <a:pos x="T2" y="T3"/>
                  </a:cxn>
                  <a:cxn ang="T8">
                    <a:pos x="T4" y="T5"/>
                  </a:cxn>
                </a:cxnLst>
                <a:rect l="0" t="0" r="r" b="b"/>
                <a:pathLst>
                  <a:path w="20252" h="21600" fill="none" extrusionOk="0">
                    <a:moveTo>
                      <a:pt x="-1" y="0"/>
                    </a:moveTo>
                    <a:cubicBezTo>
                      <a:pt x="9032" y="0"/>
                      <a:pt x="17110" y="5619"/>
                      <a:pt x="20251" y="14088"/>
                    </a:cubicBezTo>
                  </a:path>
                  <a:path w="20252" h="21600" stroke="0" extrusionOk="0">
                    <a:moveTo>
                      <a:pt x="-1" y="0"/>
                    </a:moveTo>
                    <a:cubicBezTo>
                      <a:pt x="9032" y="0"/>
                      <a:pt x="17110" y="5619"/>
                      <a:pt x="20251" y="14088"/>
                    </a:cubicBezTo>
                    <a:lnTo>
                      <a:pt x="0" y="21600"/>
                    </a:lnTo>
                    <a:lnTo>
                      <a:pt x="-1"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31771" name="Arc 20"/>
            <p:cNvSpPr>
              <a:spLocks/>
            </p:cNvSpPr>
            <p:nvPr/>
          </p:nvSpPr>
          <p:spPr bwMode="auto">
            <a:xfrm flipV="1">
              <a:off x="3061" y="346"/>
              <a:ext cx="182" cy="1179"/>
            </a:xfrm>
            <a:custGeom>
              <a:avLst/>
              <a:gdLst>
                <a:gd name="T0" fmla="*/ 0 w 21600"/>
                <a:gd name="T1" fmla="*/ 0 h 21600"/>
                <a:gd name="T2" fmla="*/ 182 w 21600"/>
                <a:gd name="T3" fmla="*/ 1179 h 21600"/>
                <a:gd name="T4" fmla="*/ 0 w 21600"/>
                <a:gd name="T5" fmla="*/ 117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sp>
        <p:nvSpPr>
          <p:cNvPr id="31762" name="Oval 21"/>
          <p:cNvSpPr>
            <a:spLocks noChangeArrowheads="1"/>
          </p:cNvSpPr>
          <p:nvPr/>
        </p:nvSpPr>
        <p:spPr bwMode="auto">
          <a:xfrm>
            <a:off x="2879725" y="3646488"/>
            <a:ext cx="287338" cy="287337"/>
          </a:xfrm>
          <a:prstGeom prst="ellipse">
            <a:avLst/>
          </a:prstGeom>
          <a:gradFill rotWithShape="1">
            <a:gsLst>
              <a:gs pos="0">
                <a:srgbClr val="CCCC00"/>
              </a:gs>
              <a:gs pos="100000">
                <a:srgbClr val="5E5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63" name="Oval 22"/>
          <p:cNvSpPr>
            <a:spLocks noChangeArrowheads="1"/>
          </p:cNvSpPr>
          <p:nvPr/>
        </p:nvSpPr>
        <p:spPr bwMode="auto">
          <a:xfrm>
            <a:off x="4824413" y="2276475"/>
            <a:ext cx="287337" cy="287338"/>
          </a:xfrm>
          <a:prstGeom prst="ellipse">
            <a:avLst/>
          </a:prstGeom>
          <a:gradFill rotWithShape="1">
            <a:gsLst>
              <a:gs pos="0">
                <a:srgbClr val="CCCC00"/>
              </a:gs>
              <a:gs pos="100000">
                <a:srgbClr val="5E5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64" name="Oval 23"/>
          <p:cNvSpPr>
            <a:spLocks noChangeArrowheads="1"/>
          </p:cNvSpPr>
          <p:nvPr/>
        </p:nvSpPr>
        <p:spPr bwMode="auto">
          <a:xfrm>
            <a:off x="5040313" y="1054100"/>
            <a:ext cx="287337" cy="287338"/>
          </a:xfrm>
          <a:prstGeom prst="ellipse">
            <a:avLst/>
          </a:prstGeom>
          <a:gradFill rotWithShape="1">
            <a:gsLst>
              <a:gs pos="0">
                <a:srgbClr val="CCCC00"/>
              </a:gs>
              <a:gs pos="100000">
                <a:srgbClr val="5E5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1765" name="Text Box 24"/>
          <p:cNvSpPr txBox="1">
            <a:spLocks noChangeArrowheads="1"/>
          </p:cNvSpPr>
          <p:nvPr/>
        </p:nvSpPr>
        <p:spPr bwMode="auto">
          <a:xfrm>
            <a:off x="4140200" y="5157788"/>
            <a:ext cx="2303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2800" b="1">
                <a:solidFill>
                  <a:srgbClr val="669900"/>
                </a:solidFill>
              </a:rPr>
              <a:t>Tiempo</a:t>
            </a:r>
            <a:endParaRPr lang="en-US" altLang="es-MX" sz="2800" b="1">
              <a:solidFill>
                <a:srgbClr val="669900"/>
              </a:solidFill>
            </a:endParaRPr>
          </a:p>
        </p:txBody>
      </p:sp>
      <p:sp>
        <p:nvSpPr>
          <p:cNvPr id="31766" name="Text Box 26"/>
          <p:cNvSpPr txBox="1">
            <a:spLocks noChangeArrowheads="1"/>
          </p:cNvSpPr>
          <p:nvPr/>
        </p:nvSpPr>
        <p:spPr bwMode="auto">
          <a:xfrm>
            <a:off x="971550" y="5516563"/>
            <a:ext cx="8353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pPr>
            <a:r>
              <a:rPr lang="es-MX" altLang="es-MX" sz="2400" b="1">
                <a:solidFill>
                  <a:srgbClr val="FF3300"/>
                </a:solidFill>
              </a:rPr>
              <a:t>El cambio da la sensación de que se pierde el control</a:t>
            </a:r>
            <a:endParaRPr lang="en-US" altLang="es-MX" sz="2400" b="1">
              <a:solidFill>
                <a:srgbClr val="FF3300"/>
              </a:solidFill>
            </a:endParaRPr>
          </a:p>
        </p:txBody>
      </p:sp>
      <p:sp>
        <p:nvSpPr>
          <p:cNvPr id="200731" name="Text Box 27"/>
          <p:cNvSpPr txBox="1">
            <a:spLocks noChangeArrowheads="1"/>
          </p:cNvSpPr>
          <p:nvPr/>
        </p:nvSpPr>
        <p:spPr bwMode="auto">
          <a:xfrm>
            <a:off x="1368425" y="5897563"/>
            <a:ext cx="8820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spcBef>
                <a:spcPct val="50000"/>
              </a:spcBef>
              <a:buFontTx/>
              <a:buChar char="•"/>
            </a:pPr>
            <a:r>
              <a:rPr lang="es-MX" altLang="es-MX" sz="1800"/>
              <a:t>   Todas la personas experimentan estas etapas</a:t>
            </a:r>
          </a:p>
          <a:p>
            <a:pPr eaLnBrk="1" hangingPunct="1">
              <a:buFontTx/>
              <a:buChar char="•"/>
            </a:pPr>
            <a:r>
              <a:rPr lang="es-MX" altLang="es-MX" sz="1800"/>
              <a:t>   Cada persona pasa por estas etapas a diferente ritmo</a:t>
            </a:r>
          </a:p>
          <a:p>
            <a:pPr eaLnBrk="1" hangingPunct="1">
              <a:buFontTx/>
              <a:buChar char="•"/>
            </a:pPr>
            <a:r>
              <a:rPr lang="es-MX" altLang="es-MX" sz="1800"/>
              <a:t>   Hay ocasiones en que las personas regresan a etapas anteriores</a:t>
            </a:r>
            <a:endParaRPr lang="en-US" altLang="es-MX" sz="1800"/>
          </a:p>
        </p:txBody>
      </p:sp>
      <p:sp>
        <p:nvSpPr>
          <p:cNvPr id="31768" name="Line 29"/>
          <p:cNvSpPr>
            <a:spLocks noChangeShapeType="1"/>
          </p:cNvSpPr>
          <p:nvPr/>
        </p:nvSpPr>
        <p:spPr bwMode="auto">
          <a:xfrm>
            <a:off x="5665788" y="5430838"/>
            <a:ext cx="2951162" cy="0"/>
          </a:xfrm>
          <a:prstGeom prst="line">
            <a:avLst/>
          </a:prstGeom>
          <a:noFill/>
          <a:ln w="57150">
            <a:solidFill>
              <a:srgbClr val="66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31769" name="Line 30"/>
          <p:cNvSpPr>
            <a:spLocks noChangeShapeType="1"/>
          </p:cNvSpPr>
          <p:nvPr/>
        </p:nvSpPr>
        <p:spPr bwMode="auto">
          <a:xfrm>
            <a:off x="1273175" y="5430838"/>
            <a:ext cx="2808288" cy="0"/>
          </a:xfrm>
          <a:prstGeom prst="line">
            <a:avLst/>
          </a:prstGeom>
          <a:noFill/>
          <a:ln w="57150">
            <a:solidFill>
              <a:srgbClr val="66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Tree>
    <p:extLst>
      <p:ext uri="{BB962C8B-B14F-4D97-AF65-F5344CB8AC3E}">
        <p14:creationId xmlns:p14="http://schemas.microsoft.com/office/powerpoint/2010/main" val="2923881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0714"/>
                                        </p:tgtEl>
                                        <p:attrNameLst>
                                          <p:attrName>style.visibility</p:attrName>
                                        </p:attrNameLst>
                                      </p:cBhvr>
                                      <p:to>
                                        <p:strVal val="visible"/>
                                      </p:to>
                                    </p:set>
                                    <p:anim calcmode="lin" valueType="num">
                                      <p:cBhvr>
                                        <p:cTn id="7" dur="500" fill="hold"/>
                                        <p:tgtEl>
                                          <p:spTgt spid="200714"/>
                                        </p:tgtEl>
                                        <p:attrNameLst>
                                          <p:attrName>ppt_w</p:attrName>
                                        </p:attrNameLst>
                                      </p:cBhvr>
                                      <p:tavLst>
                                        <p:tav tm="0">
                                          <p:val>
                                            <p:fltVal val="0"/>
                                          </p:val>
                                        </p:tav>
                                        <p:tav tm="100000">
                                          <p:val>
                                            <p:strVal val="#ppt_w"/>
                                          </p:val>
                                        </p:tav>
                                      </p:tavLst>
                                    </p:anim>
                                    <p:anim calcmode="lin" valueType="num">
                                      <p:cBhvr>
                                        <p:cTn id="8" dur="500" fill="hold"/>
                                        <p:tgtEl>
                                          <p:spTgt spid="200714"/>
                                        </p:tgtEl>
                                        <p:attrNameLst>
                                          <p:attrName>ppt_h</p:attrName>
                                        </p:attrNameLst>
                                      </p:cBhvr>
                                      <p:tavLst>
                                        <p:tav tm="0">
                                          <p:val>
                                            <p:fltVal val="0"/>
                                          </p:val>
                                        </p:tav>
                                        <p:tav tm="100000">
                                          <p:val>
                                            <p:strVal val="#ppt_h"/>
                                          </p:val>
                                        </p:tav>
                                      </p:tavLst>
                                    </p:anim>
                                    <p:animEffect transition="in" filter="fade">
                                      <p:cBhvr>
                                        <p:cTn id="9" dur="500"/>
                                        <p:tgtEl>
                                          <p:spTgt spid="2007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00715"/>
                                        </p:tgtEl>
                                        <p:attrNameLst>
                                          <p:attrName>style.visibility</p:attrName>
                                        </p:attrNameLst>
                                      </p:cBhvr>
                                      <p:to>
                                        <p:strVal val="visible"/>
                                      </p:to>
                                    </p:set>
                                    <p:anim calcmode="lin" valueType="num">
                                      <p:cBhvr>
                                        <p:cTn id="14" dur="500" fill="hold"/>
                                        <p:tgtEl>
                                          <p:spTgt spid="200715"/>
                                        </p:tgtEl>
                                        <p:attrNameLst>
                                          <p:attrName>ppt_w</p:attrName>
                                        </p:attrNameLst>
                                      </p:cBhvr>
                                      <p:tavLst>
                                        <p:tav tm="0">
                                          <p:val>
                                            <p:fltVal val="0"/>
                                          </p:val>
                                        </p:tav>
                                        <p:tav tm="100000">
                                          <p:val>
                                            <p:strVal val="#ppt_w"/>
                                          </p:val>
                                        </p:tav>
                                      </p:tavLst>
                                    </p:anim>
                                    <p:anim calcmode="lin" valueType="num">
                                      <p:cBhvr>
                                        <p:cTn id="15" dur="500" fill="hold"/>
                                        <p:tgtEl>
                                          <p:spTgt spid="200715"/>
                                        </p:tgtEl>
                                        <p:attrNameLst>
                                          <p:attrName>ppt_h</p:attrName>
                                        </p:attrNameLst>
                                      </p:cBhvr>
                                      <p:tavLst>
                                        <p:tav tm="0">
                                          <p:val>
                                            <p:fltVal val="0"/>
                                          </p:val>
                                        </p:tav>
                                        <p:tav tm="100000">
                                          <p:val>
                                            <p:strVal val="#ppt_h"/>
                                          </p:val>
                                        </p:tav>
                                      </p:tavLst>
                                    </p:anim>
                                    <p:animEffect transition="in" filter="fade">
                                      <p:cBhvr>
                                        <p:cTn id="16" dur="500"/>
                                        <p:tgtEl>
                                          <p:spTgt spid="2007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00716"/>
                                        </p:tgtEl>
                                        <p:attrNameLst>
                                          <p:attrName>style.visibility</p:attrName>
                                        </p:attrNameLst>
                                      </p:cBhvr>
                                      <p:to>
                                        <p:strVal val="visible"/>
                                      </p:to>
                                    </p:set>
                                    <p:anim calcmode="lin" valueType="num">
                                      <p:cBhvr>
                                        <p:cTn id="21" dur="500" fill="hold"/>
                                        <p:tgtEl>
                                          <p:spTgt spid="200716"/>
                                        </p:tgtEl>
                                        <p:attrNameLst>
                                          <p:attrName>ppt_w</p:attrName>
                                        </p:attrNameLst>
                                      </p:cBhvr>
                                      <p:tavLst>
                                        <p:tav tm="0">
                                          <p:val>
                                            <p:fltVal val="0"/>
                                          </p:val>
                                        </p:tav>
                                        <p:tav tm="100000">
                                          <p:val>
                                            <p:strVal val="#ppt_w"/>
                                          </p:val>
                                        </p:tav>
                                      </p:tavLst>
                                    </p:anim>
                                    <p:anim calcmode="lin" valueType="num">
                                      <p:cBhvr>
                                        <p:cTn id="22" dur="500" fill="hold"/>
                                        <p:tgtEl>
                                          <p:spTgt spid="200716"/>
                                        </p:tgtEl>
                                        <p:attrNameLst>
                                          <p:attrName>ppt_h</p:attrName>
                                        </p:attrNameLst>
                                      </p:cBhvr>
                                      <p:tavLst>
                                        <p:tav tm="0">
                                          <p:val>
                                            <p:fltVal val="0"/>
                                          </p:val>
                                        </p:tav>
                                        <p:tav tm="100000">
                                          <p:val>
                                            <p:strVal val="#ppt_h"/>
                                          </p:val>
                                        </p:tav>
                                      </p:tavLst>
                                    </p:anim>
                                    <p:animEffect transition="in" filter="fade">
                                      <p:cBhvr>
                                        <p:cTn id="23" dur="500"/>
                                        <p:tgtEl>
                                          <p:spTgt spid="2007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00717"/>
                                        </p:tgtEl>
                                        <p:attrNameLst>
                                          <p:attrName>style.visibility</p:attrName>
                                        </p:attrNameLst>
                                      </p:cBhvr>
                                      <p:to>
                                        <p:strVal val="visible"/>
                                      </p:to>
                                    </p:set>
                                    <p:anim calcmode="lin" valueType="num">
                                      <p:cBhvr>
                                        <p:cTn id="28" dur="500" fill="hold"/>
                                        <p:tgtEl>
                                          <p:spTgt spid="200717"/>
                                        </p:tgtEl>
                                        <p:attrNameLst>
                                          <p:attrName>ppt_w</p:attrName>
                                        </p:attrNameLst>
                                      </p:cBhvr>
                                      <p:tavLst>
                                        <p:tav tm="0">
                                          <p:val>
                                            <p:fltVal val="0"/>
                                          </p:val>
                                        </p:tav>
                                        <p:tav tm="100000">
                                          <p:val>
                                            <p:strVal val="#ppt_w"/>
                                          </p:val>
                                        </p:tav>
                                      </p:tavLst>
                                    </p:anim>
                                    <p:anim calcmode="lin" valueType="num">
                                      <p:cBhvr>
                                        <p:cTn id="29" dur="500" fill="hold"/>
                                        <p:tgtEl>
                                          <p:spTgt spid="200717"/>
                                        </p:tgtEl>
                                        <p:attrNameLst>
                                          <p:attrName>ppt_h</p:attrName>
                                        </p:attrNameLst>
                                      </p:cBhvr>
                                      <p:tavLst>
                                        <p:tav tm="0">
                                          <p:val>
                                            <p:fltVal val="0"/>
                                          </p:val>
                                        </p:tav>
                                        <p:tav tm="100000">
                                          <p:val>
                                            <p:strVal val="#ppt_h"/>
                                          </p:val>
                                        </p:tav>
                                      </p:tavLst>
                                    </p:anim>
                                    <p:animEffect transition="in" filter="fade">
                                      <p:cBhvr>
                                        <p:cTn id="30" dur="500"/>
                                        <p:tgtEl>
                                          <p:spTgt spid="2007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200731">
                                            <p:txEl>
                                              <p:pRg st="0" end="0"/>
                                            </p:txEl>
                                          </p:spTgt>
                                        </p:tgtEl>
                                        <p:attrNameLst>
                                          <p:attrName>style.visibility</p:attrName>
                                        </p:attrNameLst>
                                      </p:cBhvr>
                                      <p:to>
                                        <p:strVal val="visible"/>
                                      </p:to>
                                    </p:set>
                                    <p:anim calcmode="lin" valueType="num">
                                      <p:cBhvr>
                                        <p:cTn id="35" dur="500" fill="hold"/>
                                        <p:tgtEl>
                                          <p:spTgt spid="200731">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200731">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20073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200731">
                                            <p:txEl>
                                              <p:pRg st="1" end="1"/>
                                            </p:txEl>
                                          </p:spTgt>
                                        </p:tgtEl>
                                        <p:attrNameLst>
                                          <p:attrName>style.visibility</p:attrName>
                                        </p:attrNameLst>
                                      </p:cBhvr>
                                      <p:to>
                                        <p:strVal val="visible"/>
                                      </p:to>
                                    </p:set>
                                    <p:anim calcmode="lin" valueType="num">
                                      <p:cBhvr>
                                        <p:cTn id="42" dur="500" fill="hold"/>
                                        <p:tgtEl>
                                          <p:spTgt spid="200731">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200731">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200731">
                                            <p:txEl>
                                              <p:pRg st="1" end="1"/>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200731">
                                            <p:txEl>
                                              <p:pRg st="2" end="2"/>
                                            </p:txEl>
                                          </p:spTgt>
                                        </p:tgtEl>
                                        <p:attrNameLst>
                                          <p:attrName>style.visibility</p:attrName>
                                        </p:attrNameLst>
                                      </p:cBhvr>
                                      <p:to>
                                        <p:strVal val="visible"/>
                                      </p:to>
                                    </p:set>
                                    <p:anim calcmode="lin" valueType="num">
                                      <p:cBhvr>
                                        <p:cTn id="49" dur="500" fill="hold"/>
                                        <p:tgtEl>
                                          <p:spTgt spid="200731">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200731">
                                            <p:txEl>
                                              <p:pRg st="2" end="2"/>
                                            </p:txEl>
                                          </p:spTgt>
                                        </p:tgtEl>
                                        <p:attrNameLst>
                                          <p:attrName>ppt_h</p:attrName>
                                        </p:attrNameLst>
                                      </p:cBhvr>
                                      <p:tavLst>
                                        <p:tav tm="0">
                                          <p:val>
                                            <p:fltVal val="0"/>
                                          </p:val>
                                        </p:tav>
                                        <p:tav tm="100000">
                                          <p:val>
                                            <p:strVal val="#ppt_h"/>
                                          </p:val>
                                        </p:tav>
                                      </p:tavLst>
                                    </p:anim>
                                    <p:animEffect transition="in" filter="fade">
                                      <p:cBhvr>
                                        <p:cTn id="51" dur="500"/>
                                        <p:tgtEl>
                                          <p:spTgt spid="2007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4" grpId="0"/>
      <p:bldP spid="200715" grpId="0"/>
      <p:bldP spid="200716" grpId="0"/>
      <p:bldP spid="200717"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9" name="Rectangle 3"/>
          <p:cNvSpPr>
            <a:spLocks noGrp="1" noChangeArrowheads="1"/>
          </p:cNvSpPr>
          <p:nvPr>
            <p:ph type="body" idx="1"/>
          </p:nvPr>
        </p:nvSpPr>
        <p:spPr bwMode="auto">
          <a:xfrm>
            <a:off x="366464" y="1412776"/>
            <a:ext cx="8382000" cy="424847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vert="horz" wrap="square" lIns="90488" tIns="44450" rIns="90488" bIns="44450" numCol="1" anchor="t" anchorCtr="0" compatLnSpc="1">
            <a:prstTxWarp prst="textNoShape">
              <a:avLst/>
            </a:prstTxWarp>
          </a:bodyPr>
          <a:lstStyle/>
          <a:p>
            <a:pPr marL="0" indent="0" algn="just">
              <a:lnSpc>
                <a:spcPct val="160000"/>
              </a:lnSpc>
              <a:buNone/>
            </a:pPr>
            <a:r>
              <a:rPr lang="es-ES_tradnl" altLang="es-MX" dirty="0" smtClean="0">
                <a:latin typeface="Verdana" panose="020B0604030504040204" pitchFamily="34" charset="0"/>
                <a:ea typeface="Verdana" panose="020B0604030504040204" pitchFamily="34" charset="0"/>
                <a:cs typeface="Verdana" panose="020B0604030504040204" pitchFamily="34" charset="0"/>
              </a:rPr>
              <a:t>Lograr que los participantes comprendan la importancia de adecuar LA FORMA de evangelizar ante los cambios que enfrenta la Iglesia en el mundo de Hoy.</a:t>
            </a:r>
          </a:p>
        </p:txBody>
      </p:sp>
      <p:sp>
        <p:nvSpPr>
          <p:cNvPr id="3076" name="Rectangle 4"/>
          <p:cNvSpPr>
            <a:spLocks noChangeArrowheads="1"/>
          </p:cNvSpPr>
          <p:nvPr/>
        </p:nvSpPr>
        <p:spPr bwMode="auto">
          <a:xfrm>
            <a:off x="898525" y="6088063"/>
            <a:ext cx="1962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077" name="Rectangle 5"/>
          <p:cNvSpPr>
            <a:spLocks noChangeArrowheads="1"/>
          </p:cNvSpPr>
          <p:nvPr/>
        </p:nvSpPr>
        <p:spPr bwMode="auto">
          <a:xfrm>
            <a:off x="1431925" y="1722438"/>
            <a:ext cx="6588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3078" name="Rectangle 6"/>
          <p:cNvSpPr>
            <a:spLocks noChangeArrowheads="1"/>
          </p:cNvSpPr>
          <p:nvPr/>
        </p:nvSpPr>
        <p:spPr bwMode="auto">
          <a:xfrm>
            <a:off x="467543" y="-55260"/>
            <a:ext cx="4104457" cy="1107996"/>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6600" dirty="0">
                <a:solidFill>
                  <a:schemeClr val="bg1"/>
                </a:solidFill>
                <a:effectLst>
                  <a:outerShdw blurRad="38100" dist="38100" dir="2700000" algn="tl">
                    <a:srgbClr val="000000">
                      <a:alpha val="43137"/>
                    </a:srgbClr>
                  </a:outerShdw>
                </a:effectLst>
                <a:latin typeface="Calibri" panose="020F0502020204030204" pitchFamily="34" charset="0"/>
              </a:rPr>
              <a:t>Objetivo</a:t>
            </a:r>
            <a:endParaRPr lang="es-MX" altLang="es-MX" sz="66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9193999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Effect transition="in" filter="box(in)">
                                      <p:cBhvr>
                                        <p:cTn id="7" dur="500"/>
                                        <p:tgtEl>
                                          <p:spTgt spid="1986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107950" y="980728"/>
            <a:ext cx="8382000" cy="496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79400">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a:defRPr sz="1600">
                <a:solidFill>
                  <a:schemeClr val="tx1"/>
                </a:solidFill>
                <a:latin typeface="Arial" charset="0"/>
              </a:defRPr>
            </a:lvl5pPr>
            <a:lvl6pPr eaLnBrk="0" fontAlgn="base" hangingPunct="0">
              <a:spcBef>
                <a:spcPct val="0"/>
              </a:spcBef>
              <a:spcAft>
                <a:spcPct val="0"/>
              </a:spcAft>
              <a:defRPr sz="1600">
                <a:solidFill>
                  <a:schemeClr val="tx1"/>
                </a:solidFill>
                <a:latin typeface="Arial" charset="0"/>
              </a:defRPr>
            </a:lvl6pPr>
            <a:lvl7pPr eaLnBrk="0" fontAlgn="base" hangingPunct="0">
              <a:spcBef>
                <a:spcPct val="0"/>
              </a:spcBef>
              <a:spcAft>
                <a:spcPct val="0"/>
              </a:spcAft>
              <a:defRPr sz="1600">
                <a:solidFill>
                  <a:schemeClr val="tx1"/>
                </a:solidFill>
                <a:latin typeface="Arial" charset="0"/>
              </a:defRPr>
            </a:lvl7pPr>
            <a:lvl8pPr eaLnBrk="0" fontAlgn="base" hangingPunct="0">
              <a:spcBef>
                <a:spcPct val="0"/>
              </a:spcBef>
              <a:spcAft>
                <a:spcPct val="0"/>
              </a:spcAft>
              <a:defRPr sz="1600">
                <a:solidFill>
                  <a:schemeClr val="tx1"/>
                </a:solidFill>
                <a:latin typeface="Arial" charset="0"/>
              </a:defRPr>
            </a:lvl8pPr>
            <a:lvl9pPr eaLnBrk="0" fontAlgn="base" hangingPunct="0">
              <a:spcBef>
                <a:spcPct val="0"/>
              </a:spcBef>
              <a:spcAft>
                <a:spcPct val="0"/>
              </a:spcAft>
              <a:defRPr sz="1600">
                <a:solidFill>
                  <a:schemeClr val="tx1"/>
                </a:solidFill>
                <a:latin typeface="Arial" charset="0"/>
              </a:defRPr>
            </a:lvl9pPr>
          </a:lstStyle>
          <a:p>
            <a:pPr>
              <a:lnSpc>
                <a:spcPct val="125000"/>
              </a:lnSpc>
              <a:spcBef>
                <a:spcPct val="15000"/>
              </a:spcBef>
              <a:buFont typeface="Wingdings" pitchFamily="2" charset="2"/>
              <a:buChar char="Ø"/>
            </a:pPr>
            <a:r>
              <a:rPr lang="es-MX" altLang="es-MX" sz="2800" dirty="0"/>
              <a:t>Las </a:t>
            </a:r>
            <a:r>
              <a:rPr lang="es-MX" altLang="es-MX" sz="2800" dirty="0" smtClean="0"/>
              <a:t>Instituciones  </a:t>
            </a:r>
            <a:r>
              <a:rPr lang="es-MX" altLang="es-MX" sz="2800" dirty="0"/>
              <a:t>no pueden </a:t>
            </a:r>
            <a:r>
              <a:rPr lang="es-MX" altLang="es-MX" sz="2800" dirty="0" smtClean="0"/>
              <a:t>mantenerse vivas y actuales si </a:t>
            </a:r>
            <a:r>
              <a:rPr lang="es-MX" altLang="es-MX" sz="2800" dirty="0"/>
              <a:t>las personas que las integramos no </a:t>
            </a:r>
            <a:r>
              <a:rPr lang="es-MX" altLang="es-MX" sz="3600" i="1" dirty="0"/>
              <a:t>nos mantenemos </a:t>
            </a:r>
            <a:r>
              <a:rPr lang="es-MX" altLang="es-MX" sz="3600" i="1" dirty="0" smtClean="0"/>
              <a:t>VIVOS Y ACTUALIZADOS </a:t>
            </a:r>
            <a:r>
              <a:rPr lang="es-MX" altLang="es-MX" sz="2800" dirty="0" smtClean="0"/>
              <a:t> en</a:t>
            </a:r>
            <a:endParaRPr lang="es-MX" altLang="es-MX" sz="2800" dirty="0"/>
          </a:p>
          <a:p>
            <a:pPr lvl="4">
              <a:lnSpc>
                <a:spcPct val="125000"/>
              </a:lnSpc>
              <a:spcBef>
                <a:spcPct val="15000"/>
              </a:spcBef>
              <a:buFont typeface="Wingdings" pitchFamily="2" charset="2"/>
              <a:buChar char="Ø"/>
            </a:pPr>
            <a:r>
              <a:rPr lang="es-MX" altLang="es-MX" sz="2800" dirty="0"/>
              <a:t>Conocimientos,</a:t>
            </a:r>
          </a:p>
          <a:p>
            <a:pPr lvl="4">
              <a:lnSpc>
                <a:spcPct val="125000"/>
              </a:lnSpc>
              <a:spcBef>
                <a:spcPct val="15000"/>
              </a:spcBef>
              <a:buFont typeface="Wingdings" pitchFamily="2" charset="2"/>
              <a:buChar char="Ø"/>
            </a:pPr>
            <a:r>
              <a:rPr lang="es-MX" altLang="es-MX" sz="2800" dirty="0"/>
              <a:t>Habilidades,</a:t>
            </a:r>
          </a:p>
          <a:p>
            <a:pPr lvl="4">
              <a:lnSpc>
                <a:spcPct val="125000"/>
              </a:lnSpc>
              <a:spcBef>
                <a:spcPct val="15000"/>
              </a:spcBef>
              <a:buFont typeface="Wingdings" pitchFamily="2" charset="2"/>
              <a:buChar char="Ø"/>
            </a:pPr>
            <a:r>
              <a:rPr lang="es-MX" altLang="es-MX" sz="2800" dirty="0"/>
              <a:t>Actitudes y Hábitos</a:t>
            </a:r>
          </a:p>
          <a:p>
            <a:pPr lvl="4">
              <a:lnSpc>
                <a:spcPct val="125000"/>
              </a:lnSpc>
              <a:spcBef>
                <a:spcPct val="15000"/>
              </a:spcBef>
              <a:buFont typeface="Wingdings" pitchFamily="2" charset="2"/>
              <a:buChar char="Ø"/>
            </a:pPr>
            <a:r>
              <a:rPr lang="es-MX" altLang="es-MX" sz="2800" dirty="0" smtClean="0"/>
              <a:t>Compromisos</a:t>
            </a:r>
            <a:endParaRPr lang="es-ES_tradnl" altLang="es-MX" sz="2800" dirty="0"/>
          </a:p>
        </p:txBody>
      </p:sp>
      <p:sp>
        <p:nvSpPr>
          <p:cNvPr id="168964" name="Rectangle 4"/>
          <p:cNvSpPr>
            <a:spLocks noChangeArrowheads="1"/>
          </p:cNvSpPr>
          <p:nvPr/>
        </p:nvSpPr>
        <p:spPr bwMode="auto">
          <a:xfrm>
            <a:off x="-35496" y="116632"/>
            <a:ext cx="9144000" cy="1571625"/>
          </a:xfrm>
          <a:prstGeom prst="rect">
            <a:avLst/>
          </a:prstGeom>
          <a:noFill/>
          <a:ln w="9525">
            <a:noFill/>
            <a:miter lim="800000"/>
            <a:headEnd/>
            <a:tailEnd/>
          </a:ln>
          <a:effectLst/>
        </p:spPr>
        <p:txBody>
          <a:bodyPr/>
          <a:lstStyle/>
          <a:p>
            <a:pPr algn="ctr" defTabSz="762000">
              <a:lnSpc>
                <a:spcPct val="120000"/>
              </a:lnSpc>
              <a:defRPr/>
            </a:pPr>
            <a:r>
              <a:rPr lang="es-MX" sz="4000" dirty="0">
                <a:solidFill>
                  <a:schemeClr val="bg1"/>
                </a:solidFill>
                <a:effectLst>
                  <a:outerShdw blurRad="38100" dist="38100" dir="2700000" algn="tl">
                    <a:srgbClr val="000000">
                      <a:alpha val="43137"/>
                    </a:srgbClr>
                  </a:outerShdw>
                </a:effectLst>
              </a:rPr>
              <a:t>Un Mundo Radicalmente Cambiante</a:t>
            </a:r>
            <a:endParaRPr lang="es-ES_tradnl" sz="4000" dirty="0">
              <a:solidFill>
                <a:schemeClr val="bg1"/>
              </a:solidFill>
              <a:effectLst>
                <a:outerShdw blurRad="38100" dist="38100" dir="2700000" algn="tl">
                  <a:srgbClr val="000000">
                    <a:alpha val="43137"/>
                  </a:srgbClr>
                </a:outerShdw>
              </a:effectLst>
            </a:endParaRPr>
          </a:p>
        </p:txBody>
      </p:sp>
      <p:pic>
        <p:nvPicPr>
          <p:cNvPr id="4109" name="Picture 13" descr="http://tse2.mm.bing.net/th?id=OIP.M35ad3a2f938cf5eb4d07584c44089000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068960"/>
            <a:ext cx="3319668" cy="2323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031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9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9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9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9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0" y="1524000"/>
            <a:ext cx="9144000"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a:solidFill>
                  <a:srgbClr val="3E1403"/>
                </a:solidFill>
              </a:rPr>
              <a:t>¿QUÉ CAMBIOS SE VISUALIZAN EN EL FUTURO </a:t>
            </a:r>
            <a:r>
              <a:rPr lang="es-ES_tradnl" altLang="es-MX" sz="2400" b="1" dirty="0" smtClean="0">
                <a:solidFill>
                  <a:srgbClr val="3E1403"/>
                </a:solidFill>
              </a:rPr>
              <a:t>DE LA IGLESIA ? </a:t>
            </a:r>
            <a:endParaRPr lang="es-ES_tradnl" altLang="es-MX" sz="2400" b="1" dirty="0">
              <a:solidFill>
                <a:srgbClr val="3E1403"/>
              </a:solidFill>
            </a:endParaRPr>
          </a:p>
        </p:txBody>
      </p:sp>
      <p:sp>
        <p:nvSpPr>
          <p:cNvPr id="5" name="Rectangle 4"/>
          <p:cNvSpPr>
            <a:spLocks noChangeArrowheads="1"/>
          </p:cNvSpPr>
          <p:nvPr/>
        </p:nvSpPr>
        <p:spPr bwMode="auto">
          <a:xfrm>
            <a:off x="913606" y="230187"/>
            <a:ext cx="7388242" cy="705321"/>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4000" b="1" dirty="0">
                <a:solidFill>
                  <a:schemeClr val="bg1"/>
                </a:solidFill>
              </a:rPr>
              <a:t>CAMBIOS </a:t>
            </a:r>
            <a:r>
              <a:rPr lang="es-ES_tradnl" altLang="es-MX" sz="4000" b="1" dirty="0" smtClean="0">
                <a:solidFill>
                  <a:schemeClr val="bg1"/>
                </a:solidFill>
              </a:rPr>
              <a:t>INSTITUCIONALES</a:t>
            </a:r>
            <a:endParaRPr lang="es-ES_tradnl" altLang="es-MX" sz="4000" b="1" dirty="0">
              <a:solidFill>
                <a:schemeClr val="bg1"/>
              </a:solidFill>
            </a:endParaRPr>
          </a:p>
        </p:txBody>
      </p:sp>
      <p:sp>
        <p:nvSpPr>
          <p:cNvPr id="6" name="Rectangle 3"/>
          <p:cNvSpPr>
            <a:spLocks noChangeArrowheads="1"/>
          </p:cNvSpPr>
          <p:nvPr/>
        </p:nvSpPr>
        <p:spPr bwMode="auto">
          <a:xfrm>
            <a:off x="0" y="3540869"/>
            <a:ext cx="9144000"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a:solidFill>
                  <a:srgbClr val="3E1403"/>
                </a:solidFill>
              </a:rPr>
              <a:t>¿CUÁLES SON LAS ACTITUDES PERSONALES QUE  DEBEMOS ADOPTAR ANTE ESOS CAMBIOS QUE VISLUMBRAMOS </a:t>
            </a:r>
            <a:r>
              <a:rPr lang="es-ES_tradnl" altLang="es-MX" sz="2400" b="1" dirty="0" smtClean="0">
                <a:solidFill>
                  <a:srgbClr val="3E1403"/>
                </a:solidFill>
              </a:rPr>
              <a:t>EN LOS TIEMPOS POR VENIR  </a:t>
            </a:r>
            <a:r>
              <a:rPr lang="es-ES_tradnl" altLang="es-MX" sz="2400" b="1" dirty="0">
                <a:solidFill>
                  <a:srgbClr val="3E1403"/>
                </a:solidFill>
              </a:rPr>
              <a:t>?</a:t>
            </a:r>
          </a:p>
        </p:txBody>
      </p:sp>
    </p:spTree>
    <p:extLst>
      <p:ext uri="{BB962C8B-B14F-4D97-AF65-F5344CB8AC3E}">
        <p14:creationId xmlns:p14="http://schemas.microsoft.com/office/powerpoint/2010/main" val="152604884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467543" y="-55260"/>
            <a:ext cx="7848873" cy="1107996"/>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6600" dirty="0" err="1" smtClean="0">
                <a:solidFill>
                  <a:schemeClr val="bg1"/>
                </a:solidFill>
                <a:effectLst>
                  <a:outerShdw blurRad="38100" dist="38100" dir="2700000" algn="tl">
                    <a:srgbClr val="000000">
                      <a:alpha val="43137"/>
                    </a:srgbClr>
                  </a:outerShdw>
                </a:effectLst>
                <a:latin typeface="Calibri" panose="020F0502020204030204" pitchFamily="34" charset="0"/>
              </a:rPr>
              <a:t>Paradógico</a:t>
            </a:r>
            <a:endParaRPr lang="es-MX" altLang="es-MX" sz="66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8196" name="Picture 4" descr="Cómo Lograr un Cambio Real en Iom Kip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68" y="1618976"/>
            <a:ext cx="5272528" cy="404227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851920" y="1844824"/>
            <a:ext cx="5184576" cy="3416320"/>
          </a:xfrm>
          <a:prstGeom prst="rect">
            <a:avLst/>
          </a:prstGeom>
          <a:noFill/>
        </p:spPr>
        <p:txBody>
          <a:bodyPr wrap="square" rtlCol="0">
            <a:spAutoFit/>
          </a:bodyPr>
          <a:lstStyle/>
          <a:p>
            <a:pPr algn="ctr">
              <a:lnSpc>
                <a:spcPct val="150000"/>
              </a:lnSpc>
            </a:pPr>
            <a:r>
              <a:rPr lang="es-MX" sz="4800" b="1" dirty="0" smtClean="0"/>
              <a:t>Lo único PERMANENTE,</a:t>
            </a:r>
          </a:p>
          <a:p>
            <a:pPr algn="ctr">
              <a:lnSpc>
                <a:spcPct val="150000"/>
              </a:lnSpc>
            </a:pPr>
            <a:r>
              <a:rPr lang="es-MX" sz="4800" b="1" dirty="0" smtClean="0"/>
              <a:t>es el CAMBIO</a:t>
            </a:r>
            <a:endParaRPr lang="es-MX" sz="4800" b="1" dirty="0"/>
          </a:p>
        </p:txBody>
      </p:sp>
    </p:spTree>
    <p:extLst>
      <p:ext uri="{BB962C8B-B14F-4D97-AF65-F5344CB8AC3E}">
        <p14:creationId xmlns:p14="http://schemas.microsoft.com/office/powerpoint/2010/main" val="3167246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504" y="1196752"/>
            <a:ext cx="8640960" cy="1384995"/>
          </a:xfrm>
          <a:prstGeom prst="rect">
            <a:avLst/>
          </a:prstGeom>
          <a:noFill/>
        </p:spPr>
        <p:txBody>
          <a:bodyPr wrap="square" rtlCol="0">
            <a:spAutoFit/>
          </a:bodyPr>
          <a:lstStyle/>
          <a:p>
            <a:pPr algn="ctr"/>
            <a:r>
              <a:rPr lang="es-MX" sz="3600" dirty="0" smtClean="0">
                <a:solidFill>
                  <a:srgbClr val="990033"/>
                </a:solidFill>
                <a:latin typeface="Berlin Sans FB" panose="020E0602020502020306" pitchFamily="34" charset="0"/>
              </a:rPr>
              <a:t>El Mensaje es el mismo….</a:t>
            </a:r>
          </a:p>
          <a:p>
            <a:pPr algn="ctr"/>
            <a:endParaRPr lang="es-MX" sz="1200" dirty="0" smtClean="0">
              <a:solidFill>
                <a:srgbClr val="990033"/>
              </a:solidFill>
              <a:latin typeface="Berlin Sans FB" panose="020E0602020502020306" pitchFamily="34" charset="0"/>
            </a:endParaRPr>
          </a:p>
          <a:p>
            <a:pPr algn="ctr"/>
            <a:r>
              <a:rPr lang="es-MX" sz="3600" dirty="0" smtClean="0">
                <a:solidFill>
                  <a:srgbClr val="990033"/>
                </a:solidFill>
                <a:latin typeface="Berlin Sans FB" panose="020E0602020502020306" pitchFamily="34" charset="0"/>
              </a:rPr>
              <a:t>Lo que cambia es la forma de transmitirlo.</a:t>
            </a:r>
            <a:endParaRPr lang="es-MX" sz="3600" dirty="0">
              <a:solidFill>
                <a:srgbClr val="990033"/>
              </a:solidFill>
              <a:latin typeface="Berlin Sans FB" panose="020E0602020502020306" pitchFamily="34" charset="0"/>
            </a:endParaRPr>
          </a:p>
        </p:txBody>
      </p:sp>
      <p:sp>
        <p:nvSpPr>
          <p:cNvPr id="3" name="2 CuadroTexto"/>
          <p:cNvSpPr txBox="1"/>
          <p:nvPr/>
        </p:nvSpPr>
        <p:spPr>
          <a:xfrm>
            <a:off x="323528" y="3352924"/>
            <a:ext cx="6840760" cy="2308324"/>
          </a:xfrm>
          <a:prstGeom prst="rect">
            <a:avLst/>
          </a:prstGeom>
          <a:noFill/>
        </p:spPr>
        <p:txBody>
          <a:bodyPr wrap="square" rtlCol="0">
            <a:spAutoFit/>
          </a:bodyPr>
          <a:lstStyle/>
          <a:p>
            <a:r>
              <a:rPr lang="es-MX" sz="3600" b="1" dirty="0" smtClean="0">
                <a:solidFill>
                  <a:srgbClr val="006600"/>
                </a:solidFill>
              </a:rPr>
              <a:t>El EVANGELIO es el mismo….</a:t>
            </a:r>
          </a:p>
          <a:p>
            <a:endParaRPr lang="es-MX" sz="3600" b="1" dirty="0" smtClean="0">
              <a:solidFill>
                <a:srgbClr val="006600"/>
              </a:solidFill>
            </a:endParaRPr>
          </a:p>
          <a:p>
            <a:r>
              <a:rPr lang="es-MX" sz="3600" b="1" dirty="0" smtClean="0">
                <a:solidFill>
                  <a:srgbClr val="006600"/>
                </a:solidFill>
              </a:rPr>
              <a:t>Lo que cambia es la forma de EVANGELIZAR.</a:t>
            </a:r>
            <a:endParaRPr lang="es-MX" sz="3600" b="1" dirty="0">
              <a:solidFill>
                <a:srgbClr val="006600"/>
              </a:solidFill>
            </a:endParaRPr>
          </a:p>
        </p:txBody>
      </p:sp>
      <p:pic>
        <p:nvPicPr>
          <p:cNvPr id="7170" name="Picture 2" descr="BIBLIA LATINOAMERICANA, GRANDE, COLOR"/>
          <p:cNvPicPr>
            <a:picLocks noChangeAspect="1" noChangeArrowheads="1"/>
          </p:cNvPicPr>
          <p:nvPr/>
        </p:nvPicPr>
        <p:blipFill rotWithShape="1">
          <a:blip r:embed="rId2">
            <a:extLst>
              <a:ext uri="{28A0092B-C50C-407E-A947-70E740481C1C}">
                <a14:useLocalDpi xmlns:a14="http://schemas.microsoft.com/office/drawing/2010/main" val="0"/>
              </a:ext>
            </a:extLst>
          </a:blip>
          <a:srcRect l="13442" r="13842"/>
          <a:stretch/>
        </p:blipFill>
        <p:spPr bwMode="auto">
          <a:xfrm>
            <a:off x="6958655" y="3078336"/>
            <a:ext cx="2077841"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855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923928" y="1340768"/>
            <a:ext cx="4536504" cy="1200329"/>
          </a:xfrm>
          <a:prstGeom prst="rect">
            <a:avLst/>
          </a:prstGeom>
          <a:noFill/>
        </p:spPr>
        <p:txBody>
          <a:bodyPr wrap="square" rtlCol="0">
            <a:spAutoFit/>
          </a:bodyPr>
          <a:lstStyle/>
          <a:p>
            <a:pPr algn="ctr"/>
            <a:r>
              <a:rPr lang="es-MX" sz="3600" b="1" dirty="0" smtClean="0">
                <a:solidFill>
                  <a:srgbClr val="0000CC"/>
                </a:solidFill>
                <a:effectLst>
                  <a:outerShdw blurRad="38100" dist="38100" dir="2700000" algn="tl">
                    <a:srgbClr val="000000">
                      <a:alpha val="43137"/>
                    </a:srgbClr>
                  </a:outerShdw>
                </a:effectLst>
              </a:rPr>
              <a:t>ENTENDER AL </a:t>
            </a:r>
          </a:p>
          <a:p>
            <a:pPr algn="ctr"/>
            <a:r>
              <a:rPr lang="es-MX" sz="3600" b="1" dirty="0" smtClean="0">
                <a:solidFill>
                  <a:srgbClr val="0000CC"/>
                </a:solidFill>
                <a:effectLst>
                  <a:outerShdw blurRad="38100" dist="38100" dir="2700000" algn="tl">
                    <a:srgbClr val="000000">
                      <a:alpha val="43137"/>
                    </a:srgbClr>
                  </a:outerShdw>
                </a:effectLst>
              </a:rPr>
              <a:t>MUNDO ACTUAL</a:t>
            </a:r>
          </a:p>
        </p:txBody>
      </p:sp>
      <p:sp>
        <p:nvSpPr>
          <p:cNvPr id="4" name="Rectangle 4"/>
          <p:cNvSpPr>
            <a:spLocks noChangeArrowheads="1"/>
          </p:cNvSpPr>
          <p:nvPr/>
        </p:nvSpPr>
        <p:spPr bwMode="auto">
          <a:xfrm>
            <a:off x="539552" y="-21108"/>
            <a:ext cx="4896544" cy="785812"/>
          </a:xfrm>
          <a:prstGeom prst="rect">
            <a:avLst/>
          </a:prstGeom>
          <a:noFill/>
          <a:ln w="9525">
            <a:noFill/>
            <a:miter lim="800000"/>
            <a:headEnd/>
            <a:tailEnd/>
          </a:ln>
          <a:effectLst/>
        </p:spPr>
        <p:txBody>
          <a:bodyPr/>
          <a:lstStyle/>
          <a:p>
            <a:pPr defTabSz="762000">
              <a:lnSpc>
                <a:spcPct val="120000"/>
              </a:lnSpc>
              <a:defRPr/>
            </a:pPr>
            <a:r>
              <a:rPr lang="es-MX" sz="5400" dirty="0" smtClean="0">
                <a:solidFill>
                  <a:schemeClr val="bg1"/>
                </a:solidFill>
                <a:effectLst>
                  <a:outerShdw blurRad="38100" dist="38100" dir="2700000" algn="tl">
                    <a:srgbClr val="000000">
                      <a:alpha val="43137"/>
                    </a:srgbClr>
                  </a:outerShdw>
                </a:effectLst>
              </a:rPr>
              <a:t>Requerimos</a:t>
            </a:r>
            <a:endParaRPr lang="es-ES_tradnl" sz="5400" dirty="0">
              <a:solidFill>
                <a:schemeClr val="bg1"/>
              </a:solidFill>
              <a:effectLst>
                <a:outerShdw blurRad="38100" dist="38100" dir="2700000" algn="tl">
                  <a:srgbClr val="000000">
                    <a:alpha val="43137"/>
                  </a:srgbClr>
                </a:outerShdw>
              </a:effectLst>
            </a:endParaRPr>
          </a:p>
        </p:txBody>
      </p:sp>
      <p:sp>
        <p:nvSpPr>
          <p:cNvPr id="5" name="4 CuadroTexto"/>
          <p:cNvSpPr txBox="1"/>
          <p:nvPr/>
        </p:nvSpPr>
        <p:spPr>
          <a:xfrm>
            <a:off x="827584" y="4293096"/>
            <a:ext cx="4464496" cy="1200329"/>
          </a:xfrm>
          <a:prstGeom prst="rect">
            <a:avLst/>
          </a:prstGeom>
          <a:noFill/>
        </p:spPr>
        <p:txBody>
          <a:bodyPr wrap="square" rtlCol="0">
            <a:spAutoFit/>
          </a:bodyPr>
          <a:lstStyle/>
          <a:p>
            <a:pPr algn="ctr"/>
            <a:r>
              <a:rPr lang="es-MX" sz="3600" b="1" dirty="0" smtClean="0">
                <a:solidFill>
                  <a:srgbClr val="FF0000"/>
                </a:solidFill>
                <a:effectLst>
                  <a:outerShdw blurRad="38100" dist="38100" dir="2700000" algn="tl">
                    <a:srgbClr val="000000">
                      <a:alpha val="43137"/>
                    </a:srgbClr>
                  </a:outerShdw>
                </a:effectLst>
              </a:rPr>
              <a:t>PARA PODER </a:t>
            </a:r>
          </a:p>
          <a:p>
            <a:pPr algn="ctr"/>
            <a:r>
              <a:rPr lang="es-MX" sz="3600" b="1" dirty="0" smtClean="0">
                <a:solidFill>
                  <a:srgbClr val="FF0000"/>
                </a:solidFill>
                <a:effectLst>
                  <a:outerShdw blurRad="38100" dist="38100" dir="2700000" algn="tl">
                    <a:srgbClr val="000000">
                      <a:alpha val="43137"/>
                    </a:srgbClr>
                  </a:outerShdw>
                </a:effectLst>
              </a:rPr>
              <a:t>IMPACTAR EN ÉL.</a:t>
            </a:r>
            <a:endParaRPr lang="es-MX" sz="3600" b="1" dirty="0">
              <a:solidFill>
                <a:srgbClr val="FF0000"/>
              </a:solidFill>
              <a:effectLst>
                <a:outerShdw blurRad="38100" dist="38100" dir="2700000" algn="tl">
                  <a:srgbClr val="000000">
                    <a:alpha val="43137"/>
                  </a:srgbClr>
                </a:outerShdw>
              </a:effectLst>
            </a:endParaRPr>
          </a:p>
        </p:txBody>
      </p:sp>
      <p:pic>
        <p:nvPicPr>
          <p:cNvPr id="8196" name="Picture 4" descr="Um cientista vivia preocupado com os problemas do mundo e estav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51" y="1340768"/>
            <a:ext cx="3649588" cy="273719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tse2.mm.bing.net/th?id=OIP.M571068e97aeec41a5591c12a2c74fe7f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140968"/>
            <a:ext cx="3638978" cy="264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250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8198"/>
                                        </p:tgtEl>
                                        <p:attrNameLst>
                                          <p:attrName>style.visibility</p:attrName>
                                        </p:attrNameLst>
                                      </p:cBhvr>
                                      <p:to>
                                        <p:strVal val="visible"/>
                                      </p:to>
                                    </p:set>
                                    <p:animEffect transition="in" filter="barn(inVertical)">
                                      <p:cBhvr>
                                        <p:cTn id="16"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49671" y="1268760"/>
            <a:ext cx="6231773" cy="1754326"/>
          </a:xfrm>
          <a:prstGeom prst="rect">
            <a:avLst/>
          </a:prstGeom>
          <a:noFill/>
        </p:spPr>
        <p:txBody>
          <a:bodyPr wrap="square" rtlCol="0">
            <a:spAutoFit/>
          </a:bodyPr>
          <a:lstStyle/>
          <a:p>
            <a:pPr algn="ctr"/>
            <a:r>
              <a:rPr lang="es-MX" sz="5400" b="1" dirty="0" smtClean="0">
                <a:solidFill>
                  <a:srgbClr val="FF0000"/>
                </a:solidFill>
                <a:effectLst>
                  <a:outerShdw blurRad="38100" dist="38100" dir="2700000" algn="tl">
                    <a:srgbClr val="000000">
                      <a:alpha val="43137"/>
                    </a:srgbClr>
                  </a:outerShdw>
                </a:effectLst>
              </a:rPr>
              <a:t>EL MUNDO ACTUALMENTE</a:t>
            </a:r>
            <a:endParaRPr lang="es-MX" sz="5400" b="1" dirty="0">
              <a:solidFill>
                <a:srgbClr val="FF0000"/>
              </a:solidFill>
              <a:effectLst>
                <a:outerShdw blurRad="38100" dist="38100" dir="2700000" algn="tl">
                  <a:srgbClr val="000000">
                    <a:alpha val="43137"/>
                  </a:srgbClr>
                </a:outerShdw>
              </a:effectLst>
            </a:endParaRPr>
          </a:p>
        </p:txBody>
      </p:sp>
      <p:sp>
        <p:nvSpPr>
          <p:cNvPr id="3" name="Rectangle 2"/>
          <p:cNvSpPr>
            <a:spLocks noChangeArrowheads="1"/>
          </p:cNvSpPr>
          <p:nvPr/>
        </p:nvSpPr>
        <p:spPr bwMode="auto">
          <a:xfrm>
            <a:off x="754090" y="143063"/>
            <a:ext cx="6724650" cy="837665"/>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5400" dirty="0" smtClean="0">
                <a:solidFill>
                  <a:schemeClr val="bg1"/>
                </a:solidFill>
                <a:latin typeface="Bickley Script LET" pitchFamily="2" charset="0"/>
              </a:rPr>
              <a:t>Video</a:t>
            </a:r>
            <a:endParaRPr lang="es-ES_tradnl" altLang="es-MX" sz="5400" dirty="0">
              <a:solidFill>
                <a:schemeClr val="bg1"/>
              </a:solidFill>
              <a:latin typeface="Bickley Script LET" pitchFamily="2" charset="0"/>
            </a:endParaRPr>
          </a:p>
        </p:txBody>
      </p:sp>
      <p:pic>
        <p:nvPicPr>
          <p:cNvPr id="4" name="Picture 17" descr="MovieTape">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3867451"/>
            <a:ext cx="23399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RIOSIDADES Y SIGNIFICADO DE LAS BANDERAS DEL MUN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3161778"/>
            <a:ext cx="5029416" cy="248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487789"/>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23528" y="143063"/>
            <a:ext cx="8568952" cy="6991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400" dirty="0" smtClean="0">
                <a:solidFill>
                  <a:schemeClr val="bg1"/>
                </a:solidFill>
                <a:latin typeface="Bickley Script LET" pitchFamily="2" charset="0"/>
              </a:rPr>
              <a:t>Pirámide poblacional en México</a:t>
            </a:r>
            <a:endParaRPr lang="es-ES_tradnl" altLang="es-MX" sz="4400" dirty="0">
              <a:solidFill>
                <a:schemeClr val="bg1"/>
              </a:solidFill>
              <a:latin typeface="Bickley Script LET" pitchFamily="2" charset="0"/>
            </a:endParaRPr>
          </a:p>
        </p:txBody>
      </p:sp>
      <p:pic>
        <p:nvPicPr>
          <p:cNvPr id="8194" name="Picture 2" descr="La Poblacion De Mex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24531"/>
            <a:ext cx="8883846" cy="4580733"/>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bwMode="auto">
          <a:xfrm>
            <a:off x="971600" y="2594884"/>
            <a:ext cx="7416824" cy="949993"/>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MX"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847487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2536" y="1052736"/>
            <a:ext cx="8567936" cy="2677656"/>
          </a:xfrm>
          <a:prstGeom prst="rect">
            <a:avLst/>
          </a:prstGeom>
        </p:spPr>
        <p:txBody>
          <a:bodyPr wrap="square">
            <a:spAutoFit/>
          </a:bodyPr>
          <a:lstStyle/>
          <a:p>
            <a:pPr algn="just"/>
            <a:r>
              <a:rPr lang="es-MX" sz="2800" b="1" dirty="0"/>
              <a:t>La palabra “generación” define a personas de una edad similar que viven una misma época</a:t>
            </a:r>
            <a:r>
              <a:rPr lang="es-MX" sz="2800" dirty="0" smtClean="0"/>
              <a:t>.</a:t>
            </a:r>
          </a:p>
          <a:p>
            <a:pPr algn="just"/>
            <a:r>
              <a:rPr lang="es-MX" sz="2800" dirty="0" smtClean="0"/>
              <a:t> </a:t>
            </a:r>
            <a:r>
              <a:rPr lang="es-MX" sz="2800" dirty="0"/>
              <a:t>Las personas de una misma generación presentan características de personalidad similares y comparten </a:t>
            </a:r>
            <a:r>
              <a:rPr lang="es-MX" sz="2800" dirty="0" err="1"/>
              <a:t>razgos</a:t>
            </a:r>
            <a:r>
              <a:rPr lang="es-MX" sz="2800" dirty="0"/>
              <a:t> de comportamiento, valores morales y otras </a:t>
            </a:r>
            <a:r>
              <a:rPr lang="es-MX" sz="2800" dirty="0" smtClean="0"/>
              <a:t>afinidades.</a:t>
            </a:r>
            <a:endParaRPr lang="es-MX" sz="2800" dirty="0"/>
          </a:p>
        </p:txBody>
      </p:sp>
      <p:sp>
        <p:nvSpPr>
          <p:cNvPr id="5" name="Rectangle 2"/>
          <p:cNvSpPr>
            <a:spLocks noChangeArrowheads="1"/>
          </p:cNvSpPr>
          <p:nvPr/>
        </p:nvSpPr>
        <p:spPr bwMode="auto">
          <a:xfrm>
            <a:off x="323528" y="143063"/>
            <a:ext cx="8568952" cy="6991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400" dirty="0" smtClean="0">
                <a:solidFill>
                  <a:schemeClr val="bg1"/>
                </a:solidFill>
                <a:latin typeface="Bickley Script LET" pitchFamily="2" charset="0"/>
              </a:rPr>
              <a:t>Las tres Generaciones actuales</a:t>
            </a:r>
            <a:endParaRPr lang="es-ES_tradnl" altLang="es-MX" sz="4400" dirty="0">
              <a:solidFill>
                <a:schemeClr val="bg1"/>
              </a:solidFill>
              <a:latin typeface="Bickley Script LET" pitchFamily="2" charset="0"/>
            </a:endParaRPr>
          </a:p>
        </p:txBody>
      </p:sp>
      <p:sp>
        <p:nvSpPr>
          <p:cNvPr id="2" name="1 CuadroTexto"/>
          <p:cNvSpPr txBox="1"/>
          <p:nvPr/>
        </p:nvSpPr>
        <p:spPr>
          <a:xfrm>
            <a:off x="251520" y="3771037"/>
            <a:ext cx="8424936" cy="954107"/>
          </a:xfrm>
          <a:prstGeom prst="rect">
            <a:avLst/>
          </a:prstGeom>
          <a:noFill/>
        </p:spPr>
        <p:txBody>
          <a:bodyPr wrap="square" rtlCol="0">
            <a:spAutoFit/>
          </a:bodyPr>
          <a:lstStyle/>
          <a:p>
            <a:pPr algn="ctr"/>
            <a:r>
              <a:rPr lang="es-MX" sz="2800" dirty="0" smtClean="0"/>
              <a:t>En el mundo de hoy conviven tres generaciones de adultos :</a:t>
            </a:r>
            <a:endParaRPr lang="es-MX" sz="2800" dirty="0"/>
          </a:p>
        </p:txBody>
      </p:sp>
      <p:sp>
        <p:nvSpPr>
          <p:cNvPr id="6" name="5 CuadroTexto"/>
          <p:cNvSpPr txBox="1"/>
          <p:nvPr/>
        </p:nvSpPr>
        <p:spPr>
          <a:xfrm>
            <a:off x="1763688" y="4653136"/>
            <a:ext cx="5760640" cy="461665"/>
          </a:xfrm>
          <a:prstGeom prst="rect">
            <a:avLst/>
          </a:prstGeom>
          <a:noFill/>
        </p:spPr>
        <p:txBody>
          <a:bodyPr wrap="square" rtlCol="0">
            <a:spAutoFit/>
          </a:bodyPr>
          <a:lstStyle/>
          <a:p>
            <a:pPr marL="342900" indent="-342900">
              <a:buFont typeface="Wingdings" panose="05000000000000000000" pitchFamily="2" charset="2"/>
              <a:buChar char="Ø"/>
            </a:pPr>
            <a:r>
              <a:rPr lang="es-MX" dirty="0" smtClean="0"/>
              <a:t> Generación de los “ </a:t>
            </a:r>
            <a:r>
              <a:rPr lang="es-MX" dirty="0" err="1" smtClean="0"/>
              <a:t>Baby</a:t>
            </a:r>
            <a:r>
              <a:rPr lang="es-MX" dirty="0" smtClean="0"/>
              <a:t> </a:t>
            </a:r>
            <a:r>
              <a:rPr lang="es-MX" dirty="0" err="1" smtClean="0"/>
              <a:t>Boomers</a:t>
            </a:r>
            <a:r>
              <a:rPr lang="es-MX" dirty="0" smtClean="0"/>
              <a:t>”</a:t>
            </a:r>
            <a:endParaRPr lang="es-MX" dirty="0"/>
          </a:p>
        </p:txBody>
      </p:sp>
      <p:sp>
        <p:nvSpPr>
          <p:cNvPr id="7" name="6 CuadroTexto"/>
          <p:cNvSpPr txBox="1"/>
          <p:nvPr/>
        </p:nvSpPr>
        <p:spPr>
          <a:xfrm>
            <a:off x="1763688" y="5055567"/>
            <a:ext cx="5760640" cy="461665"/>
          </a:xfrm>
          <a:prstGeom prst="rect">
            <a:avLst/>
          </a:prstGeom>
          <a:noFill/>
        </p:spPr>
        <p:txBody>
          <a:bodyPr wrap="square" rtlCol="0">
            <a:spAutoFit/>
          </a:bodyPr>
          <a:lstStyle/>
          <a:p>
            <a:pPr marL="342900" indent="-342900">
              <a:buFont typeface="Wingdings" panose="05000000000000000000" pitchFamily="2" charset="2"/>
              <a:buChar char="Ø"/>
            </a:pPr>
            <a:r>
              <a:rPr lang="es-MX" dirty="0" smtClean="0"/>
              <a:t> Generación “X” o “ </a:t>
            </a:r>
            <a:r>
              <a:rPr lang="es-MX" dirty="0" err="1" smtClean="0"/>
              <a:t>Sandwich</a:t>
            </a:r>
            <a:r>
              <a:rPr lang="es-MX" dirty="0" smtClean="0"/>
              <a:t>“ </a:t>
            </a:r>
            <a:endParaRPr lang="es-MX" dirty="0"/>
          </a:p>
        </p:txBody>
      </p:sp>
      <p:sp>
        <p:nvSpPr>
          <p:cNvPr id="8" name="7 CuadroTexto"/>
          <p:cNvSpPr txBox="1"/>
          <p:nvPr/>
        </p:nvSpPr>
        <p:spPr>
          <a:xfrm>
            <a:off x="1763688" y="5487615"/>
            <a:ext cx="5760640" cy="461665"/>
          </a:xfrm>
          <a:prstGeom prst="rect">
            <a:avLst/>
          </a:prstGeom>
          <a:noFill/>
        </p:spPr>
        <p:txBody>
          <a:bodyPr wrap="square" rtlCol="0">
            <a:spAutoFit/>
          </a:bodyPr>
          <a:lstStyle/>
          <a:p>
            <a:pPr marL="342900" indent="-342900">
              <a:buFont typeface="Wingdings" panose="05000000000000000000" pitchFamily="2" charset="2"/>
              <a:buChar char="Ø"/>
            </a:pPr>
            <a:r>
              <a:rPr lang="es-MX" dirty="0" smtClean="0"/>
              <a:t> Generación “Y” o “ </a:t>
            </a:r>
            <a:r>
              <a:rPr lang="es-MX" dirty="0" err="1" smtClean="0"/>
              <a:t>Millennials</a:t>
            </a:r>
            <a:r>
              <a:rPr lang="es-MX" dirty="0" smtClean="0"/>
              <a:t>“ </a:t>
            </a:r>
            <a:endParaRPr lang="es-MX" dirty="0"/>
          </a:p>
        </p:txBody>
      </p:sp>
    </p:spTree>
    <p:extLst>
      <p:ext uri="{BB962C8B-B14F-4D97-AF65-F5344CB8AC3E}">
        <p14:creationId xmlns:p14="http://schemas.microsoft.com/office/powerpoint/2010/main" val="2120561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7065" y="2348880"/>
            <a:ext cx="4926983" cy="3539430"/>
          </a:xfrm>
          <a:prstGeom prst="rect">
            <a:avLst/>
          </a:prstGeom>
          <a:noFill/>
        </p:spPr>
        <p:txBody>
          <a:bodyPr wrap="square" rtlCol="0">
            <a:spAutoFit/>
          </a:bodyPr>
          <a:lstStyle/>
          <a:p>
            <a:pPr marL="342900" indent="-342900" algn="just">
              <a:buFont typeface="Wingdings" panose="05000000000000000000" pitchFamily="2" charset="2"/>
              <a:buChar char="§"/>
            </a:pPr>
            <a:r>
              <a:rPr lang="es-MX" sz="2800" dirty="0"/>
              <a:t>La generación de los “</a:t>
            </a:r>
            <a:r>
              <a:rPr lang="es-MX" sz="2800" dirty="0" err="1"/>
              <a:t>baby</a:t>
            </a:r>
            <a:r>
              <a:rPr lang="es-MX" sz="2800" dirty="0"/>
              <a:t> </a:t>
            </a:r>
            <a:r>
              <a:rPr lang="es-MX" sz="2800" dirty="0" err="1"/>
              <a:t>boomers</a:t>
            </a:r>
            <a:r>
              <a:rPr lang="es-MX" sz="2800" dirty="0"/>
              <a:t>” fueron clasificados bajo ese  nombre debido a la gran cantidad de bebés que nacieron durante el período que siguió a la Segunda Guerra </a:t>
            </a:r>
            <a:r>
              <a:rPr lang="es-MX" sz="2800" dirty="0" smtClean="0"/>
              <a:t>Mundial.</a:t>
            </a:r>
            <a:endParaRPr lang="es-MX" sz="2800" dirty="0"/>
          </a:p>
        </p:txBody>
      </p:sp>
      <p:sp>
        <p:nvSpPr>
          <p:cNvPr id="4" name="Rectangle 2"/>
          <p:cNvSpPr>
            <a:spLocks noChangeArrowheads="1"/>
          </p:cNvSpPr>
          <p:nvPr/>
        </p:nvSpPr>
        <p:spPr bwMode="auto">
          <a:xfrm>
            <a:off x="323528" y="143063"/>
            <a:ext cx="8568952" cy="6437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000" dirty="0" smtClean="0">
                <a:solidFill>
                  <a:schemeClr val="bg1"/>
                </a:solidFill>
                <a:latin typeface="Bickley Script LET" pitchFamily="2" charset="0"/>
              </a:rPr>
              <a:t>Generación de los “</a:t>
            </a:r>
            <a:r>
              <a:rPr lang="es-ES_tradnl" altLang="es-MX" sz="4000" dirty="0" err="1" smtClean="0">
                <a:solidFill>
                  <a:schemeClr val="bg1"/>
                </a:solidFill>
                <a:latin typeface="Bickley Script LET" pitchFamily="2" charset="0"/>
              </a:rPr>
              <a:t>Baby</a:t>
            </a:r>
            <a:r>
              <a:rPr lang="es-ES_tradnl" altLang="es-MX" sz="4000" dirty="0" smtClean="0">
                <a:solidFill>
                  <a:schemeClr val="bg1"/>
                </a:solidFill>
                <a:latin typeface="Bickley Script LET" pitchFamily="2" charset="0"/>
              </a:rPr>
              <a:t> </a:t>
            </a:r>
            <a:r>
              <a:rPr lang="es-ES_tradnl" altLang="es-MX" sz="4000" dirty="0" err="1" smtClean="0">
                <a:solidFill>
                  <a:schemeClr val="bg1"/>
                </a:solidFill>
                <a:latin typeface="Bickley Script LET" pitchFamily="2" charset="0"/>
              </a:rPr>
              <a:t>Boomers</a:t>
            </a:r>
            <a:r>
              <a:rPr lang="es-ES_tradnl" altLang="es-MX" sz="4000" dirty="0" smtClean="0">
                <a:solidFill>
                  <a:schemeClr val="bg1"/>
                </a:solidFill>
                <a:latin typeface="Bickley Script LET" pitchFamily="2" charset="0"/>
              </a:rPr>
              <a:t>”</a:t>
            </a:r>
            <a:endParaRPr lang="es-ES_tradnl" altLang="es-MX" sz="4000" dirty="0">
              <a:solidFill>
                <a:schemeClr val="bg1"/>
              </a:solidFill>
              <a:latin typeface="Bickley Script LET" pitchFamily="2" charset="0"/>
            </a:endParaRPr>
          </a:p>
        </p:txBody>
      </p:sp>
      <p:sp>
        <p:nvSpPr>
          <p:cNvPr id="6" name="5 CuadroTexto"/>
          <p:cNvSpPr txBox="1"/>
          <p:nvPr/>
        </p:nvSpPr>
        <p:spPr>
          <a:xfrm>
            <a:off x="179512" y="1124744"/>
            <a:ext cx="9001000" cy="1077218"/>
          </a:xfrm>
          <a:prstGeom prst="rect">
            <a:avLst/>
          </a:prstGeom>
          <a:noFill/>
        </p:spPr>
        <p:txBody>
          <a:bodyPr wrap="square" rtlCol="0">
            <a:spAutoFit/>
          </a:bodyPr>
          <a:lstStyle/>
          <a:p>
            <a:pPr marL="342900" indent="-342900">
              <a:buFont typeface="Wingdings" panose="05000000000000000000" pitchFamily="2" charset="2"/>
              <a:buChar char="§"/>
            </a:pPr>
            <a:r>
              <a:rPr lang="es-MX" sz="3200" dirty="0" smtClean="0"/>
              <a:t>Nacidos entre 1945 y 1964. Actualmente tienen entre 52 y 71 años </a:t>
            </a:r>
            <a:endParaRPr lang="es-MX" sz="3200" dirty="0"/>
          </a:p>
        </p:txBody>
      </p:sp>
      <p:pic>
        <p:nvPicPr>
          <p:cNvPr id="10242" name="Picture 2" descr="BABY BOOMERS (1950/19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708920"/>
            <a:ext cx="3816424" cy="279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103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barn(inVertical)">
                                      <p:cBhvr>
                                        <p:cTn id="10" dur="5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6437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000" dirty="0" smtClean="0">
                <a:solidFill>
                  <a:schemeClr val="bg1"/>
                </a:solidFill>
                <a:latin typeface="Bickley Script LET" pitchFamily="2" charset="0"/>
              </a:rPr>
              <a:t>Generación de los “</a:t>
            </a:r>
            <a:r>
              <a:rPr lang="es-ES_tradnl" altLang="es-MX" sz="4000" dirty="0" err="1" smtClean="0">
                <a:solidFill>
                  <a:schemeClr val="bg1"/>
                </a:solidFill>
                <a:latin typeface="Bickley Script LET" pitchFamily="2" charset="0"/>
              </a:rPr>
              <a:t>Baby</a:t>
            </a:r>
            <a:r>
              <a:rPr lang="es-ES_tradnl" altLang="es-MX" sz="4000" dirty="0" smtClean="0">
                <a:solidFill>
                  <a:schemeClr val="bg1"/>
                </a:solidFill>
                <a:latin typeface="Bickley Script LET" pitchFamily="2" charset="0"/>
              </a:rPr>
              <a:t> </a:t>
            </a:r>
            <a:r>
              <a:rPr lang="es-ES_tradnl" altLang="es-MX" sz="4000" dirty="0" err="1" smtClean="0">
                <a:solidFill>
                  <a:schemeClr val="bg1"/>
                </a:solidFill>
                <a:latin typeface="Bickley Script LET" pitchFamily="2" charset="0"/>
              </a:rPr>
              <a:t>Boomers</a:t>
            </a:r>
            <a:r>
              <a:rPr lang="es-ES_tradnl" altLang="es-MX" sz="4000" dirty="0" smtClean="0">
                <a:solidFill>
                  <a:schemeClr val="bg1"/>
                </a:solidFill>
                <a:latin typeface="Bickley Script LET" pitchFamily="2" charset="0"/>
              </a:rPr>
              <a:t>”</a:t>
            </a:r>
            <a:endParaRPr lang="es-ES_tradnl" altLang="es-MX" sz="4000" dirty="0">
              <a:solidFill>
                <a:schemeClr val="bg1"/>
              </a:solidFill>
              <a:latin typeface="Bickley Script LET" pitchFamily="2" charset="0"/>
            </a:endParaRPr>
          </a:p>
        </p:txBody>
      </p:sp>
      <p:sp>
        <p:nvSpPr>
          <p:cNvPr id="5" name="4 CuadroTexto"/>
          <p:cNvSpPr txBox="1"/>
          <p:nvPr/>
        </p:nvSpPr>
        <p:spPr>
          <a:xfrm>
            <a:off x="3203848" y="1052736"/>
            <a:ext cx="5760640" cy="4832092"/>
          </a:xfrm>
          <a:prstGeom prst="rect">
            <a:avLst/>
          </a:prstGeom>
          <a:noFill/>
        </p:spPr>
        <p:txBody>
          <a:bodyPr wrap="square" rtlCol="0">
            <a:spAutoFit/>
          </a:bodyPr>
          <a:lstStyle/>
          <a:p>
            <a:pPr marL="342900" indent="-342900" algn="just">
              <a:buFont typeface="Wingdings" panose="05000000000000000000" pitchFamily="2" charset="2"/>
              <a:buChar char="§"/>
            </a:pPr>
            <a:r>
              <a:rPr lang="es-MX" sz="2800" dirty="0" smtClean="0"/>
              <a:t>Los hippies con su movimiento de paz, amor y protesta por la prolongada guerra de Vietnam, adornaban sus trajes y sus cabellos con flores psicodélicas y se paseaban por las avenidas de las principales ciudades con sus pancartas que promovían el amor libre, mientras llenaban el ambiente de una </a:t>
            </a:r>
            <a:r>
              <a:rPr lang="es-MX" sz="2800" b="1" dirty="0" smtClean="0"/>
              <a:t>espiritualidad existencialista.</a:t>
            </a:r>
            <a:endParaRPr lang="es-MX" sz="2800" b="1" dirty="0"/>
          </a:p>
        </p:txBody>
      </p:sp>
      <p:pic>
        <p:nvPicPr>
          <p:cNvPr id="11266" name="Picture 2" descr="eliz » hippies in v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56792"/>
            <a:ext cx="3456384" cy="249942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Quem não conhece muito o mundo hip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38" y="4103652"/>
            <a:ext cx="2857500"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249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par>
                                <p:cTn id="8" presetID="16" presetClass="entr" presetSubtype="21"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barn(inVertical)">
                                      <p:cBhvr>
                                        <p:cTn id="10" dur="500"/>
                                        <p:tgtEl>
                                          <p:spTgt spid="1126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9512" y="1052736"/>
            <a:ext cx="5616624" cy="5293757"/>
          </a:xfrm>
          <a:prstGeom prst="rect">
            <a:avLst/>
          </a:prstGeom>
          <a:noFill/>
        </p:spPr>
        <p:txBody>
          <a:bodyPr wrap="square" rtlCol="0">
            <a:spAutoFit/>
          </a:bodyPr>
          <a:lstStyle/>
          <a:p>
            <a:pPr marL="457200" indent="-457200" algn="just">
              <a:buFont typeface="Wingdings" panose="05000000000000000000" pitchFamily="2" charset="2"/>
              <a:buChar char="§"/>
            </a:pPr>
            <a:r>
              <a:rPr lang="es-MX" sz="2600" dirty="0" smtClean="0"/>
              <a:t>Muchos </a:t>
            </a:r>
            <a:r>
              <a:rPr lang="es-MX" sz="2600" dirty="0"/>
              <a:t>de los </a:t>
            </a:r>
            <a:r>
              <a:rPr lang="es-MX" sz="2600" dirty="0" err="1"/>
              <a:t>Baby</a:t>
            </a:r>
            <a:r>
              <a:rPr lang="es-MX" sz="2600" dirty="0"/>
              <a:t> </a:t>
            </a:r>
            <a:r>
              <a:rPr lang="es-MX" sz="2600" dirty="0" err="1"/>
              <a:t>Boomers</a:t>
            </a:r>
            <a:r>
              <a:rPr lang="es-MX" sz="2600" dirty="0"/>
              <a:t> se enfocaron en hacer una carrera </a:t>
            </a:r>
            <a:r>
              <a:rPr lang="es-MX" sz="2600" dirty="0" smtClean="0"/>
              <a:t>universitaria. </a:t>
            </a:r>
            <a:r>
              <a:rPr lang="es-MX" sz="2600" dirty="0"/>
              <a:t>El dinero que llegaron a ganar los hizo deslumbrarse con el mundo del capitalista y </a:t>
            </a:r>
            <a:r>
              <a:rPr lang="es-MX" sz="2600" b="1" dirty="0"/>
              <a:t>muchos de los hijos de los </a:t>
            </a:r>
            <a:r>
              <a:rPr lang="es-MX" sz="2600" b="1" dirty="0" err="1"/>
              <a:t>Baby</a:t>
            </a:r>
            <a:r>
              <a:rPr lang="es-MX" sz="2600" b="1" dirty="0"/>
              <a:t> </a:t>
            </a:r>
            <a:r>
              <a:rPr lang="es-MX" sz="2600" b="1" dirty="0" err="1"/>
              <a:t>Boomers</a:t>
            </a:r>
            <a:r>
              <a:rPr lang="es-MX" sz="2600" b="1" dirty="0"/>
              <a:t> se vieron afectados pues sus padres se iban de viaje y ellos quedaban solos en las mansiones que construyeron con sus altos ingresos</a:t>
            </a:r>
            <a:r>
              <a:rPr lang="es-MX" sz="2600" b="1" dirty="0" smtClean="0"/>
              <a:t>.</a:t>
            </a:r>
          </a:p>
          <a:p>
            <a:pPr marL="457200" indent="-457200" algn="just">
              <a:buFont typeface="Wingdings" panose="05000000000000000000" pitchFamily="2" charset="2"/>
              <a:buChar char="§"/>
            </a:pPr>
            <a:endParaRPr lang="es-MX" sz="2600" dirty="0"/>
          </a:p>
        </p:txBody>
      </p:sp>
      <p:sp>
        <p:nvSpPr>
          <p:cNvPr id="5" name="Rectangle 2"/>
          <p:cNvSpPr>
            <a:spLocks noChangeArrowheads="1"/>
          </p:cNvSpPr>
          <p:nvPr/>
        </p:nvSpPr>
        <p:spPr bwMode="auto">
          <a:xfrm>
            <a:off x="323528" y="143063"/>
            <a:ext cx="8568952" cy="6437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000" dirty="0" smtClean="0">
                <a:solidFill>
                  <a:schemeClr val="bg1"/>
                </a:solidFill>
                <a:latin typeface="Bickley Script LET" pitchFamily="2" charset="0"/>
              </a:rPr>
              <a:t>Generación de los “</a:t>
            </a:r>
            <a:r>
              <a:rPr lang="es-ES_tradnl" altLang="es-MX" sz="4000" dirty="0" err="1" smtClean="0">
                <a:solidFill>
                  <a:schemeClr val="bg1"/>
                </a:solidFill>
                <a:latin typeface="Bickley Script LET" pitchFamily="2" charset="0"/>
              </a:rPr>
              <a:t>Baby</a:t>
            </a:r>
            <a:r>
              <a:rPr lang="es-ES_tradnl" altLang="es-MX" sz="4000" dirty="0" smtClean="0">
                <a:solidFill>
                  <a:schemeClr val="bg1"/>
                </a:solidFill>
                <a:latin typeface="Bickley Script LET" pitchFamily="2" charset="0"/>
              </a:rPr>
              <a:t> </a:t>
            </a:r>
            <a:r>
              <a:rPr lang="es-ES_tradnl" altLang="es-MX" sz="4000" dirty="0" err="1" smtClean="0">
                <a:solidFill>
                  <a:schemeClr val="bg1"/>
                </a:solidFill>
                <a:latin typeface="Bickley Script LET" pitchFamily="2" charset="0"/>
              </a:rPr>
              <a:t>Boomers</a:t>
            </a:r>
            <a:r>
              <a:rPr lang="es-ES_tradnl" altLang="es-MX" sz="4000" dirty="0" smtClean="0">
                <a:solidFill>
                  <a:schemeClr val="bg1"/>
                </a:solidFill>
                <a:latin typeface="Bickley Script LET" pitchFamily="2" charset="0"/>
              </a:rPr>
              <a:t>”</a:t>
            </a:r>
            <a:endParaRPr lang="es-ES_tradnl" altLang="es-MX" sz="4000" dirty="0">
              <a:solidFill>
                <a:schemeClr val="bg1"/>
              </a:solidFill>
              <a:latin typeface="Bickley Script LET" pitchFamily="2" charset="0"/>
            </a:endParaRPr>
          </a:p>
        </p:txBody>
      </p:sp>
      <p:pic>
        <p:nvPicPr>
          <p:cNvPr id="12290" name="Picture 2" descr="http://tse4.mm.bing.net/th?id=OIP.Md88f41c650d55fb366441ea037070244o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556792"/>
            <a:ext cx="28575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tse2.mm.bing.net/th?id=OIP.M7f50de6ff369142e4747a896b719645c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717032"/>
            <a:ext cx="28575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782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500"/>
                                        <p:tgtEl>
                                          <p:spTgt spid="12290"/>
                                        </p:tgtEl>
                                      </p:cBhvr>
                                    </p:animEffect>
                                  </p:childTnLst>
                                </p:cTn>
                              </p:par>
                              <p:par>
                                <p:cTn id="11" presetID="6" presetClass="entr" presetSubtype="16" fill="hold" nodeType="with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circle(in)">
                                      <p:cBhvr>
                                        <p:cTn id="13"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980728"/>
            <a:ext cx="8568952" cy="1692771"/>
          </a:xfrm>
          <a:prstGeom prst="rect">
            <a:avLst/>
          </a:prstGeom>
          <a:noFill/>
        </p:spPr>
        <p:txBody>
          <a:bodyPr wrap="square" rtlCol="0">
            <a:spAutoFit/>
          </a:bodyPr>
          <a:lstStyle/>
          <a:p>
            <a:pPr algn="just"/>
            <a:r>
              <a:rPr lang="es-MX" sz="3200" dirty="0" smtClean="0">
                <a:solidFill>
                  <a:srgbClr val="FF0000"/>
                </a:solidFill>
              </a:rPr>
              <a:t>Una </a:t>
            </a:r>
            <a:r>
              <a:rPr lang="es-MX" sz="3200" dirty="0">
                <a:solidFill>
                  <a:srgbClr val="FF0000"/>
                </a:solidFill>
              </a:rPr>
              <a:t>generación  de creencias conservadoras</a:t>
            </a:r>
          </a:p>
          <a:p>
            <a:pPr algn="just"/>
            <a:r>
              <a:rPr lang="es-MX" dirty="0"/>
              <a:t>La generación de los “</a:t>
            </a:r>
            <a:r>
              <a:rPr lang="es-MX" dirty="0" err="1"/>
              <a:t>baby</a:t>
            </a:r>
            <a:r>
              <a:rPr lang="es-MX" dirty="0"/>
              <a:t> </a:t>
            </a:r>
            <a:r>
              <a:rPr lang="es-MX" dirty="0" err="1"/>
              <a:t>boomers</a:t>
            </a:r>
            <a:r>
              <a:rPr lang="es-MX" dirty="0"/>
              <a:t>” es una generación conservadora en el aspecto religioso, en su mayoría son católicos o evangélicos, creen mucho en el valor de la familia</a:t>
            </a:r>
            <a:r>
              <a:rPr lang="es-MX" dirty="0" smtClean="0"/>
              <a:t>.</a:t>
            </a:r>
            <a:endParaRPr lang="es-MX" dirty="0"/>
          </a:p>
        </p:txBody>
      </p:sp>
      <p:sp>
        <p:nvSpPr>
          <p:cNvPr id="4" name="3 CuadroTexto"/>
          <p:cNvSpPr txBox="1"/>
          <p:nvPr/>
        </p:nvSpPr>
        <p:spPr>
          <a:xfrm>
            <a:off x="251520" y="2636912"/>
            <a:ext cx="5616624" cy="3416320"/>
          </a:xfrm>
          <a:prstGeom prst="rect">
            <a:avLst/>
          </a:prstGeom>
          <a:noFill/>
        </p:spPr>
        <p:txBody>
          <a:bodyPr wrap="square" rtlCol="0">
            <a:spAutoFit/>
          </a:bodyPr>
          <a:lstStyle/>
          <a:p>
            <a:pPr marL="342900" indent="-342900" algn="just">
              <a:buFont typeface="Wingdings" panose="05000000000000000000" pitchFamily="2" charset="2"/>
              <a:buChar char="§"/>
            </a:pPr>
            <a:r>
              <a:rPr lang="es-MX" b="1" dirty="0" smtClean="0"/>
              <a:t>Los </a:t>
            </a:r>
            <a:r>
              <a:rPr lang="es-MX" b="1" dirty="0"/>
              <a:t>divorcios no fueron tan común en su generación como lo han sido en las generaciones X y </a:t>
            </a:r>
            <a:r>
              <a:rPr lang="es-MX" b="1" dirty="0" err="1"/>
              <a:t>Y</a:t>
            </a:r>
            <a:r>
              <a:rPr lang="es-MX" dirty="0"/>
              <a:t>. Por muchos son admirados por sus valores morales. Una gran mayoría de los miembros de esta generación están en contra del aborto, del matrimonio “gay” y contra actos de violencia doméstica</a:t>
            </a:r>
            <a:r>
              <a:rPr lang="es-MX" dirty="0" smtClean="0"/>
              <a:t>.</a:t>
            </a:r>
            <a:endParaRPr lang="es-MX" dirty="0"/>
          </a:p>
        </p:txBody>
      </p:sp>
      <p:sp>
        <p:nvSpPr>
          <p:cNvPr id="5" name="Rectangle 2"/>
          <p:cNvSpPr>
            <a:spLocks noChangeArrowheads="1"/>
          </p:cNvSpPr>
          <p:nvPr/>
        </p:nvSpPr>
        <p:spPr bwMode="auto">
          <a:xfrm>
            <a:off x="323528" y="143063"/>
            <a:ext cx="8568952" cy="6437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000" dirty="0" smtClean="0">
                <a:solidFill>
                  <a:schemeClr val="bg1"/>
                </a:solidFill>
                <a:latin typeface="Bickley Script LET" pitchFamily="2" charset="0"/>
              </a:rPr>
              <a:t>Generación de los “</a:t>
            </a:r>
            <a:r>
              <a:rPr lang="es-ES_tradnl" altLang="es-MX" sz="4000" dirty="0" err="1" smtClean="0">
                <a:solidFill>
                  <a:schemeClr val="bg1"/>
                </a:solidFill>
                <a:latin typeface="Bickley Script LET" pitchFamily="2" charset="0"/>
              </a:rPr>
              <a:t>Baby</a:t>
            </a:r>
            <a:r>
              <a:rPr lang="es-ES_tradnl" altLang="es-MX" sz="4000" dirty="0" smtClean="0">
                <a:solidFill>
                  <a:schemeClr val="bg1"/>
                </a:solidFill>
                <a:latin typeface="Bickley Script LET" pitchFamily="2" charset="0"/>
              </a:rPr>
              <a:t> </a:t>
            </a:r>
            <a:r>
              <a:rPr lang="es-ES_tradnl" altLang="es-MX" sz="4000" dirty="0" err="1" smtClean="0">
                <a:solidFill>
                  <a:schemeClr val="bg1"/>
                </a:solidFill>
                <a:latin typeface="Bickley Script LET" pitchFamily="2" charset="0"/>
              </a:rPr>
              <a:t>Boomers</a:t>
            </a:r>
            <a:r>
              <a:rPr lang="es-ES_tradnl" altLang="es-MX" sz="4000" dirty="0" smtClean="0">
                <a:solidFill>
                  <a:schemeClr val="bg1"/>
                </a:solidFill>
                <a:latin typeface="Bickley Script LET" pitchFamily="2" charset="0"/>
              </a:rPr>
              <a:t>”</a:t>
            </a:r>
            <a:endParaRPr lang="es-ES_tradnl" altLang="es-MX" sz="4000" dirty="0">
              <a:solidFill>
                <a:schemeClr val="bg1"/>
              </a:solidFill>
              <a:latin typeface="Bickley Script LET" pitchFamily="2" charset="0"/>
            </a:endParaRPr>
          </a:p>
        </p:txBody>
      </p:sp>
      <p:pic>
        <p:nvPicPr>
          <p:cNvPr id="13314" name="Picture 2" descr="Familias Diferentes: FAMILIAS DIFERE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23" y="2852936"/>
            <a:ext cx="24860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774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500"/>
                                  </p:stCondLst>
                                  <p:childTnLst>
                                    <p:set>
                                      <p:cBhvr>
                                        <p:cTn id="9" dur="1" fill="hold">
                                          <p:stCondLst>
                                            <p:cond delay="0"/>
                                          </p:stCondLst>
                                        </p:cTn>
                                        <p:tgtEl>
                                          <p:spTgt spid="13314"/>
                                        </p:tgtEl>
                                        <p:attrNameLst>
                                          <p:attrName>style.visibility</p:attrName>
                                        </p:attrNameLst>
                                      </p:cBhvr>
                                      <p:to>
                                        <p:strVal val="visible"/>
                                      </p:to>
                                    </p:set>
                                    <p:animEffect transition="in" filter="barn(inVertical)">
                                      <p:cBhvr>
                                        <p:cTn id="10" dur="500"/>
                                        <p:tgtEl>
                                          <p:spTgt spid="133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X” o “</a:t>
            </a:r>
            <a:r>
              <a:rPr lang="es-ES_tradnl" altLang="es-MX" sz="4800" dirty="0" err="1" smtClean="0">
                <a:solidFill>
                  <a:schemeClr val="bg1"/>
                </a:solidFill>
                <a:latin typeface="Bickley Script LET" pitchFamily="2" charset="0"/>
              </a:rPr>
              <a:t>Sandwich</a:t>
            </a:r>
            <a:r>
              <a:rPr lang="es-ES_tradnl" altLang="es-MX" sz="4800" dirty="0" smtClean="0">
                <a:solidFill>
                  <a:schemeClr val="bg1"/>
                </a:solidFill>
                <a:latin typeface="Bickley Script LET" pitchFamily="2" charset="0"/>
              </a:rPr>
              <a:t>”</a:t>
            </a:r>
            <a:endParaRPr lang="es-ES_tradnl" altLang="es-MX" sz="4800" dirty="0">
              <a:solidFill>
                <a:schemeClr val="bg1"/>
              </a:solidFill>
              <a:latin typeface="Bickley Script LET" pitchFamily="2" charset="0"/>
            </a:endParaRPr>
          </a:p>
        </p:txBody>
      </p:sp>
      <p:sp>
        <p:nvSpPr>
          <p:cNvPr id="2" name="1 CuadroTexto"/>
          <p:cNvSpPr txBox="1"/>
          <p:nvPr/>
        </p:nvSpPr>
        <p:spPr>
          <a:xfrm>
            <a:off x="35496" y="1768748"/>
            <a:ext cx="5616624" cy="2308324"/>
          </a:xfrm>
          <a:prstGeom prst="rect">
            <a:avLst/>
          </a:prstGeom>
          <a:noFill/>
        </p:spPr>
        <p:txBody>
          <a:bodyPr wrap="square" rtlCol="0">
            <a:spAutoFit/>
          </a:bodyPr>
          <a:lstStyle/>
          <a:p>
            <a:pPr marL="342900" indent="-342900">
              <a:buFont typeface="Wingdings" panose="05000000000000000000" pitchFamily="2" charset="2"/>
              <a:buChar char="§"/>
            </a:pPr>
            <a:r>
              <a:rPr lang="es-MX" dirty="0" smtClean="0"/>
              <a:t>Desde </a:t>
            </a:r>
            <a:r>
              <a:rPr lang="es-MX" dirty="0"/>
              <a:t>muy </a:t>
            </a:r>
            <a:r>
              <a:rPr lang="es-MX" dirty="0" smtClean="0"/>
              <a:t>pequeños </a:t>
            </a:r>
            <a:r>
              <a:rPr lang="es-MX" dirty="0"/>
              <a:t>vieron la gran incongruencia en el pensar, decir y hacer de sus padres</a:t>
            </a:r>
            <a:r>
              <a:rPr lang="es-MX" dirty="0" smtClean="0"/>
              <a:t>.</a:t>
            </a:r>
            <a:r>
              <a:rPr lang="es-MX" b="1" dirty="0"/>
              <a:t/>
            </a:r>
            <a:br>
              <a:rPr lang="es-MX" b="1" dirty="0"/>
            </a:br>
            <a:r>
              <a:rPr lang="es-MX" b="1" dirty="0"/>
              <a:t>Se tuvieron que enfrentar con una </a:t>
            </a:r>
            <a:r>
              <a:rPr lang="es-MX" b="1" dirty="0" smtClean="0"/>
              <a:t>sociedad </a:t>
            </a:r>
            <a:r>
              <a:rPr lang="es-MX" b="1" dirty="0"/>
              <a:t>decepcionada de </a:t>
            </a:r>
            <a:r>
              <a:rPr lang="es-MX" b="1" dirty="0" smtClean="0"/>
              <a:t>prácticamente todo.</a:t>
            </a:r>
            <a:endParaRPr lang="es-MX" dirty="0"/>
          </a:p>
        </p:txBody>
      </p:sp>
      <p:sp>
        <p:nvSpPr>
          <p:cNvPr id="5" name="4 CuadroTexto"/>
          <p:cNvSpPr txBox="1"/>
          <p:nvPr/>
        </p:nvSpPr>
        <p:spPr>
          <a:xfrm>
            <a:off x="539552" y="980728"/>
            <a:ext cx="8064896" cy="830997"/>
          </a:xfrm>
          <a:prstGeom prst="rect">
            <a:avLst/>
          </a:prstGeom>
          <a:noFill/>
        </p:spPr>
        <p:txBody>
          <a:bodyPr wrap="square" rtlCol="0">
            <a:spAutoFit/>
          </a:bodyPr>
          <a:lstStyle/>
          <a:p>
            <a:pPr marL="342900" indent="-342900" algn="ctr">
              <a:buFont typeface="Wingdings" panose="05000000000000000000" pitchFamily="2" charset="2"/>
              <a:buChar char="§"/>
            </a:pPr>
            <a:r>
              <a:rPr lang="es-MX" dirty="0" smtClean="0"/>
              <a:t>Nacidos entre 1965 y 1982.                          Actualmente tienen entre 34 y  51 años </a:t>
            </a:r>
            <a:endParaRPr lang="es-MX" dirty="0"/>
          </a:p>
        </p:txBody>
      </p:sp>
      <p:pic>
        <p:nvPicPr>
          <p:cNvPr id="14338" name="Picture 2" descr="generacion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951502"/>
            <a:ext cx="3080343" cy="2053562"/>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395536" y="4010288"/>
            <a:ext cx="8568952" cy="1938992"/>
          </a:xfrm>
          <a:prstGeom prst="rect">
            <a:avLst/>
          </a:prstGeom>
          <a:noFill/>
        </p:spPr>
        <p:txBody>
          <a:bodyPr wrap="square" rtlCol="0">
            <a:spAutoFit/>
          </a:bodyPr>
          <a:lstStyle/>
          <a:p>
            <a:pPr marL="342900" indent="-342900">
              <a:buFont typeface="Wingdings" panose="05000000000000000000" pitchFamily="2" charset="2"/>
              <a:buChar char="§"/>
            </a:pPr>
            <a:r>
              <a:rPr lang="es-MX" dirty="0" smtClean="0"/>
              <a:t>Crecieron </a:t>
            </a:r>
            <a:r>
              <a:rPr lang="es-MX" dirty="0"/>
              <a:t>con la televisión en sus hogares y las reflexiones filosóficas de los líderes de su época lo mismo que se identificaron con las comodidades de un mundo materialista conglomerado con modas atrevidas al contrario de sus padres los “</a:t>
            </a:r>
            <a:r>
              <a:rPr lang="es-MX" dirty="0" err="1"/>
              <a:t>baby</a:t>
            </a:r>
            <a:r>
              <a:rPr lang="es-MX" dirty="0"/>
              <a:t> </a:t>
            </a:r>
            <a:r>
              <a:rPr lang="es-MX" dirty="0" err="1"/>
              <a:t>boomers</a:t>
            </a:r>
            <a:r>
              <a:rPr lang="es-MX" dirty="0" smtClean="0"/>
              <a:t>”.</a:t>
            </a:r>
            <a:endParaRPr lang="es-MX" dirty="0"/>
          </a:p>
        </p:txBody>
      </p:sp>
    </p:spTree>
    <p:extLst>
      <p:ext uri="{BB962C8B-B14F-4D97-AF65-F5344CB8AC3E}">
        <p14:creationId xmlns:p14="http://schemas.microsoft.com/office/powerpoint/2010/main" val="614551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arn(inVertical)">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hlinkClick r:id="" action="ppaction://ole?verb=0"/>
          </p:cNvPr>
          <p:cNvGraphicFramePr>
            <a:graphicFrameLocks/>
          </p:cNvGraphicFramePr>
          <p:nvPr>
            <p:extLst>
              <p:ext uri="{D42A27DB-BD31-4B8C-83A1-F6EECF244321}">
                <p14:modId xmlns:p14="http://schemas.microsoft.com/office/powerpoint/2010/main" val="2707424233"/>
              </p:ext>
            </p:extLst>
          </p:nvPr>
        </p:nvGraphicFramePr>
        <p:xfrm>
          <a:off x="736848" y="1124744"/>
          <a:ext cx="1458888" cy="1694656"/>
        </p:xfrm>
        <a:graphic>
          <a:graphicData uri="http://schemas.openxmlformats.org/presentationml/2006/ole">
            <mc:AlternateContent xmlns:mc="http://schemas.openxmlformats.org/markup-compatibility/2006">
              <mc:Choice xmlns:v="urn:schemas-microsoft-com:vml" Requires="v">
                <p:oleObj spid="_x0000_s2115" name="Microsoft ClipArt Gallery" r:id="rId4" imgW="3098800" imgH="4305300" progId="MS_ClipArt_Gallery">
                  <p:embed/>
                </p:oleObj>
              </mc:Choice>
              <mc:Fallback>
                <p:oleObj name="Microsoft ClipArt Gallery" r:id="rId4" imgW="3098800" imgH="4305300" progId="MS_ClipArt_Gallery">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848" y="1124744"/>
                        <a:ext cx="1458888" cy="1694656"/>
                      </a:xfrm>
                      <a:prstGeom prst="rect">
                        <a:avLst/>
                      </a:prstGeom>
                      <a:noFill/>
                      <a:ln>
                        <a:noFill/>
                      </a:ln>
                      <a:effectLst/>
                      <a:extLst/>
                    </p:spPr>
                  </p:pic>
                </p:oleObj>
              </mc:Fallback>
            </mc:AlternateContent>
          </a:graphicData>
        </a:graphic>
      </p:graphicFrame>
      <p:pic>
        <p:nvPicPr>
          <p:cNvPr id="80899" name="Picture 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0" y="994423"/>
            <a:ext cx="16192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0" name="AutoShape 4"/>
          <p:cNvSpPr>
            <a:spLocks noChangeArrowheads="1"/>
          </p:cNvSpPr>
          <p:nvPr/>
        </p:nvSpPr>
        <p:spPr bwMode="auto">
          <a:xfrm>
            <a:off x="2590800" y="990600"/>
            <a:ext cx="3822144" cy="1905000"/>
          </a:xfrm>
          <a:prstGeom prst="rightArrow">
            <a:avLst>
              <a:gd name="adj1" fmla="val 50000"/>
              <a:gd name="adj2" fmla="val 43939"/>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80901" name="Text Box 5"/>
          <p:cNvSpPr txBox="1">
            <a:spLocks noChangeArrowheads="1"/>
          </p:cNvSpPr>
          <p:nvPr/>
        </p:nvSpPr>
        <p:spPr bwMode="auto">
          <a:xfrm>
            <a:off x="2590800" y="1685751"/>
            <a:ext cx="36878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s-ES_tradnl" altLang="es-MX" b="1" dirty="0" smtClean="0">
                <a:solidFill>
                  <a:schemeClr val="bg1"/>
                </a:solidFill>
                <a:effectLst>
                  <a:outerShdw blurRad="38100" dist="38100" dir="2700000" algn="tl">
                    <a:srgbClr val="C0C0C0"/>
                  </a:outerShdw>
                </a:effectLst>
                <a:latin typeface="Arial" charset="0"/>
              </a:rPr>
              <a:t>CAMBIO</a:t>
            </a:r>
            <a:r>
              <a:rPr lang="es-ES_tradnl" altLang="es-MX" b="1" dirty="0" smtClean="0">
                <a:effectLst>
                  <a:outerShdw blurRad="38100" dist="38100" dir="2700000" algn="tl">
                    <a:srgbClr val="C0C0C0"/>
                  </a:outerShdw>
                </a:effectLst>
                <a:latin typeface="Arial" charset="0"/>
              </a:rPr>
              <a:t> </a:t>
            </a:r>
            <a:r>
              <a:rPr lang="es-ES_tradnl" altLang="es-MX" b="1" dirty="0" smtClean="0">
                <a:solidFill>
                  <a:srgbClr val="00FFFF"/>
                </a:solidFill>
                <a:effectLst>
                  <a:outerShdw blurRad="38100" dist="38100" dir="2700000" algn="tl">
                    <a:srgbClr val="C0C0C0"/>
                  </a:outerShdw>
                </a:effectLst>
                <a:latin typeface="Arial" charset="0"/>
              </a:rPr>
              <a:t>=</a:t>
            </a:r>
            <a:r>
              <a:rPr lang="es-ES_tradnl" altLang="es-MX" b="1" dirty="0" smtClean="0">
                <a:effectLst>
                  <a:outerShdw blurRad="38100" dist="38100" dir="2700000" algn="tl">
                    <a:srgbClr val="C0C0C0"/>
                  </a:outerShdw>
                </a:effectLst>
                <a:latin typeface="Arial" charset="0"/>
              </a:rPr>
              <a:t> </a:t>
            </a:r>
            <a:r>
              <a:rPr lang="es-ES_tradnl" altLang="es-MX" b="1" dirty="0" smtClean="0">
                <a:solidFill>
                  <a:srgbClr val="FFFF00"/>
                </a:solidFill>
                <a:effectLst>
                  <a:outerShdw blurRad="38100" dist="38100" dir="2700000" algn="tl">
                    <a:srgbClr val="C0C0C0"/>
                  </a:outerShdw>
                </a:effectLst>
                <a:latin typeface="Arial" charset="0"/>
              </a:rPr>
              <a:t>EVOLUCIÓN</a:t>
            </a:r>
            <a:endParaRPr lang="es-ES" altLang="es-MX" b="1" dirty="0" smtClean="0">
              <a:solidFill>
                <a:srgbClr val="FFFF00"/>
              </a:solidFill>
              <a:effectLst>
                <a:outerShdw blurRad="38100" dist="38100" dir="2700000" algn="tl">
                  <a:srgbClr val="C0C0C0"/>
                </a:outerShdw>
              </a:effectLst>
              <a:latin typeface="Arial" charset="0"/>
            </a:endParaRPr>
          </a:p>
        </p:txBody>
      </p:sp>
      <p:sp>
        <p:nvSpPr>
          <p:cNvPr id="80902" name="Text Box 6"/>
          <p:cNvSpPr txBox="1">
            <a:spLocks noChangeArrowheads="1"/>
          </p:cNvSpPr>
          <p:nvPr/>
        </p:nvSpPr>
        <p:spPr bwMode="auto">
          <a:xfrm>
            <a:off x="3431232" y="3053903"/>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s-ES_tradnl" altLang="es-MX" sz="2800" b="1" smtClean="0">
                <a:solidFill>
                  <a:srgbClr val="990099"/>
                </a:solidFill>
                <a:effectLst>
                  <a:outerShdw blurRad="38100" dist="38100" dir="2700000" algn="tl">
                    <a:srgbClr val="C0C0C0"/>
                  </a:outerShdw>
                </a:effectLst>
                <a:latin typeface="Arial" charset="0"/>
              </a:rPr>
              <a:t>CAMBIO</a:t>
            </a:r>
            <a:r>
              <a:rPr lang="es-ES_tradnl" altLang="es-MX" sz="2800" b="1" smtClean="0">
                <a:effectLst>
                  <a:outerShdw blurRad="38100" dist="38100" dir="2700000" algn="tl">
                    <a:srgbClr val="C0C0C0"/>
                  </a:outerShdw>
                </a:effectLst>
                <a:latin typeface="Arial" charset="0"/>
              </a:rPr>
              <a:t> = </a:t>
            </a:r>
            <a:r>
              <a:rPr lang="es-ES_tradnl" altLang="es-MX" sz="2800" b="1" smtClean="0">
                <a:solidFill>
                  <a:srgbClr val="FF0066"/>
                </a:solidFill>
                <a:effectLst>
                  <a:outerShdw blurRad="38100" dist="38100" dir="2700000" algn="tl">
                    <a:srgbClr val="C0C0C0"/>
                  </a:outerShdw>
                </a:effectLst>
                <a:latin typeface="Arial" charset="0"/>
              </a:rPr>
              <a:t>DESARROLLO</a:t>
            </a:r>
            <a:endParaRPr lang="es-ES" altLang="es-MX" sz="2800" b="1" smtClean="0">
              <a:solidFill>
                <a:srgbClr val="FF0066"/>
              </a:solidFill>
              <a:effectLst>
                <a:outerShdw blurRad="38100" dist="38100" dir="2700000" algn="tl">
                  <a:srgbClr val="C0C0C0"/>
                </a:outerShdw>
              </a:effectLst>
              <a:latin typeface="Arial" charset="0"/>
            </a:endParaRPr>
          </a:p>
        </p:txBody>
      </p:sp>
      <p:grpSp>
        <p:nvGrpSpPr>
          <p:cNvPr id="2" name="1 Grupo"/>
          <p:cNvGrpSpPr/>
          <p:nvPr/>
        </p:nvGrpSpPr>
        <p:grpSpPr>
          <a:xfrm>
            <a:off x="1176064" y="3140968"/>
            <a:ext cx="2253064" cy="2783625"/>
            <a:chOff x="228600" y="3048000"/>
            <a:chExt cx="2660650" cy="3765550"/>
          </a:xfrm>
        </p:grpSpPr>
        <p:grpSp>
          <p:nvGrpSpPr>
            <p:cNvPr id="80982" name="Group 86"/>
            <p:cNvGrpSpPr>
              <a:grpSpLocks/>
            </p:cNvGrpSpPr>
            <p:nvPr/>
          </p:nvGrpSpPr>
          <p:grpSpPr bwMode="auto">
            <a:xfrm>
              <a:off x="228600" y="3048000"/>
              <a:ext cx="2160588" cy="1600200"/>
              <a:chOff x="144" y="1920"/>
              <a:chExt cx="1361" cy="1008"/>
            </a:xfrm>
          </p:grpSpPr>
          <p:sp>
            <p:nvSpPr>
              <p:cNvPr id="6232" name="Freeform 8"/>
              <p:cNvSpPr>
                <a:spLocks/>
              </p:cNvSpPr>
              <p:nvPr/>
            </p:nvSpPr>
            <p:spPr bwMode="auto">
              <a:xfrm>
                <a:off x="144" y="2064"/>
                <a:ext cx="1248" cy="864"/>
              </a:xfrm>
              <a:custGeom>
                <a:avLst/>
                <a:gdLst>
                  <a:gd name="T0" fmla="*/ 1160 w 2003"/>
                  <a:gd name="T1" fmla="*/ 35 h 1214"/>
                  <a:gd name="T2" fmla="*/ 1127 w 2003"/>
                  <a:gd name="T3" fmla="*/ 112 h 1214"/>
                  <a:gd name="T4" fmla="*/ 1057 w 2003"/>
                  <a:gd name="T5" fmla="*/ 184 h 1214"/>
                  <a:gd name="T6" fmla="*/ 995 w 2003"/>
                  <a:gd name="T7" fmla="*/ 248 h 1214"/>
                  <a:gd name="T8" fmla="*/ 930 w 2003"/>
                  <a:gd name="T9" fmla="*/ 258 h 1214"/>
                  <a:gd name="T10" fmla="*/ 907 w 2003"/>
                  <a:gd name="T11" fmla="*/ 219 h 1214"/>
                  <a:gd name="T12" fmla="*/ 880 w 2003"/>
                  <a:gd name="T13" fmla="*/ 149 h 1214"/>
                  <a:gd name="T14" fmla="*/ 845 w 2003"/>
                  <a:gd name="T15" fmla="*/ 201 h 1214"/>
                  <a:gd name="T16" fmla="*/ 828 w 2003"/>
                  <a:gd name="T17" fmla="*/ 295 h 1214"/>
                  <a:gd name="T18" fmla="*/ 827 w 2003"/>
                  <a:gd name="T19" fmla="*/ 180 h 1214"/>
                  <a:gd name="T20" fmla="*/ 821 w 2003"/>
                  <a:gd name="T21" fmla="*/ 152 h 1214"/>
                  <a:gd name="T22" fmla="*/ 881 w 2003"/>
                  <a:gd name="T23" fmla="*/ 143 h 1214"/>
                  <a:gd name="T24" fmla="*/ 848 w 2003"/>
                  <a:gd name="T25" fmla="*/ 117 h 1214"/>
                  <a:gd name="T26" fmla="*/ 786 w 2003"/>
                  <a:gd name="T27" fmla="*/ 109 h 1214"/>
                  <a:gd name="T28" fmla="*/ 733 w 2003"/>
                  <a:gd name="T29" fmla="*/ 137 h 1214"/>
                  <a:gd name="T30" fmla="*/ 703 w 2003"/>
                  <a:gd name="T31" fmla="*/ 93 h 1214"/>
                  <a:gd name="T32" fmla="*/ 334 w 2003"/>
                  <a:gd name="T33" fmla="*/ 58 h 1214"/>
                  <a:gd name="T34" fmla="*/ 95 w 2003"/>
                  <a:gd name="T35" fmla="*/ 20 h 1214"/>
                  <a:gd name="T36" fmla="*/ 90 w 2003"/>
                  <a:gd name="T37" fmla="*/ 73 h 1214"/>
                  <a:gd name="T38" fmla="*/ 77 w 2003"/>
                  <a:gd name="T39" fmla="*/ 40 h 1214"/>
                  <a:gd name="T40" fmla="*/ 59 w 2003"/>
                  <a:gd name="T41" fmla="*/ 81 h 1214"/>
                  <a:gd name="T42" fmla="*/ 32 w 2003"/>
                  <a:gd name="T43" fmla="*/ 179 h 1214"/>
                  <a:gd name="T44" fmla="*/ 6 w 2003"/>
                  <a:gd name="T45" fmla="*/ 336 h 1214"/>
                  <a:gd name="T46" fmla="*/ 30 w 2003"/>
                  <a:gd name="T47" fmla="*/ 397 h 1214"/>
                  <a:gd name="T48" fmla="*/ 39 w 2003"/>
                  <a:gd name="T49" fmla="*/ 462 h 1214"/>
                  <a:gd name="T50" fmla="*/ 57 w 2003"/>
                  <a:gd name="T51" fmla="*/ 518 h 1214"/>
                  <a:gd name="T52" fmla="*/ 95 w 2003"/>
                  <a:gd name="T53" fmla="*/ 556 h 1214"/>
                  <a:gd name="T54" fmla="*/ 146 w 2003"/>
                  <a:gd name="T55" fmla="*/ 599 h 1214"/>
                  <a:gd name="T56" fmla="*/ 236 w 2003"/>
                  <a:gd name="T57" fmla="*/ 649 h 1214"/>
                  <a:gd name="T58" fmla="*/ 347 w 2003"/>
                  <a:gd name="T59" fmla="*/ 668 h 1214"/>
                  <a:gd name="T60" fmla="*/ 437 w 2003"/>
                  <a:gd name="T61" fmla="*/ 739 h 1214"/>
                  <a:gd name="T62" fmla="*/ 513 w 2003"/>
                  <a:gd name="T63" fmla="*/ 742 h 1214"/>
                  <a:gd name="T64" fmla="*/ 565 w 2003"/>
                  <a:gd name="T65" fmla="*/ 820 h 1214"/>
                  <a:gd name="T66" fmla="*/ 639 w 2003"/>
                  <a:gd name="T67" fmla="*/ 848 h 1214"/>
                  <a:gd name="T68" fmla="*/ 660 w 2003"/>
                  <a:gd name="T69" fmla="*/ 779 h 1214"/>
                  <a:gd name="T70" fmla="*/ 752 w 2003"/>
                  <a:gd name="T71" fmla="*/ 737 h 1214"/>
                  <a:gd name="T72" fmla="*/ 808 w 2003"/>
                  <a:gd name="T73" fmla="*/ 737 h 1214"/>
                  <a:gd name="T74" fmla="*/ 847 w 2003"/>
                  <a:gd name="T75" fmla="*/ 734 h 1214"/>
                  <a:gd name="T76" fmla="*/ 816 w 2003"/>
                  <a:gd name="T77" fmla="*/ 707 h 1214"/>
                  <a:gd name="T78" fmla="*/ 864 w 2003"/>
                  <a:gd name="T79" fmla="*/ 677 h 1214"/>
                  <a:gd name="T80" fmla="*/ 930 w 2003"/>
                  <a:gd name="T81" fmla="*/ 686 h 1214"/>
                  <a:gd name="T82" fmla="*/ 988 w 2003"/>
                  <a:gd name="T83" fmla="*/ 698 h 1214"/>
                  <a:gd name="T84" fmla="*/ 1017 w 2003"/>
                  <a:gd name="T85" fmla="*/ 757 h 1214"/>
                  <a:gd name="T86" fmla="*/ 1044 w 2003"/>
                  <a:gd name="T87" fmla="*/ 794 h 1214"/>
                  <a:gd name="T88" fmla="*/ 1102 w 2003"/>
                  <a:gd name="T89" fmla="*/ 790 h 1214"/>
                  <a:gd name="T90" fmla="*/ 1047 w 2003"/>
                  <a:gd name="T91" fmla="*/ 669 h 1214"/>
                  <a:gd name="T92" fmla="*/ 1059 w 2003"/>
                  <a:gd name="T93" fmla="*/ 576 h 1214"/>
                  <a:gd name="T94" fmla="*/ 1143 w 2003"/>
                  <a:gd name="T95" fmla="*/ 435 h 1214"/>
                  <a:gd name="T96" fmla="*/ 1138 w 2003"/>
                  <a:gd name="T97" fmla="*/ 436 h 1214"/>
                  <a:gd name="T98" fmla="*/ 1121 w 2003"/>
                  <a:gd name="T99" fmla="*/ 402 h 1214"/>
                  <a:gd name="T100" fmla="*/ 1105 w 2003"/>
                  <a:gd name="T101" fmla="*/ 329 h 1214"/>
                  <a:gd name="T102" fmla="*/ 1128 w 2003"/>
                  <a:gd name="T103" fmla="*/ 325 h 1214"/>
                  <a:gd name="T104" fmla="*/ 1193 w 2003"/>
                  <a:gd name="T105" fmla="*/ 238 h 1214"/>
                  <a:gd name="T106" fmla="*/ 1191 w 2003"/>
                  <a:gd name="T107" fmla="*/ 222 h 1214"/>
                  <a:gd name="T108" fmla="*/ 1203 w 2003"/>
                  <a:gd name="T109" fmla="*/ 186 h 1214"/>
                  <a:gd name="T110" fmla="*/ 1194 w 2003"/>
                  <a:gd name="T111" fmla="*/ 160 h 1214"/>
                  <a:gd name="T112" fmla="*/ 1234 w 2003"/>
                  <a:gd name="T113" fmla="*/ 98 h 1214"/>
                  <a:gd name="T114" fmla="*/ 1207 w 2003"/>
                  <a:gd name="T115" fmla="*/ 21 h 12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03" h="1214">
                    <a:moveTo>
                      <a:pt x="1929" y="7"/>
                    </a:moveTo>
                    <a:lnTo>
                      <a:pt x="1919" y="0"/>
                    </a:lnTo>
                    <a:lnTo>
                      <a:pt x="1908" y="0"/>
                    </a:lnTo>
                    <a:lnTo>
                      <a:pt x="1901" y="1"/>
                    </a:lnTo>
                    <a:lnTo>
                      <a:pt x="1896" y="10"/>
                    </a:lnTo>
                    <a:lnTo>
                      <a:pt x="1887" y="7"/>
                    </a:lnTo>
                    <a:lnTo>
                      <a:pt x="1881" y="10"/>
                    </a:lnTo>
                    <a:lnTo>
                      <a:pt x="1876" y="22"/>
                    </a:lnTo>
                    <a:lnTo>
                      <a:pt x="1861" y="49"/>
                    </a:lnTo>
                    <a:lnTo>
                      <a:pt x="1869" y="66"/>
                    </a:lnTo>
                    <a:lnTo>
                      <a:pt x="1863" y="86"/>
                    </a:lnTo>
                    <a:lnTo>
                      <a:pt x="1868" y="94"/>
                    </a:lnTo>
                    <a:lnTo>
                      <a:pt x="1867" y="110"/>
                    </a:lnTo>
                    <a:lnTo>
                      <a:pt x="1865" y="125"/>
                    </a:lnTo>
                    <a:lnTo>
                      <a:pt x="1856" y="127"/>
                    </a:lnTo>
                    <a:lnTo>
                      <a:pt x="1849" y="119"/>
                    </a:lnTo>
                    <a:lnTo>
                      <a:pt x="1835" y="151"/>
                    </a:lnTo>
                    <a:lnTo>
                      <a:pt x="1809" y="157"/>
                    </a:lnTo>
                    <a:lnTo>
                      <a:pt x="1774" y="168"/>
                    </a:lnTo>
                    <a:lnTo>
                      <a:pt x="1750" y="174"/>
                    </a:lnTo>
                    <a:lnTo>
                      <a:pt x="1731" y="191"/>
                    </a:lnTo>
                    <a:lnTo>
                      <a:pt x="1717" y="209"/>
                    </a:lnTo>
                    <a:lnTo>
                      <a:pt x="1706" y="210"/>
                    </a:lnTo>
                    <a:lnTo>
                      <a:pt x="1693" y="230"/>
                    </a:lnTo>
                    <a:lnTo>
                      <a:pt x="1699" y="237"/>
                    </a:lnTo>
                    <a:lnTo>
                      <a:pt x="1702" y="253"/>
                    </a:lnTo>
                    <a:lnTo>
                      <a:pt x="1696" y="259"/>
                    </a:lnTo>
                    <a:lnTo>
                      <a:pt x="1687" y="271"/>
                    </a:lnTo>
                    <a:lnTo>
                      <a:pt x="1677" y="274"/>
                    </a:lnTo>
                    <a:lnTo>
                      <a:pt x="1674" y="282"/>
                    </a:lnTo>
                    <a:lnTo>
                      <a:pt x="1657" y="284"/>
                    </a:lnTo>
                    <a:lnTo>
                      <a:pt x="1634" y="285"/>
                    </a:lnTo>
                    <a:lnTo>
                      <a:pt x="1616" y="296"/>
                    </a:lnTo>
                    <a:lnTo>
                      <a:pt x="1618" y="314"/>
                    </a:lnTo>
                    <a:lnTo>
                      <a:pt x="1613" y="329"/>
                    </a:lnTo>
                    <a:lnTo>
                      <a:pt x="1597" y="349"/>
                    </a:lnTo>
                    <a:lnTo>
                      <a:pt x="1578" y="367"/>
                    </a:lnTo>
                    <a:lnTo>
                      <a:pt x="1559" y="375"/>
                    </a:lnTo>
                    <a:lnTo>
                      <a:pt x="1554" y="388"/>
                    </a:lnTo>
                    <a:lnTo>
                      <a:pt x="1514" y="404"/>
                    </a:lnTo>
                    <a:lnTo>
                      <a:pt x="1493" y="399"/>
                    </a:lnTo>
                    <a:lnTo>
                      <a:pt x="1489" y="395"/>
                    </a:lnTo>
                    <a:lnTo>
                      <a:pt x="1498" y="385"/>
                    </a:lnTo>
                    <a:lnTo>
                      <a:pt x="1499" y="373"/>
                    </a:lnTo>
                    <a:lnTo>
                      <a:pt x="1492" y="362"/>
                    </a:lnTo>
                    <a:lnTo>
                      <a:pt x="1500" y="356"/>
                    </a:lnTo>
                    <a:lnTo>
                      <a:pt x="1511" y="359"/>
                    </a:lnTo>
                    <a:lnTo>
                      <a:pt x="1510" y="335"/>
                    </a:lnTo>
                    <a:lnTo>
                      <a:pt x="1507" y="316"/>
                    </a:lnTo>
                    <a:lnTo>
                      <a:pt x="1501" y="298"/>
                    </a:lnTo>
                    <a:lnTo>
                      <a:pt x="1491" y="289"/>
                    </a:lnTo>
                    <a:lnTo>
                      <a:pt x="1476" y="285"/>
                    </a:lnTo>
                    <a:lnTo>
                      <a:pt x="1465" y="293"/>
                    </a:lnTo>
                    <a:lnTo>
                      <a:pt x="1455" y="308"/>
                    </a:lnTo>
                    <a:lnTo>
                      <a:pt x="1443" y="304"/>
                    </a:lnTo>
                    <a:lnTo>
                      <a:pt x="1447" y="297"/>
                    </a:lnTo>
                    <a:lnTo>
                      <a:pt x="1453" y="293"/>
                    </a:lnTo>
                    <a:lnTo>
                      <a:pt x="1460" y="288"/>
                    </a:lnTo>
                    <a:lnTo>
                      <a:pt x="1471" y="276"/>
                    </a:lnTo>
                    <a:lnTo>
                      <a:pt x="1463" y="251"/>
                    </a:lnTo>
                    <a:lnTo>
                      <a:pt x="1460" y="231"/>
                    </a:lnTo>
                    <a:lnTo>
                      <a:pt x="1443" y="228"/>
                    </a:lnTo>
                    <a:lnTo>
                      <a:pt x="1413" y="209"/>
                    </a:lnTo>
                    <a:lnTo>
                      <a:pt x="1396" y="217"/>
                    </a:lnTo>
                    <a:lnTo>
                      <a:pt x="1392" y="226"/>
                    </a:lnTo>
                    <a:lnTo>
                      <a:pt x="1396" y="233"/>
                    </a:lnTo>
                    <a:lnTo>
                      <a:pt x="1388" y="237"/>
                    </a:lnTo>
                    <a:lnTo>
                      <a:pt x="1387" y="252"/>
                    </a:lnTo>
                    <a:lnTo>
                      <a:pt x="1379" y="252"/>
                    </a:lnTo>
                    <a:lnTo>
                      <a:pt x="1366" y="264"/>
                    </a:lnTo>
                    <a:lnTo>
                      <a:pt x="1361" y="272"/>
                    </a:lnTo>
                    <a:lnTo>
                      <a:pt x="1357" y="282"/>
                    </a:lnTo>
                    <a:lnTo>
                      <a:pt x="1357" y="305"/>
                    </a:lnTo>
                    <a:lnTo>
                      <a:pt x="1354" y="331"/>
                    </a:lnTo>
                    <a:lnTo>
                      <a:pt x="1360" y="345"/>
                    </a:lnTo>
                    <a:lnTo>
                      <a:pt x="1369" y="369"/>
                    </a:lnTo>
                    <a:lnTo>
                      <a:pt x="1369" y="398"/>
                    </a:lnTo>
                    <a:lnTo>
                      <a:pt x="1361" y="430"/>
                    </a:lnTo>
                    <a:lnTo>
                      <a:pt x="1347" y="433"/>
                    </a:lnTo>
                    <a:lnTo>
                      <a:pt x="1337" y="427"/>
                    </a:lnTo>
                    <a:lnTo>
                      <a:pt x="1329" y="415"/>
                    </a:lnTo>
                    <a:lnTo>
                      <a:pt x="1321" y="398"/>
                    </a:lnTo>
                    <a:lnTo>
                      <a:pt x="1322" y="375"/>
                    </a:lnTo>
                    <a:lnTo>
                      <a:pt x="1322" y="360"/>
                    </a:lnTo>
                    <a:lnTo>
                      <a:pt x="1315" y="346"/>
                    </a:lnTo>
                    <a:lnTo>
                      <a:pt x="1317" y="317"/>
                    </a:lnTo>
                    <a:lnTo>
                      <a:pt x="1320" y="294"/>
                    </a:lnTo>
                    <a:lnTo>
                      <a:pt x="1321" y="282"/>
                    </a:lnTo>
                    <a:lnTo>
                      <a:pt x="1336" y="262"/>
                    </a:lnTo>
                    <a:lnTo>
                      <a:pt x="1328" y="253"/>
                    </a:lnTo>
                    <a:lnTo>
                      <a:pt x="1321" y="257"/>
                    </a:lnTo>
                    <a:lnTo>
                      <a:pt x="1316" y="268"/>
                    </a:lnTo>
                    <a:lnTo>
                      <a:pt x="1300" y="286"/>
                    </a:lnTo>
                    <a:lnTo>
                      <a:pt x="1309" y="272"/>
                    </a:lnTo>
                    <a:lnTo>
                      <a:pt x="1309" y="261"/>
                    </a:lnTo>
                    <a:lnTo>
                      <a:pt x="1306" y="249"/>
                    </a:lnTo>
                    <a:lnTo>
                      <a:pt x="1309" y="238"/>
                    </a:lnTo>
                    <a:lnTo>
                      <a:pt x="1316" y="228"/>
                    </a:lnTo>
                    <a:lnTo>
                      <a:pt x="1317" y="213"/>
                    </a:lnTo>
                    <a:lnTo>
                      <a:pt x="1321" y="205"/>
                    </a:lnTo>
                    <a:lnTo>
                      <a:pt x="1324" y="218"/>
                    </a:lnTo>
                    <a:lnTo>
                      <a:pt x="1338" y="219"/>
                    </a:lnTo>
                    <a:lnTo>
                      <a:pt x="1347" y="210"/>
                    </a:lnTo>
                    <a:lnTo>
                      <a:pt x="1361" y="204"/>
                    </a:lnTo>
                    <a:lnTo>
                      <a:pt x="1377" y="202"/>
                    </a:lnTo>
                    <a:lnTo>
                      <a:pt x="1384" y="208"/>
                    </a:lnTo>
                    <a:lnTo>
                      <a:pt x="1396" y="205"/>
                    </a:lnTo>
                    <a:lnTo>
                      <a:pt x="1414" y="201"/>
                    </a:lnTo>
                    <a:lnTo>
                      <a:pt x="1424" y="201"/>
                    </a:lnTo>
                    <a:lnTo>
                      <a:pt x="1425" y="193"/>
                    </a:lnTo>
                    <a:lnTo>
                      <a:pt x="1427" y="193"/>
                    </a:lnTo>
                    <a:lnTo>
                      <a:pt x="1419" y="184"/>
                    </a:lnTo>
                    <a:lnTo>
                      <a:pt x="1408" y="179"/>
                    </a:lnTo>
                    <a:lnTo>
                      <a:pt x="1391" y="173"/>
                    </a:lnTo>
                    <a:lnTo>
                      <a:pt x="1376" y="173"/>
                    </a:lnTo>
                    <a:lnTo>
                      <a:pt x="1366" y="172"/>
                    </a:lnTo>
                    <a:lnTo>
                      <a:pt x="1361" y="165"/>
                    </a:lnTo>
                    <a:lnTo>
                      <a:pt x="1344" y="163"/>
                    </a:lnTo>
                    <a:lnTo>
                      <a:pt x="1328" y="166"/>
                    </a:lnTo>
                    <a:lnTo>
                      <a:pt x="1317" y="168"/>
                    </a:lnTo>
                    <a:lnTo>
                      <a:pt x="1305" y="179"/>
                    </a:lnTo>
                    <a:lnTo>
                      <a:pt x="1289" y="172"/>
                    </a:lnTo>
                    <a:lnTo>
                      <a:pt x="1276" y="166"/>
                    </a:lnTo>
                    <a:lnTo>
                      <a:pt x="1261" y="173"/>
                    </a:lnTo>
                    <a:lnTo>
                      <a:pt x="1250" y="169"/>
                    </a:lnTo>
                    <a:lnTo>
                      <a:pt x="1262" y="153"/>
                    </a:lnTo>
                    <a:lnTo>
                      <a:pt x="1258" y="147"/>
                    </a:lnTo>
                    <a:lnTo>
                      <a:pt x="1252" y="149"/>
                    </a:lnTo>
                    <a:lnTo>
                      <a:pt x="1237" y="168"/>
                    </a:lnTo>
                    <a:lnTo>
                      <a:pt x="1225" y="182"/>
                    </a:lnTo>
                    <a:lnTo>
                      <a:pt x="1213" y="198"/>
                    </a:lnTo>
                    <a:lnTo>
                      <a:pt x="1196" y="197"/>
                    </a:lnTo>
                    <a:lnTo>
                      <a:pt x="1189" y="178"/>
                    </a:lnTo>
                    <a:lnTo>
                      <a:pt x="1183" y="179"/>
                    </a:lnTo>
                    <a:lnTo>
                      <a:pt x="1177" y="193"/>
                    </a:lnTo>
                    <a:lnTo>
                      <a:pt x="1157" y="193"/>
                    </a:lnTo>
                    <a:lnTo>
                      <a:pt x="1179" y="166"/>
                    </a:lnTo>
                    <a:lnTo>
                      <a:pt x="1229" y="135"/>
                    </a:lnTo>
                    <a:lnTo>
                      <a:pt x="1232" y="127"/>
                    </a:lnTo>
                    <a:lnTo>
                      <a:pt x="1204" y="129"/>
                    </a:lnTo>
                    <a:lnTo>
                      <a:pt x="1175" y="118"/>
                    </a:lnTo>
                    <a:lnTo>
                      <a:pt x="1165" y="132"/>
                    </a:lnTo>
                    <a:lnTo>
                      <a:pt x="1143" y="124"/>
                    </a:lnTo>
                    <a:lnTo>
                      <a:pt x="1128" y="130"/>
                    </a:lnTo>
                    <a:lnTo>
                      <a:pt x="1119" y="114"/>
                    </a:lnTo>
                    <a:lnTo>
                      <a:pt x="1094" y="114"/>
                    </a:lnTo>
                    <a:lnTo>
                      <a:pt x="1087" y="122"/>
                    </a:lnTo>
                    <a:lnTo>
                      <a:pt x="1059" y="104"/>
                    </a:lnTo>
                    <a:lnTo>
                      <a:pt x="1055" y="87"/>
                    </a:lnTo>
                    <a:lnTo>
                      <a:pt x="1023" y="81"/>
                    </a:lnTo>
                    <a:lnTo>
                      <a:pt x="1037" y="104"/>
                    </a:lnTo>
                    <a:lnTo>
                      <a:pt x="565" y="89"/>
                    </a:lnTo>
                    <a:lnTo>
                      <a:pt x="536" y="82"/>
                    </a:lnTo>
                    <a:lnTo>
                      <a:pt x="486" y="75"/>
                    </a:lnTo>
                    <a:lnTo>
                      <a:pt x="422" y="66"/>
                    </a:lnTo>
                    <a:lnTo>
                      <a:pt x="343" y="58"/>
                    </a:lnTo>
                    <a:lnTo>
                      <a:pt x="312" y="53"/>
                    </a:lnTo>
                    <a:lnTo>
                      <a:pt x="269" y="46"/>
                    </a:lnTo>
                    <a:lnTo>
                      <a:pt x="238" y="39"/>
                    </a:lnTo>
                    <a:lnTo>
                      <a:pt x="155" y="15"/>
                    </a:lnTo>
                    <a:lnTo>
                      <a:pt x="150" y="17"/>
                    </a:lnTo>
                    <a:lnTo>
                      <a:pt x="152" y="28"/>
                    </a:lnTo>
                    <a:lnTo>
                      <a:pt x="157" y="41"/>
                    </a:lnTo>
                    <a:lnTo>
                      <a:pt x="153" y="46"/>
                    </a:lnTo>
                    <a:lnTo>
                      <a:pt x="147" y="52"/>
                    </a:lnTo>
                    <a:lnTo>
                      <a:pt x="150" y="61"/>
                    </a:lnTo>
                    <a:lnTo>
                      <a:pt x="162" y="81"/>
                    </a:lnTo>
                    <a:lnTo>
                      <a:pt x="153" y="94"/>
                    </a:lnTo>
                    <a:lnTo>
                      <a:pt x="147" y="111"/>
                    </a:lnTo>
                    <a:lnTo>
                      <a:pt x="134" y="111"/>
                    </a:lnTo>
                    <a:lnTo>
                      <a:pt x="145" y="103"/>
                    </a:lnTo>
                    <a:lnTo>
                      <a:pt x="149" y="94"/>
                    </a:lnTo>
                    <a:lnTo>
                      <a:pt x="146" y="86"/>
                    </a:lnTo>
                    <a:lnTo>
                      <a:pt x="139" y="83"/>
                    </a:lnTo>
                    <a:lnTo>
                      <a:pt x="142" y="77"/>
                    </a:lnTo>
                    <a:lnTo>
                      <a:pt x="152" y="79"/>
                    </a:lnTo>
                    <a:lnTo>
                      <a:pt x="152" y="74"/>
                    </a:lnTo>
                    <a:lnTo>
                      <a:pt x="146" y="59"/>
                    </a:lnTo>
                    <a:lnTo>
                      <a:pt x="138" y="58"/>
                    </a:lnTo>
                    <a:lnTo>
                      <a:pt x="123" y="56"/>
                    </a:lnTo>
                    <a:lnTo>
                      <a:pt x="111" y="45"/>
                    </a:lnTo>
                    <a:lnTo>
                      <a:pt x="103" y="39"/>
                    </a:lnTo>
                    <a:lnTo>
                      <a:pt x="94" y="35"/>
                    </a:lnTo>
                    <a:lnTo>
                      <a:pt x="87" y="46"/>
                    </a:lnTo>
                    <a:lnTo>
                      <a:pt x="91" y="62"/>
                    </a:lnTo>
                    <a:lnTo>
                      <a:pt x="94" y="76"/>
                    </a:lnTo>
                    <a:lnTo>
                      <a:pt x="92" y="93"/>
                    </a:lnTo>
                    <a:lnTo>
                      <a:pt x="91" y="108"/>
                    </a:lnTo>
                    <a:lnTo>
                      <a:pt x="94" y="114"/>
                    </a:lnTo>
                    <a:lnTo>
                      <a:pt x="99" y="125"/>
                    </a:lnTo>
                    <a:lnTo>
                      <a:pt x="94" y="133"/>
                    </a:lnTo>
                    <a:lnTo>
                      <a:pt x="95" y="140"/>
                    </a:lnTo>
                    <a:lnTo>
                      <a:pt x="95" y="152"/>
                    </a:lnTo>
                    <a:lnTo>
                      <a:pt x="87" y="156"/>
                    </a:lnTo>
                    <a:lnTo>
                      <a:pt x="80" y="183"/>
                    </a:lnTo>
                    <a:lnTo>
                      <a:pt x="74" y="207"/>
                    </a:lnTo>
                    <a:lnTo>
                      <a:pt x="64" y="232"/>
                    </a:lnTo>
                    <a:lnTo>
                      <a:pt x="52" y="251"/>
                    </a:lnTo>
                    <a:lnTo>
                      <a:pt x="41" y="276"/>
                    </a:lnTo>
                    <a:lnTo>
                      <a:pt x="30" y="291"/>
                    </a:lnTo>
                    <a:lnTo>
                      <a:pt x="30" y="328"/>
                    </a:lnTo>
                    <a:lnTo>
                      <a:pt x="30" y="362"/>
                    </a:lnTo>
                    <a:lnTo>
                      <a:pt x="25" y="375"/>
                    </a:lnTo>
                    <a:lnTo>
                      <a:pt x="14" y="395"/>
                    </a:lnTo>
                    <a:lnTo>
                      <a:pt x="0" y="418"/>
                    </a:lnTo>
                    <a:lnTo>
                      <a:pt x="14" y="448"/>
                    </a:lnTo>
                    <a:lnTo>
                      <a:pt x="10" y="472"/>
                    </a:lnTo>
                    <a:lnTo>
                      <a:pt x="6" y="489"/>
                    </a:lnTo>
                    <a:lnTo>
                      <a:pt x="18" y="518"/>
                    </a:lnTo>
                    <a:lnTo>
                      <a:pt x="27" y="537"/>
                    </a:lnTo>
                    <a:lnTo>
                      <a:pt x="40" y="545"/>
                    </a:lnTo>
                    <a:lnTo>
                      <a:pt x="52" y="532"/>
                    </a:lnTo>
                    <a:lnTo>
                      <a:pt x="55" y="541"/>
                    </a:lnTo>
                    <a:lnTo>
                      <a:pt x="59" y="548"/>
                    </a:lnTo>
                    <a:lnTo>
                      <a:pt x="47" y="549"/>
                    </a:lnTo>
                    <a:lnTo>
                      <a:pt x="48" y="558"/>
                    </a:lnTo>
                    <a:lnTo>
                      <a:pt x="36" y="553"/>
                    </a:lnTo>
                    <a:lnTo>
                      <a:pt x="38" y="571"/>
                    </a:lnTo>
                    <a:lnTo>
                      <a:pt x="43" y="587"/>
                    </a:lnTo>
                    <a:lnTo>
                      <a:pt x="45" y="599"/>
                    </a:lnTo>
                    <a:lnTo>
                      <a:pt x="60" y="596"/>
                    </a:lnTo>
                    <a:lnTo>
                      <a:pt x="58" y="602"/>
                    </a:lnTo>
                    <a:lnTo>
                      <a:pt x="45" y="611"/>
                    </a:lnTo>
                    <a:lnTo>
                      <a:pt x="45" y="630"/>
                    </a:lnTo>
                    <a:lnTo>
                      <a:pt x="63" y="649"/>
                    </a:lnTo>
                    <a:lnTo>
                      <a:pt x="70" y="656"/>
                    </a:lnTo>
                    <a:lnTo>
                      <a:pt x="65" y="664"/>
                    </a:lnTo>
                    <a:lnTo>
                      <a:pt x="71" y="675"/>
                    </a:lnTo>
                    <a:lnTo>
                      <a:pt x="74" y="688"/>
                    </a:lnTo>
                    <a:lnTo>
                      <a:pt x="79" y="697"/>
                    </a:lnTo>
                    <a:lnTo>
                      <a:pt x="81" y="707"/>
                    </a:lnTo>
                    <a:lnTo>
                      <a:pt x="82" y="718"/>
                    </a:lnTo>
                    <a:lnTo>
                      <a:pt x="79" y="725"/>
                    </a:lnTo>
                    <a:lnTo>
                      <a:pt x="91" y="728"/>
                    </a:lnTo>
                    <a:lnTo>
                      <a:pt x="102" y="729"/>
                    </a:lnTo>
                    <a:lnTo>
                      <a:pt x="111" y="727"/>
                    </a:lnTo>
                    <a:lnTo>
                      <a:pt x="123" y="728"/>
                    </a:lnTo>
                    <a:lnTo>
                      <a:pt x="126" y="738"/>
                    </a:lnTo>
                    <a:lnTo>
                      <a:pt x="129" y="746"/>
                    </a:lnTo>
                    <a:lnTo>
                      <a:pt x="141" y="759"/>
                    </a:lnTo>
                    <a:lnTo>
                      <a:pt x="146" y="764"/>
                    </a:lnTo>
                    <a:lnTo>
                      <a:pt x="152" y="774"/>
                    </a:lnTo>
                    <a:lnTo>
                      <a:pt x="153" y="781"/>
                    </a:lnTo>
                    <a:lnTo>
                      <a:pt x="164" y="787"/>
                    </a:lnTo>
                    <a:lnTo>
                      <a:pt x="174" y="796"/>
                    </a:lnTo>
                    <a:lnTo>
                      <a:pt x="184" y="812"/>
                    </a:lnTo>
                    <a:lnTo>
                      <a:pt x="186" y="831"/>
                    </a:lnTo>
                    <a:lnTo>
                      <a:pt x="185" y="842"/>
                    </a:lnTo>
                    <a:lnTo>
                      <a:pt x="195" y="843"/>
                    </a:lnTo>
                    <a:lnTo>
                      <a:pt x="206" y="841"/>
                    </a:lnTo>
                    <a:lnTo>
                      <a:pt x="217" y="840"/>
                    </a:lnTo>
                    <a:lnTo>
                      <a:pt x="234" y="841"/>
                    </a:lnTo>
                    <a:lnTo>
                      <a:pt x="250" y="842"/>
                    </a:lnTo>
                    <a:lnTo>
                      <a:pt x="272" y="842"/>
                    </a:lnTo>
                    <a:lnTo>
                      <a:pt x="286" y="843"/>
                    </a:lnTo>
                    <a:lnTo>
                      <a:pt x="288" y="852"/>
                    </a:lnTo>
                    <a:lnTo>
                      <a:pt x="285" y="861"/>
                    </a:lnTo>
                    <a:lnTo>
                      <a:pt x="303" y="872"/>
                    </a:lnTo>
                    <a:lnTo>
                      <a:pt x="320" y="881"/>
                    </a:lnTo>
                    <a:lnTo>
                      <a:pt x="354" y="898"/>
                    </a:lnTo>
                    <a:lnTo>
                      <a:pt x="379" y="912"/>
                    </a:lnTo>
                    <a:lnTo>
                      <a:pt x="406" y="922"/>
                    </a:lnTo>
                    <a:lnTo>
                      <a:pt x="434" y="932"/>
                    </a:lnTo>
                    <a:lnTo>
                      <a:pt x="452" y="933"/>
                    </a:lnTo>
                    <a:lnTo>
                      <a:pt x="468" y="931"/>
                    </a:lnTo>
                    <a:lnTo>
                      <a:pt x="493" y="934"/>
                    </a:lnTo>
                    <a:lnTo>
                      <a:pt x="509" y="937"/>
                    </a:lnTo>
                    <a:lnTo>
                      <a:pt x="526" y="935"/>
                    </a:lnTo>
                    <a:lnTo>
                      <a:pt x="543" y="939"/>
                    </a:lnTo>
                    <a:lnTo>
                      <a:pt x="557" y="938"/>
                    </a:lnTo>
                    <a:lnTo>
                      <a:pt x="559" y="918"/>
                    </a:lnTo>
                    <a:lnTo>
                      <a:pt x="584" y="921"/>
                    </a:lnTo>
                    <a:lnTo>
                      <a:pt x="615" y="922"/>
                    </a:lnTo>
                    <a:lnTo>
                      <a:pt x="639" y="950"/>
                    </a:lnTo>
                    <a:lnTo>
                      <a:pt x="667" y="974"/>
                    </a:lnTo>
                    <a:lnTo>
                      <a:pt x="684" y="992"/>
                    </a:lnTo>
                    <a:lnTo>
                      <a:pt x="685" y="1008"/>
                    </a:lnTo>
                    <a:lnTo>
                      <a:pt x="690" y="1026"/>
                    </a:lnTo>
                    <a:lnTo>
                      <a:pt x="702" y="1038"/>
                    </a:lnTo>
                    <a:lnTo>
                      <a:pt x="714" y="1049"/>
                    </a:lnTo>
                    <a:lnTo>
                      <a:pt x="749" y="1071"/>
                    </a:lnTo>
                    <a:lnTo>
                      <a:pt x="761" y="1067"/>
                    </a:lnTo>
                    <a:lnTo>
                      <a:pt x="768" y="1061"/>
                    </a:lnTo>
                    <a:lnTo>
                      <a:pt x="772" y="1048"/>
                    </a:lnTo>
                    <a:lnTo>
                      <a:pt x="775" y="1038"/>
                    </a:lnTo>
                    <a:lnTo>
                      <a:pt x="789" y="1037"/>
                    </a:lnTo>
                    <a:lnTo>
                      <a:pt x="804" y="1038"/>
                    </a:lnTo>
                    <a:lnTo>
                      <a:pt x="823" y="1042"/>
                    </a:lnTo>
                    <a:lnTo>
                      <a:pt x="834" y="1050"/>
                    </a:lnTo>
                    <a:lnTo>
                      <a:pt x="848" y="1056"/>
                    </a:lnTo>
                    <a:lnTo>
                      <a:pt x="853" y="1067"/>
                    </a:lnTo>
                    <a:lnTo>
                      <a:pt x="860" y="1083"/>
                    </a:lnTo>
                    <a:lnTo>
                      <a:pt x="868" y="1099"/>
                    </a:lnTo>
                    <a:lnTo>
                      <a:pt x="876" y="1112"/>
                    </a:lnTo>
                    <a:lnTo>
                      <a:pt x="890" y="1121"/>
                    </a:lnTo>
                    <a:lnTo>
                      <a:pt x="902" y="1134"/>
                    </a:lnTo>
                    <a:lnTo>
                      <a:pt x="907" y="1152"/>
                    </a:lnTo>
                    <a:lnTo>
                      <a:pt x="911" y="1166"/>
                    </a:lnTo>
                    <a:lnTo>
                      <a:pt x="921" y="1191"/>
                    </a:lnTo>
                    <a:lnTo>
                      <a:pt x="935" y="1194"/>
                    </a:lnTo>
                    <a:lnTo>
                      <a:pt x="950" y="1200"/>
                    </a:lnTo>
                    <a:lnTo>
                      <a:pt x="965" y="1204"/>
                    </a:lnTo>
                    <a:lnTo>
                      <a:pt x="985" y="1205"/>
                    </a:lnTo>
                    <a:lnTo>
                      <a:pt x="996" y="1213"/>
                    </a:lnTo>
                    <a:lnTo>
                      <a:pt x="1023" y="1211"/>
                    </a:lnTo>
                    <a:lnTo>
                      <a:pt x="1025" y="1192"/>
                    </a:lnTo>
                    <a:lnTo>
                      <a:pt x="1010" y="1178"/>
                    </a:lnTo>
                    <a:lnTo>
                      <a:pt x="1007" y="1158"/>
                    </a:lnTo>
                    <a:lnTo>
                      <a:pt x="1017" y="1144"/>
                    </a:lnTo>
                    <a:lnTo>
                      <a:pt x="1017" y="1129"/>
                    </a:lnTo>
                    <a:lnTo>
                      <a:pt x="1021" y="1125"/>
                    </a:lnTo>
                    <a:lnTo>
                      <a:pt x="1022" y="1114"/>
                    </a:lnTo>
                    <a:lnTo>
                      <a:pt x="1032" y="1107"/>
                    </a:lnTo>
                    <a:lnTo>
                      <a:pt x="1049" y="1095"/>
                    </a:lnTo>
                    <a:lnTo>
                      <a:pt x="1059" y="1095"/>
                    </a:lnTo>
                    <a:lnTo>
                      <a:pt x="1081" y="1082"/>
                    </a:lnTo>
                    <a:lnTo>
                      <a:pt x="1094" y="1069"/>
                    </a:lnTo>
                    <a:lnTo>
                      <a:pt x="1116" y="1056"/>
                    </a:lnTo>
                    <a:lnTo>
                      <a:pt x="1110" y="1040"/>
                    </a:lnTo>
                    <a:lnTo>
                      <a:pt x="1115" y="1036"/>
                    </a:lnTo>
                    <a:lnTo>
                      <a:pt x="1121" y="1053"/>
                    </a:lnTo>
                    <a:lnTo>
                      <a:pt x="1151" y="1028"/>
                    </a:lnTo>
                    <a:lnTo>
                      <a:pt x="1175" y="1028"/>
                    </a:lnTo>
                    <a:lnTo>
                      <a:pt x="1207" y="1036"/>
                    </a:lnTo>
                    <a:lnTo>
                      <a:pt x="1233" y="1032"/>
                    </a:lnTo>
                    <a:lnTo>
                      <a:pt x="1245" y="1030"/>
                    </a:lnTo>
                    <a:lnTo>
                      <a:pt x="1238" y="1019"/>
                    </a:lnTo>
                    <a:lnTo>
                      <a:pt x="1250" y="1020"/>
                    </a:lnTo>
                    <a:lnTo>
                      <a:pt x="1257" y="1029"/>
                    </a:lnTo>
                    <a:lnTo>
                      <a:pt x="1257" y="1037"/>
                    </a:lnTo>
                    <a:lnTo>
                      <a:pt x="1281" y="1039"/>
                    </a:lnTo>
                    <a:lnTo>
                      <a:pt x="1293" y="1040"/>
                    </a:lnTo>
                    <a:lnTo>
                      <a:pt x="1297" y="1035"/>
                    </a:lnTo>
                    <a:lnTo>
                      <a:pt x="1307" y="1044"/>
                    </a:lnTo>
                    <a:lnTo>
                      <a:pt x="1315" y="1046"/>
                    </a:lnTo>
                    <a:lnTo>
                      <a:pt x="1325" y="1044"/>
                    </a:lnTo>
                    <a:lnTo>
                      <a:pt x="1317" y="1030"/>
                    </a:lnTo>
                    <a:lnTo>
                      <a:pt x="1329" y="1029"/>
                    </a:lnTo>
                    <a:lnTo>
                      <a:pt x="1336" y="1033"/>
                    </a:lnTo>
                    <a:lnTo>
                      <a:pt x="1346" y="1041"/>
                    </a:lnTo>
                    <a:lnTo>
                      <a:pt x="1353" y="1039"/>
                    </a:lnTo>
                    <a:lnTo>
                      <a:pt x="1360" y="1031"/>
                    </a:lnTo>
                    <a:lnTo>
                      <a:pt x="1356" y="1020"/>
                    </a:lnTo>
                    <a:lnTo>
                      <a:pt x="1345" y="1016"/>
                    </a:lnTo>
                    <a:lnTo>
                      <a:pt x="1339" y="1011"/>
                    </a:lnTo>
                    <a:lnTo>
                      <a:pt x="1344" y="1000"/>
                    </a:lnTo>
                    <a:lnTo>
                      <a:pt x="1343" y="989"/>
                    </a:lnTo>
                    <a:lnTo>
                      <a:pt x="1333" y="989"/>
                    </a:lnTo>
                    <a:lnTo>
                      <a:pt x="1323" y="1000"/>
                    </a:lnTo>
                    <a:lnTo>
                      <a:pt x="1321" y="985"/>
                    </a:lnTo>
                    <a:lnTo>
                      <a:pt x="1309" y="993"/>
                    </a:lnTo>
                    <a:lnTo>
                      <a:pt x="1297" y="997"/>
                    </a:lnTo>
                    <a:lnTo>
                      <a:pt x="1293" y="990"/>
                    </a:lnTo>
                    <a:lnTo>
                      <a:pt x="1303" y="978"/>
                    </a:lnTo>
                    <a:lnTo>
                      <a:pt x="1336" y="984"/>
                    </a:lnTo>
                    <a:lnTo>
                      <a:pt x="1343" y="972"/>
                    </a:lnTo>
                    <a:lnTo>
                      <a:pt x="1360" y="967"/>
                    </a:lnTo>
                    <a:lnTo>
                      <a:pt x="1379" y="972"/>
                    </a:lnTo>
                    <a:lnTo>
                      <a:pt x="1386" y="967"/>
                    </a:lnTo>
                    <a:lnTo>
                      <a:pt x="1386" y="951"/>
                    </a:lnTo>
                    <a:lnTo>
                      <a:pt x="1396" y="971"/>
                    </a:lnTo>
                    <a:lnTo>
                      <a:pt x="1399" y="978"/>
                    </a:lnTo>
                    <a:lnTo>
                      <a:pt x="1413" y="970"/>
                    </a:lnTo>
                    <a:lnTo>
                      <a:pt x="1424" y="957"/>
                    </a:lnTo>
                    <a:lnTo>
                      <a:pt x="1430" y="965"/>
                    </a:lnTo>
                    <a:lnTo>
                      <a:pt x="1439" y="968"/>
                    </a:lnTo>
                    <a:lnTo>
                      <a:pt x="1455" y="962"/>
                    </a:lnTo>
                    <a:lnTo>
                      <a:pt x="1487" y="956"/>
                    </a:lnTo>
                    <a:lnTo>
                      <a:pt x="1493" y="964"/>
                    </a:lnTo>
                    <a:lnTo>
                      <a:pt x="1501" y="972"/>
                    </a:lnTo>
                    <a:lnTo>
                      <a:pt x="1514" y="975"/>
                    </a:lnTo>
                    <a:lnTo>
                      <a:pt x="1526" y="976"/>
                    </a:lnTo>
                    <a:lnTo>
                      <a:pt x="1542" y="971"/>
                    </a:lnTo>
                    <a:lnTo>
                      <a:pt x="1551" y="961"/>
                    </a:lnTo>
                    <a:lnTo>
                      <a:pt x="1560" y="958"/>
                    </a:lnTo>
                    <a:lnTo>
                      <a:pt x="1566" y="962"/>
                    </a:lnTo>
                    <a:lnTo>
                      <a:pt x="1573" y="971"/>
                    </a:lnTo>
                    <a:lnTo>
                      <a:pt x="1585" y="981"/>
                    </a:lnTo>
                    <a:lnTo>
                      <a:pt x="1597" y="984"/>
                    </a:lnTo>
                    <a:lnTo>
                      <a:pt x="1606" y="986"/>
                    </a:lnTo>
                    <a:lnTo>
                      <a:pt x="1617" y="996"/>
                    </a:lnTo>
                    <a:lnTo>
                      <a:pt x="1623" y="1008"/>
                    </a:lnTo>
                    <a:lnTo>
                      <a:pt x="1631" y="1016"/>
                    </a:lnTo>
                    <a:lnTo>
                      <a:pt x="1628" y="1033"/>
                    </a:lnTo>
                    <a:lnTo>
                      <a:pt x="1629" y="1047"/>
                    </a:lnTo>
                    <a:lnTo>
                      <a:pt x="1629" y="1056"/>
                    </a:lnTo>
                    <a:lnTo>
                      <a:pt x="1632" y="1063"/>
                    </a:lnTo>
                    <a:lnTo>
                      <a:pt x="1636" y="1065"/>
                    </a:lnTo>
                    <a:lnTo>
                      <a:pt x="1640" y="1051"/>
                    </a:lnTo>
                    <a:lnTo>
                      <a:pt x="1647" y="1059"/>
                    </a:lnTo>
                    <a:lnTo>
                      <a:pt x="1641" y="1070"/>
                    </a:lnTo>
                    <a:lnTo>
                      <a:pt x="1640" y="1079"/>
                    </a:lnTo>
                    <a:lnTo>
                      <a:pt x="1646" y="1084"/>
                    </a:lnTo>
                    <a:lnTo>
                      <a:pt x="1659" y="1097"/>
                    </a:lnTo>
                    <a:lnTo>
                      <a:pt x="1669" y="1099"/>
                    </a:lnTo>
                    <a:lnTo>
                      <a:pt x="1675" y="1115"/>
                    </a:lnTo>
                    <a:lnTo>
                      <a:pt x="1681" y="1119"/>
                    </a:lnTo>
                    <a:lnTo>
                      <a:pt x="1691" y="1136"/>
                    </a:lnTo>
                    <a:lnTo>
                      <a:pt x="1704" y="1142"/>
                    </a:lnTo>
                    <a:lnTo>
                      <a:pt x="1715" y="1147"/>
                    </a:lnTo>
                    <a:lnTo>
                      <a:pt x="1724" y="1161"/>
                    </a:lnTo>
                    <a:lnTo>
                      <a:pt x="1742" y="1158"/>
                    </a:lnTo>
                    <a:lnTo>
                      <a:pt x="1766" y="1153"/>
                    </a:lnTo>
                    <a:lnTo>
                      <a:pt x="1772" y="1127"/>
                    </a:lnTo>
                    <a:lnTo>
                      <a:pt x="1768" y="1110"/>
                    </a:lnTo>
                    <a:lnTo>
                      <a:pt x="1768" y="1080"/>
                    </a:lnTo>
                    <a:lnTo>
                      <a:pt x="1762" y="1071"/>
                    </a:lnTo>
                    <a:lnTo>
                      <a:pt x="1750" y="1057"/>
                    </a:lnTo>
                    <a:lnTo>
                      <a:pt x="1739" y="1041"/>
                    </a:lnTo>
                    <a:lnTo>
                      <a:pt x="1730" y="1021"/>
                    </a:lnTo>
                    <a:lnTo>
                      <a:pt x="1720" y="998"/>
                    </a:lnTo>
                    <a:lnTo>
                      <a:pt x="1706" y="976"/>
                    </a:lnTo>
                    <a:lnTo>
                      <a:pt x="1694" y="961"/>
                    </a:lnTo>
                    <a:lnTo>
                      <a:pt x="1680" y="940"/>
                    </a:lnTo>
                    <a:lnTo>
                      <a:pt x="1669" y="921"/>
                    </a:lnTo>
                    <a:lnTo>
                      <a:pt x="1665" y="905"/>
                    </a:lnTo>
                    <a:lnTo>
                      <a:pt x="1664" y="893"/>
                    </a:lnTo>
                    <a:lnTo>
                      <a:pt x="1666" y="883"/>
                    </a:lnTo>
                    <a:lnTo>
                      <a:pt x="1668" y="879"/>
                    </a:lnTo>
                    <a:lnTo>
                      <a:pt x="1669" y="854"/>
                    </a:lnTo>
                    <a:lnTo>
                      <a:pt x="1683" y="830"/>
                    </a:lnTo>
                    <a:lnTo>
                      <a:pt x="1680" y="816"/>
                    </a:lnTo>
                    <a:lnTo>
                      <a:pt x="1700" y="810"/>
                    </a:lnTo>
                    <a:lnTo>
                      <a:pt x="1727" y="785"/>
                    </a:lnTo>
                    <a:lnTo>
                      <a:pt x="1740" y="743"/>
                    </a:lnTo>
                    <a:lnTo>
                      <a:pt x="1774" y="729"/>
                    </a:lnTo>
                    <a:lnTo>
                      <a:pt x="1794" y="691"/>
                    </a:lnTo>
                    <a:lnTo>
                      <a:pt x="1826" y="679"/>
                    </a:lnTo>
                    <a:lnTo>
                      <a:pt x="1842" y="649"/>
                    </a:lnTo>
                    <a:lnTo>
                      <a:pt x="1842" y="628"/>
                    </a:lnTo>
                    <a:lnTo>
                      <a:pt x="1843" y="610"/>
                    </a:lnTo>
                    <a:lnTo>
                      <a:pt x="1835" y="611"/>
                    </a:lnTo>
                    <a:lnTo>
                      <a:pt x="1835" y="641"/>
                    </a:lnTo>
                    <a:lnTo>
                      <a:pt x="1815" y="664"/>
                    </a:lnTo>
                    <a:lnTo>
                      <a:pt x="1788" y="669"/>
                    </a:lnTo>
                    <a:lnTo>
                      <a:pt x="1814" y="656"/>
                    </a:lnTo>
                    <a:lnTo>
                      <a:pt x="1799" y="649"/>
                    </a:lnTo>
                    <a:lnTo>
                      <a:pt x="1814" y="646"/>
                    </a:lnTo>
                    <a:lnTo>
                      <a:pt x="1824" y="647"/>
                    </a:lnTo>
                    <a:lnTo>
                      <a:pt x="1829" y="629"/>
                    </a:lnTo>
                    <a:lnTo>
                      <a:pt x="1827" y="613"/>
                    </a:lnTo>
                    <a:lnTo>
                      <a:pt x="1813" y="613"/>
                    </a:lnTo>
                    <a:lnTo>
                      <a:pt x="1791" y="621"/>
                    </a:lnTo>
                    <a:lnTo>
                      <a:pt x="1792" y="606"/>
                    </a:lnTo>
                    <a:lnTo>
                      <a:pt x="1804" y="612"/>
                    </a:lnTo>
                    <a:lnTo>
                      <a:pt x="1822" y="604"/>
                    </a:lnTo>
                    <a:lnTo>
                      <a:pt x="1825" y="596"/>
                    </a:lnTo>
                    <a:lnTo>
                      <a:pt x="1812" y="591"/>
                    </a:lnTo>
                    <a:lnTo>
                      <a:pt x="1814" y="573"/>
                    </a:lnTo>
                    <a:lnTo>
                      <a:pt x="1799" y="565"/>
                    </a:lnTo>
                    <a:lnTo>
                      <a:pt x="1794" y="572"/>
                    </a:lnTo>
                    <a:lnTo>
                      <a:pt x="1790" y="559"/>
                    </a:lnTo>
                    <a:lnTo>
                      <a:pt x="1791" y="545"/>
                    </a:lnTo>
                    <a:lnTo>
                      <a:pt x="1794" y="530"/>
                    </a:lnTo>
                    <a:lnTo>
                      <a:pt x="1768" y="520"/>
                    </a:lnTo>
                    <a:lnTo>
                      <a:pt x="1775" y="517"/>
                    </a:lnTo>
                    <a:lnTo>
                      <a:pt x="1769" y="486"/>
                    </a:lnTo>
                    <a:lnTo>
                      <a:pt x="1768" y="467"/>
                    </a:lnTo>
                    <a:lnTo>
                      <a:pt x="1773" y="462"/>
                    </a:lnTo>
                    <a:lnTo>
                      <a:pt x="1774" y="488"/>
                    </a:lnTo>
                    <a:lnTo>
                      <a:pt x="1783" y="505"/>
                    </a:lnTo>
                    <a:lnTo>
                      <a:pt x="1798" y="522"/>
                    </a:lnTo>
                    <a:lnTo>
                      <a:pt x="1798" y="554"/>
                    </a:lnTo>
                    <a:lnTo>
                      <a:pt x="1814" y="557"/>
                    </a:lnTo>
                    <a:lnTo>
                      <a:pt x="1826" y="525"/>
                    </a:lnTo>
                    <a:lnTo>
                      <a:pt x="1826" y="478"/>
                    </a:lnTo>
                    <a:lnTo>
                      <a:pt x="1809" y="466"/>
                    </a:lnTo>
                    <a:lnTo>
                      <a:pt x="1810" y="456"/>
                    </a:lnTo>
                    <a:lnTo>
                      <a:pt x="1830" y="466"/>
                    </a:lnTo>
                    <a:lnTo>
                      <a:pt x="1841" y="442"/>
                    </a:lnTo>
                    <a:lnTo>
                      <a:pt x="1841" y="422"/>
                    </a:lnTo>
                    <a:lnTo>
                      <a:pt x="1841" y="388"/>
                    </a:lnTo>
                    <a:lnTo>
                      <a:pt x="1832" y="378"/>
                    </a:lnTo>
                    <a:lnTo>
                      <a:pt x="1837" y="369"/>
                    </a:lnTo>
                    <a:lnTo>
                      <a:pt x="1844" y="379"/>
                    </a:lnTo>
                    <a:lnTo>
                      <a:pt x="1885" y="357"/>
                    </a:lnTo>
                    <a:lnTo>
                      <a:pt x="1914" y="334"/>
                    </a:lnTo>
                    <a:lnTo>
                      <a:pt x="1893" y="331"/>
                    </a:lnTo>
                    <a:lnTo>
                      <a:pt x="1861" y="350"/>
                    </a:lnTo>
                    <a:lnTo>
                      <a:pt x="1841" y="358"/>
                    </a:lnTo>
                    <a:lnTo>
                      <a:pt x="1856" y="340"/>
                    </a:lnTo>
                    <a:lnTo>
                      <a:pt x="1869" y="331"/>
                    </a:lnTo>
                    <a:lnTo>
                      <a:pt x="1877" y="335"/>
                    </a:lnTo>
                    <a:lnTo>
                      <a:pt x="1900" y="323"/>
                    </a:lnTo>
                    <a:lnTo>
                      <a:pt x="1905" y="312"/>
                    </a:lnTo>
                    <a:lnTo>
                      <a:pt x="1911" y="312"/>
                    </a:lnTo>
                    <a:lnTo>
                      <a:pt x="1920" y="306"/>
                    </a:lnTo>
                    <a:lnTo>
                      <a:pt x="1929" y="295"/>
                    </a:lnTo>
                    <a:lnTo>
                      <a:pt x="1946" y="301"/>
                    </a:lnTo>
                    <a:lnTo>
                      <a:pt x="1955" y="293"/>
                    </a:lnTo>
                    <a:lnTo>
                      <a:pt x="1962" y="282"/>
                    </a:lnTo>
                    <a:lnTo>
                      <a:pt x="1955" y="268"/>
                    </a:lnTo>
                    <a:lnTo>
                      <a:pt x="1944" y="259"/>
                    </a:lnTo>
                    <a:lnTo>
                      <a:pt x="1938" y="258"/>
                    </a:lnTo>
                    <a:lnTo>
                      <a:pt x="1930" y="262"/>
                    </a:lnTo>
                    <a:lnTo>
                      <a:pt x="1938" y="274"/>
                    </a:lnTo>
                    <a:lnTo>
                      <a:pt x="1942" y="281"/>
                    </a:lnTo>
                    <a:lnTo>
                      <a:pt x="1932" y="280"/>
                    </a:lnTo>
                    <a:lnTo>
                      <a:pt x="1922" y="267"/>
                    </a:lnTo>
                    <a:lnTo>
                      <a:pt x="1912" y="269"/>
                    </a:lnTo>
                    <a:lnTo>
                      <a:pt x="1914" y="259"/>
                    </a:lnTo>
                    <a:lnTo>
                      <a:pt x="1919" y="248"/>
                    </a:lnTo>
                    <a:lnTo>
                      <a:pt x="1910" y="246"/>
                    </a:lnTo>
                    <a:lnTo>
                      <a:pt x="1917" y="225"/>
                    </a:lnTo>
                    <a:lnTo>
                      <a:pt x="1915" y="212"/>
                    </a:lnTo>
                    <a:lnTo>
                      <a:pt x="1925" y="202"/>
                    </a:lnTo>
                    <a:lnTo>
                      <a:pt x="1920" y="189"/>
                    </a:lnTo>
                    <a:lnTo>
                      <a:pt x="1929" y="182"/>
                    </a:lnTo>
                    <a:lnTo>
                      <a:pt x="1940" y="174"/>
                    </a:lnTo>
                    <a:lnTo>
                      <a:pt x="1951" y="170"/>
                    </a:lnTo>
                    <a:lnTo>
                      <a:pt x="1955" y="149"/>
                    </a:lnTo>
                    <a:lnTo>
                      <a:pt x="1966" y="149"/>
                    </a:lnTo>
                    <a:lnTo>
                      <a:pt x="1981" y="138"/>
                    </a:lnTo>
                    <a:lnTo>
                      <a:pt x="1989" y="127"/>
                    </a:lnTo>
                    <a:lnTo>
                      <a:pt x="2002" y="117"/>
                    </a:lnTo>
                    <a:lnTo>
                      <a:pt x="2000" y="102"/>
                    </a:lnTo>
                    <a:lnTo>
                      <a:pt x="1983" y="95"/>
                    </a:lnTo>
                    <a:lnTo>
                      <a:pt x="1972" y="81"/>
                    </a:lnTo>
                    <a:lnTo>
                      <a:pt x="1953" y="81"/>
                    </a:lnTo>
                    <a:lnTo>
                      <a:pt x="1945" y="64"/>
                    </a:lnTo>
                    <a:lnTo>
                      <a:pt x="1943" y="46"/>
                    </a:lnTo>
                    <a:lnTo>
                      <a:pt x="1937" y="29"/>
                    </a:lnTo>
                    <a:lnTo>
                      <a:pt x="1929" y="7"/>
                    </a:lnTo>
                  </a:path>
                </a:pathLst>
              </a:custGeom>
              <a:solidFill>
                <a:srgbClr val="008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sz="2000"/>
              </a:p>
            </p:txBody>
          </p:sp>
          <p:sp>
            <p:nvSpPr>
              <p:cNvPr id="6233" name="Rectangle 10"/>
              <p:cNvSpPr>
                <a:spLocks noChangeArrowheads="1"/>
              </p:cNvSpPr>
              <p:nvPr/>
            </p:nvSpPr>
            <p:spPr bwMode="auto">
              <a:xfrm>
                <a:off x="183" y="1920"/>
                <a:ext cx="132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1400"/>
                  <a:t>ESTADOS UNIDOS</a:t>
                </a:r>
              </a:p>
            </p:txBody>
          </p:sp>
        </p:grpSp>
        <p:grpSp>
          <p:nvGrpSpPr>
            <p:cNvPr id="80984" name="Group 88"/>
            <p:cNvGrpSpPr>
              <a:grpSpLocks/>
            </p:cNvGrpSpPr>
            <p:nvPr/>
          </p:nvGrpSpPr>
          <p:grpSpPr bwMode="auto">
            <a:xfrm>
              <a:off x="1524000" y="4678363"/>
              <a:ext cx="1365250" cy="2135187"/>
              <a:chOff x="960" y="2947"/>
              <a:chExt cx="860" cy="1345"/>
            </a:xfrm>
          </p:grpSpPr>
          <p:sp>
            <p:nvSpPr>
              <p:cNvPr id="6230" name="Freeform 7"/>
              <p:cNvSpPr>
                <a:spLocks/>
              </p:cNvSpPr>
              <p:nvPr/>
            </p:nvSpPr>
            <p:spPr bwMode="auto">
              <a:xfrm>
                <a:off x="960" y="2947"/>
                <a:ext cx="793" cy="1037"/>
              </a:xfrm>
              <a:custGeom>
                <a:avLst/>
                <a:gdLst>
                  <a:gd name="T0" fmla="*/ 217 w 1609"/>
                  <a:gd name="T1" fmla="*/ 39 h 1853"/>
                  <a:gd name="T2" fmla="*/ 217 w 1609"/>
                  <a:gd name="T3" fmla="*/ 112 h 1853"/>
                  <a:gd name="T4" fmla="*/ 257 w 1609"/>
                  <a:gd name="T5" fmla="*/ 128 h 1853"/>
                  <a:gd name="T6" fmla="*/ 242 w 1609"/>
                  <a:gd name="T7" fmla="*/ 162 h 1853"/>
                  <a:gd name="T8" fmla="*/ 259 w 1609"/>
                  <a:gd name="T9" fmla="*/ 171 h 1853"/>
                  <a:gd name="T10" fmla="*/ 210 w 1609"/>
                  <a:gd name="T11" fmla="*/ 193 h 1853"/>
                  <a:gd name="T12" fmla="*/ 210 w 1609"/>
                  <a:gd name="T13" fmla="*/ 218 h 1853"/>
                  <a:gd name="T14" fmla="*/ 185 w 1609"/>
                  <a:gd name="T15" fmla="*/ 176 h 1853"/>
                  <a:gd name="T16" fmla="*/ 126 w 1609"/>
                  <a:gd name="T17" fmla="*/ 229 h 1853"/>
                  <a:gd name="T18" fmla="*/ 136 w 1609"/>
                  <a:gd name="T19" fmla="*/ 280 h 1853"/>
                  <a:gd name="T20" fmla="*/ 94 w 1609"/>
                  <a:gd name="T21" fmla="*/ 333 h 1853"/>
                  <a:gd name="T22" fmla="*/ 113 w 1609"/>
                  <a:gd name="T23" fmla="*/ 372 h 1853"/>
                  <a:gd name="T24" fmla="*/ 81 w 1609"/>
                  <a:gd name="T25" fmla="*/ 417 h 1853"/>
                  <a:gd name="T26" fmla="*/ 54 w 1609"/>
                  <a:gd name="T27" fmla="*/ 454 h 1853"/>
                  <a:gd name="T28" fmla="*/ 34 w 1609"/>
                  <a:gd name="T29" fmla="*/ 515 h 1853"/>
                  <a:gd name="T30" fmla="*/ 0 w 1609"/>
                  <a:gd name="T31" fmla="*/ 538 h 1853"/>
                  <a:gd name="T32" fmla="*/ 54 w 1609"/>
                  <a:gd name="T33" fmla="*/ 592 h 1853"/>
                  <a:gd name="T34" fmla="*/ 54 w 1609"/>
                  <a:gd name="T35" fmla="*/ 675 h 1853"/>
                  <a:gd name="T36" fmla="*/ 86 w 1609"/>
                  <a:gd name="T37" fmla="*/ 734 h 1853"/>
                  <a:gd name="T38" fmla="*/ 119 w 1609"/>
                  <a:gd name="T39" fmla="*/ 765 h 1853"/>
                  <a:gd name="T40" fmla="*/ 185 w 1609"/>
                  <a:gd name="T41" fmla="*/ 785 h 1853"/>
                  <a:gd name="T42" fmla="*/ 183 w 1609"/>
                  <a:gd name="T43" fmla="*/ 815 h 1853"/>
                  <a:gd name="T44" fmla="*/ 153 w 1609"/>
                  <a:gd name="T45" fmla="*/ 905 h 1853"/>
                  <a:gd name="T46" fmla="*/ 129 w 1609"/>
                  <a:gd name="T47" fmla="*/ 983 h 1853"/>
                  <a:gd name="T48" fmla="*/ 197 w 1609"/>
                  <a:gd name="T49" fmla="*/ 981 h 1853"/>
                  <a:gd name="T50" fmla="*/ 212 w 1609"/>
                  <a:gd name="T51" fmla="*/ 967 h 1853"/>
                  <a:gd name="T52" fmla="*/ 284 w 1609"/>
                  <a:gd name="T53" fmla="*/ 983 h 1853"/>
                  <a:gd name="T54" fmla="*/ 353 w 1609"/>
                  <a:gd name="T55" fmla="*/ 1006 h 1853"/>
                  <a:gd name="T56" fmla="*/ 380 w 1609"/>
                  <a:gd name="T57" fmla="*/ 992 h 1853"/>
                  <a:gd name="T58" fmla="*/ 429 w 1609"/>
                  <a:gd name="T59" fmla="*/ 1017 h 1853"/>
                  <a:gd name="T60" fmla="*/ 526 w 1609"/>
                  <a:gd name="T61" fmla="*/ 967 h 1853"/>
                  <a:gd name="T62" fmla="*/ 592 w 1609"/>
                  <a:gd name="T63" fmla="*/ 1009 h 1853"/>
                  <a:gd name="T64" fmla="*/ 583 w 1609"/>
                  <a:gd name="T65" fmla="*/ 956 h 1853"/>
                  <a:gd name="T66" fmla="*/ 590 w 1609"/>
                  <a:gd name="T67" fmla="*/ 880 h 1853"/>
                  <a:gd name="T68" fmla="*/ 620 w 1609"/>
                  <a:gd name="T69" fmla="*/ 849 h 1853"/>
                  <a:gd name="T70" fmla="*/ 630 w 1609"/>
                  <a:gd name="T71" fmla="*/ 793 h 1853"/>
                  <a:gd name="T72" fmla="*/ 548 w 1609"/>
                  <a:gd name="T73" fmla="*/ 717 h 1853"/>
                  <a:gd name="T74" fmla="*/ 506 w 1609"/>
                  <a:gd name="T75" fmla="*/ 633 h 1853"/>
                  <a:gd name="T76" fmla="*/ 543 w 1609"/>
                  <a:gd name="T77" fmla="*/ 608 h 1853"/>
                  <a:gd name="T78" fmla="*/ 595 w 1609"/>
                  <a:gd name="T79" fmla="*/ 580 h 1853"/>
                  <a:gd name="T80" fmla="*/ 679 w 1609"/>
                  <a:gd name="T81" fmla="*/ 552 h 1853"/>
                  <a:gd name="T82" fmla="*/ 762 w 1609"/>
                  <a:gd name="T83" fmla="*/ 563 h 1853"/>
                  <a:gd name="T84" fmla="*/ 768 w 1609"/>
                  <a:gd name="T85" fmla="*/ 507 h 1853"/>
                  <a:gd name="T86" fmla="*/ 783 w 1609"/>
                  <a:gd name="T87" fmla="*/ 423 h 1853"/>
                  <a:gd name="T88" fmla="*/ 775 w 1609"/>
                  <a:gd name="T89" fmla="*/ 356 h 1853"/>
                  <a:gd name="T90" fmla="*/ 728 w 1609"/>
                  <a:gd name="T91" fmla="*/ 297 h 1853"/>
                  <a:gd name="T92" fmla="*/ 677 w 1609"/>
                  <a:gd name="T93" fmla="*/ 224 h 1853"/>
                  <a:gd name="T94" fmla="*/ 703 w 1609"/>
                  <a:gd name="T95" fmla="*/ 134 h 1853"/>
                  <a:gd name="T96" fmla="*/ 634 w 1609"/>
                  <a:gd name="T97" fmla="*/ 75 h 1853"/>
                  <a:gd name="T98" fmla="*/ 580 w 1609"/>
                  <a:gd name="T99" fmla="*/ 41 h 1853"/>
                  <a:gd name="T100" fmla="*/ 560 w 1609"/>
                  <a:gd name="T101" fmla="*/ 2 h 1853"/>
                  <a:gd name="T102" fmla="*/ 533 w 1609"/>
                  <a:gd name="T103" fmla="*/ 81 h 1853"/>
                  <a:gd name="T104" fmla="*/ 484 w 1609"/>
                  <a:gd name="T105" fmla="*/ 69 h 1853"/>
                  <a:gd name="T106" fmla="*/ 424 w 1609"/>
                  <a:gd name="T107" fmla="*/ 92 h 1853"/>
                  <a:gd name="T108" fmla="*/ 348 w 1609"/>
                  <a:gd name="T109" fmla="*/ 109 h 1853"/>
                  <a:gd name="T110" fmla="*/ 321 w 1609"/>
                  <a:gd name="T111" fmla="*/ 75 h 18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09" h="1853">
                    <a:moveTo>
                      <a:pt x="561" y="70"/>
                    </a:moveTo>
                    <a:lnTo>
                      <a:pt x="456" y="49"/>
                    </a:lnTo>
                    <a:lnTo>
                      <a:pt x="441" y="70"/>
                    </a:lnTo>
                    <a:lnTo>
                      <a:pt x="491" y="155"/>
                    </a:lnTo>
                    <a:lnTo>
                      <a:pt x="446" y="159"/>
                    </a:lnTo>
                    <a:lnTo>
                      <a:pt x="441" y="200"/>
                    </a:lnTo>
                    <a:lnTo>
                      <a:pt x="496" y="194"/>
                    </a:lnTo>
                    <a:lnTo>
                      <a:pt x="491" y="220"/>
                    </a:lnTo>
                    <a:lnTo>
                      <a:pt x="521" y="229"/>
                    </a:lnTo>
                    <a:lnTo>
                      <a:pt x="511" y="250"/>
                    </a:lnTo>
                    <a:lnTo>
                      <a:pt x="476" y="250"/>
                    </a:lnTo>
                    <a:lnTo>
                      <a:pt x="491" y="289"/>
                    </a:lnTo>
                    <a:lnTo>
                      <a:pt x="561" y="295"/>
                    </a:lnTo>
                    <a:lnTo>
                      <a:pt x="566" y="335"/>
                    </a:lnTo>
                    <a:lnTo>
                      <a:pt x="526" y="305"/>
                    </a:lnTo>
                    <a:lnTo>
                      <a:pt x="471" y="305"/>
                    </a:lnTo>
                    <a:lnTo>
                      <a:pt x="456" y="300"/>
                    </a:lnTo>
                    <a:lnTo>
                      <a:pt x="426" y="345"/>
                    </a:lnTo>
                    <a:lnTo>
                      <a:pt x="406" y="350"/>
                    </a:lnTo>
                    <a:lnTo>
                      <a:pt x="400" y="360"/>
                    </a:lnTo>
                    <a:lnTo>
                      <a:pt x="426" y="390"/>
                    </a:lnTo>
                    <a:lnTo>
                      <a:pt x="400" y="400"/>
                    </a:lnTo>
                    <a:lnTo>
                      <a:pt x="396" y="380"/>
                    </a:lnTo>
                    <a:lnTo>
                      <a:pt x="375" y="315"/>
                    </a:lnTo>
                    <a:lnTo>
                      <a:pt x="255" y="340"/>
                    </a:lnTo>
                    <a:lnTo>
                      <a:pt x="235" y="380"/>
                    </a:lnTo>
                    <a:lnTo>
                      <a:pt x="255" y="410"/>
                    </a:lnTo>
                    <a:lnTo>
                      <a:pt x="296" y="390"/>
                    </a:lnTo>
                    <a:lnTo>
                      <a:pt x="255" y="435"/>
                    </a:lnTo>
                    <a:lnTo>
                      <a:pt x="276" y="500"/>
                    </a:lnTo>
                    <a:lnTo>
                      <a:pt x="235" y="545"/>
                    </a:lnTo>
                    <a:lnTo>
                      <a:pt x="170" y="576"/>
                    </a:lnTo>
                    <a:lnTo>
                      <a:pt x="191" y="595"/>
                    </a:lnTo>
                    <a:lnTo>
                      <a:pt x="230" y="601"/>
                    </a:lnTo>
                    <a:lnTo>
                      <a:pt x="235" y="621"/>
                    </a:lnTo>
                    <a:lnTo>
                      <a:pt x="230" y="665"/>
                    </a:lnTo>
                    <a:lnTo>
                      <a:pt x="191" y="681"/>
                    </a:lnTo>
                    <a:lnTo>
                      <a:pt x="200" y="726"/>
                    </a:lnTo>
                    <a:lnTo>
                      <a:pt x="165" y="745"/>
                    </a:lnTo>
                    <a:lnTo>
                      <a:pt x="115" y="731"/>
                    </a:lnTo>
                    <a:lnTo>
                      <a:pt x="70" y="741"/>
                    </a:lnTo>
                    <a:lnTo>
                      <a:pt x="110" y="811"/>
                    </a:lnTo>
                    <a:lnTo>
                      <a:pt x="80" y="846"/>
                    </a:lnTo>
                    <a:lnTo>
                      <a:pt x="105" y="876"/>
                    </a:lnTo>
                    <a:lnTo>
                      <a:pt x="70" y="921"/>
                    </a:lnTo>
                    <a:lnTo>
                      <a:pt x="45" y="896"/>
                    </a:lnTo>
                    <a:lnTo>
                      <a:pt x="35" y="936"/>
                    </a:lnTo>
                    <a:lnTo>
                      <a:pt x="0" y="962"/>
                    </a:lnTo>
                    <a:lnTo>
                      <a:pt x="25" y="971"/>
                    </a:lnTo>
                    <a:lnTo>
                      <a:pt x="96" y="1001"/>
                    </a:lnTo>
                    <a:lnTo>
                      <a:pt x="110" y="1057"/>
                    </a:lnTo>
                    <a:lnTo>
                      <a:pt x="135" y="1071"/>
                    </a:lnTo>
                    <a:lnTo>
                      <a:pt x="90" y="1121"/>
                    </a:lnTo>
                    <a:lnTo>
                      <a:pt x="110" y="1206"/>
                    </a:lnTo>
                    <a:lnTo>
                      <a:pt x="160" y="1202"/>
                    </a:lnTo>
                    <a:lnTo>
                      <a:pt x="105" y="1272"/>
                    </a:lnTo>
                    <a:lnTo>
                      <a:pt x="175" y="1311"/>
                    </a:lnTo>
                    <a:lnTo>
                      <a:pt x="150" y="1347"/>
                    </a:lnTo>
                    <a:lnTo>
                      <a:pt x="200" y="1377"/>
                    </a:lnTo>
                    <a:lnTo>
                      <a:pt x="241" y="1367"/>
                    </a:lnTo>
                    <a:lnTo>
                      <a:pt x="286" y="1357"/>
                    </a:lnTo>
                    <a:lnTo>
                      <a:pt x="321" y="1397"/>
                    </a:lnTo>
                    <a:lnTo>
                      <a:pt x="375" y="1402"/>
                    </a:lnTo>
                    <a:lnTo>
                      <a:pt x="400" y="1432"/>
                    </a:lnTo>
                    <a:lnTo>
                      <a:pt x="396" y="1487"/>
                    </a:lnTo>
                    <a:lnTo>
                      <a:pt x="371" y="1457"/>
                    </a:lnTo>
                    <a:lnTo>
                      <a:pt x="340" y="1522"/>
                    </a:lnTo>
                    <a:lnTo>
                      <a:pt x="346" y="1588"/>
                    </a:lnTo>
                    <a:lnTo>
                      <a:pt x="311" y="1617"/>
                    </a:lnTo>
                    <a:lnTo>
                      <a:pt x="311" y="1662"/>
                    </a:lnTo>
                    <a:lnTo>
                      <a:pt x="280" y="1718"/>
                    </a:lnTo>
                    <a:lnTo>
                      <a:pt x="261" y="1757"/>
                    </a:lnTo>
                    <a:lnTo>
                      <a:pt x="296" y="1773"/>
                    </a:lnTo>
                    <a:lnTo>
                      <a:pt x="356" y="1768"/>
                    </a:lnTo>
                    <a:lnTo>
                      <a:pt x="400" y="1753"/>
                    </a:lnTo>
                    <a:lnTo>
                      <a:pt x="411" y="1763"/>
                    </a:lnTo>
                    <a:lnTo>
                      <a:pt x="476" y="1773"/>
                    </a:lnTo>
                    <a:lnTo>
                      <a:pt x="431" y="1728"/>
                    </a:lnTo>
                    <a:lnTo>
                      <a:pt x="491" y="1708"/>
                    </a:lnTo>
                    <a:lnTo>
                      <a:pt x="511" y="1732"/>
                    </a:lnTo>
                    <a:lnTo>
                      <a:pt x="576" y="1757"/>
                    </a:lnTo>
                    <a:lnTo>
                      <a:pt x="576" y="1753"/>
                    </a:lnTo>
                    <a:lnTo>
                      <a:pt x="681" y="1768"/>
                    </a:lnTo>
                    <a:lnTo>
                      <a:pt x="716" y="1798"/>
                    </a:lnTo>
                    <a:lnTo>
                      <a:pt x="731" y="1852"/>
                    </a:lnTo>
                    <a:lnTo>
                      <a:pt x="772" y="1817"/>
                    </a:lnTo>
                    <a:lnTo>
                      <a:pt x="772" y="1773"/>
                    </a:lnTo>
                    <a:lnTo>
                      <a:pt x="826" y="1768"/>
                    </a:lnTo>
                    <a:lnTo>
                      <a:pt x="836" y="1803"/>
                    </a:lnTo>
                    <a:lnTo>
                      <a:pt x="871" y="1817"/>
                    </a:lnTo>
                    <a:lnTo>
                      <a:pt x="982" y="1763"/>
                    </a:lnTo>
                    <a:lnTo>
                      <a:pt x="1067" y="1757"/>
                    </a:lnTo>
                    <a:lnTo>
                      <a:pt x="1067" y="1728"/>
                    </a:lnTo>
                    <a:lnTo>
                      <a:pt x="1117" y="1738"/>
                    </a:lnTo>
                    <a:lnTo>
                      <a:pt x="1147" y="1732"/>
                    </a:lnTo>
                    <a:lnTo>
                      <a:pt x="1202" y="1803"/>
                    </a:lnTo>
                    <a:lnTo>
                      <a:pt x="1227" y="1773"/>
                    </a:lnTo>
                    <a:lnTo>
                      <a:pt x="1217" y="1732"/>
                    </a:lnTo>
                    <a:lnTo>
                      <a:pt x="1182" y="1708"/>
                    </a:lnTo>
                    <a:lnTo>
                      <a:pt x="1182" y="1658"/>
                    </a:lnTo>
                    <a:lnTo>
                      <a:pt x="1152" y="1607"/>
                    </a:lnTo>
                    <a:lnTo>
                      <a:pt x="1197" y="1573"/>
                    </a:lnTo>
                    <a:lnTo>
                      <a:pt x="1247" y="1588"/>
                    </a:lnTo>
                    <a:lnTo>
                      <a:pt x="1272" y="1542"/>
                    </a:lnTo>
                    <a:lnTo>
                      <a:pt x="1257" y="1517"/>
                    </a:lnTo>
                    <a:lnTo>
                      <a:pt x="1342" y="1532"/>
                    </a:lnTo>
                    <a:lnTo>
                      <a:pt x="1332" y="1497"/>
                    </a:lnTo>
                    <a:lnTo>
                      <a:pt x="1278" y="1417"/>
                    </a:lnTo>
                    <a:lnTo>
                      <a:pt x="1197" y="1342"/>
                    </a:lnTo>
                    <a:lnTo>
                      <a:pt x="1137" y="1327"/>
                    </a:lnTo>
                    <a:lnTo>
                      <a:pt x="1112" y="1282"/>
                    </a:lnTo>
                    <a:lnTo>
                      <a:pt x="1077" y="1222"/>
                    </a:lnTo>
                    <a:lnTo>
                      <a:pt x="1097" y="1171"/>
                    </a:lnTo>
                    <a:lnTo>
                      <a:pt x="1027" y="1131"/>
                    </a:lnTo>
                    <a:lnTo>
                      <a:pt x="1012" y="1092"/>
                    </a:lnTo>
                    <a:lnTo>
                      <a:pt x="1027" y="1066"/>
                    </a:lnTo>
                    <a:lnTo>
                      <a:pt x="1102" y="1086"/>
                    </a:lnTo>
                    <a:lnTo>
                      <a:pt x="1137" y="1111"/>
                    </a:lnTo>
                    <a:lnTo>
                      <a:pt x="1192" y="1071"/>
                    </a:lnTo>
                    <a:lnTo>
                      <a:pt x="1208" y="1036"/>
                    </a:lnTo>
                    <a:lnTo>
                      <a:pt x="1257" y="1011"/>
                    </a:lnTo>
                    <a:lnTo>
                      <a:pt x="1332" y="1016"/>
                    </a:lnTo>
                    <a:lnTo>
                      <a:pt x="1378" y="986"/>
                    </a:lnTo>
                    <a:lnTo>
                      <a:pt x="1413" y="966"/>
                    </a:lnTo>
                    <a:lnTo>
                      <a:pt x="1508" y="981"/>
                    </a:lnTo>
                    <a:lnTo>
                      <a:pt x="1547" y="1006"/>
                    </a:lnTo>
                    <a:lnTo>
                      <a:pt x="1608" y="1011"/>
                    </a:lnTo>
                    <a:lnTo>
                      <a:pt x="1603" y="956"/>
                    </a:lnTo>
                    <a:lnTo>
                      <a:pt x="1558" y="906"/>
                    </a:lnTo>
                    <a:lnTo>
                      <a:pt x="1543" y="881"/>
                    </a:lnTo>
                    <a:lnTo>
                      <a:pt x="1573" y="836"/>
                    </a:lnTo>
                    <a:lnTo>
                      <a:pt x="1588" y="756"/>
                    </a:lnTo>
                    <a:lnTo>
                      <a:pt x="1547" y="710"/>
                    </a:lnTo>
                    <a:lnTo>
                      <a:pt x="1568" y="675"/>
                    </a:lnTo>
                    <a:lnTo>
                      <a:pt x="1573" y="636"/>
                    </a:lnTo>
                    <a:lnTo>
                      <a:pt x="1508" y="601"/>
                    </a:lnTo>
                    <a:lnTo>
                      <a:pt x="1503" y="551"/>
                    </a:lnTo>
                    <a:lnTo>
                      <a:pt x="1478" y="530"/>
                    </a:lnTo>
                    <a:lnTo>
                      <a:pt x="1423" y="520"/>
                    </a:lnTo>
                    <a:lnTo>
                      <a:pt x="1357" y="465"/>
                    </a:lnTo>
                    <a:lnTo>
                      <a:pt x="1373" y="400"/>
                    </a:lnTo>
                    <a:lnTo>
                      <a:pt x="1408" y="370"/>
                    </a:lnTo>
                    <a:lnTo>
                      <a:pt x="1433" y="330"/>
                    </a:lnTo>
                    <a:lnTo>
                      <a:pt x="1427" y="240"/>
                    </a:lnTo>
                    <a:lnTo>
                      <a:pt x="1392" y="144"/>
                    </a:lnTo>
                    <a:lnTo>
                      <a:pt x="1357" y="134"/>
                    </a:lnTo>
                    <a:lnTo>
                      <a:pt x="1287" y="134"/>
                    </a:lnTo>
                    <a:lnTo>
                      <a:pt x="1237" y="99"/>
                    </a:lnTo>
                    <a:lnTo>
                      <a:pt x="1237" y="80"/>
                    </a:lnTo>
                    <a:lnTo>
                      <a:pt x="1177" y="74"/>
                    </a:lnTo>
                    <a:lnTo>
                      <a:pt x="1187" y="45"/>
                    </a:lnTo>
                    <a:lnTo>
                      <a:pt x="1227" y="0"/>
                    </a:lnTo>
                    <a:lnTo>
                      <a:pt x="1137" y="4"/>
                    </a:lnTo>
                    <a:lnTo>
                      <a:pt x="1117" y="24"/>
                    </a:lnTo>
                    <a:lnTo>
                      <a:pt x="1127" y="70"/>
                    </a:lnTo>
                    <a:lnTo>
                      <a:pt x="1082" y="144"/>
                    </a:lnTo>
                    <a:lnTo>
                      <a:pt x="1052" y="115"/>
                    </a:lnTo>
                    <a:lnTo>
                      <a:pt x="1077" y="70"/>
                    </a:lnTo>
                    <a:lnTo>
                      <a:pt x="982" y="124"/>
                    </a:lnTo>
                    <a:lnTo>
                      <a:pt x="947" y="180"/>
                    </a:lnTo>
                    <a:lnTo>
                      <a:pt x="877" y="210"/>
                    </a:lnTo>
                    <a:lnTo>
                      <a:pt x="861" y="165"/>
                    </a:lnTo>
                    <a:lnTo>
                      <a:pt x="822" y="165"/>
                    </a:lnTo>
                    <a:lnTo>
                      <a:pt x="776" y="190"/>
                    </a:lnTo>
                    <a:lnTo>
                      <a:pt x="706" y="194"/>
                    </a:lnTo>
                    <a:lnTo>
                      <a:pt x="656" y="169"/>
                    </a:lnTo>
                    <a:lnTo>
                      <a:pt x="596" y="165"/>
                    </a:lnTo>
                    <a:lnTo>
                      <a:pt x="652" y="134"/>
                    </a:lnTo>
                    <a:lnTo>
                      <a:pt x="621" y="95"/>
                    </a:lnTo>
                    <a:lnTo>
                      <a:pt x="561" y="70"/>
                    </a:lnTo>
                  </a:path>
                </a:pathLst>
              </a:custGeom>
              <a:solidFill>
                <a:srgbClr val="008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sz="2000"/>
              </a:p>
            </p:txBody>
          </p:sp>
          <p:sp>
            <p:nvSpPr>
              <p:cNvPr id="6231" name="Rectangle 11"/>
              <p:cNvSpPr>
                <a:spLocks noChangeArrowheads="1"/>
              </p:cNvSpPr>
              <p:nvPr/>
            </p:nvSpPr>
            <p:spPr bwMode="auto">
              <a:xfrm>
                <a:off x="1008" y="4032"/>
                <a:ext cx="81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1400"/>
                  <a:t>ALEMANIA</a:t>
                </a:r>
              </a:p>
            </p:txBody>
          </p:sp>
        </p:grpSp>
        <p:grpSp>
          <p:nvGrpSpPr>
            <p:cNvPr id="80983" name="Group 87"/>
            <p:cNvGrpSpPr>
              <a:grpSpLocks/>
            </p:cNvGrpSpPr>
            <p:nvPr/>
          </p:nvGrpSpPr>
          <p:grpSpPr bwMode="auto">
            <a:xfrm>
              <a:off x="228600" y="4800600"/>
              <a:ext cx="1143000" cy="1631950"/>
              <a:chOff x="144" y="3024"/>
              <a:chExt cx="720" cy="1028"/>
            </a:xfrm>
          </p:grpSpPr>
          <p:sp>
            <p:nvSpPr>
              <p:cNvPr id="6228" name="Freeform 9"/>
              <p:cNvSpPr>
                <a:spLocks/>
              </p:cNvSpPr>
              <p:nvPr/>
            </p:nvSpPr>
            <p:spPr bwMode="auto">
              <a:xfrm>
                <a:off x="144" y="3024"/>
                <a:ext cx="720" cy="768"/>
              </a:xfrm>
              <a:custGeom>
                <a:avLst/>
                <a:gdLst>
                  <a:gd name="T0" fmla="*/ 86 w 980"/>
                  <a:gd name="T1" fmla="*/ 614 h 898"/>
                  <a:gd name="T2" fmla="*/ 148 w 980"/>
                  <a:gd name="T3" fmla="*/ 557 h 898"/>
                  <a:gd name="T4" fmla="*/ 175 w 980"/>
                  <a:gd name="T5" fmla="*/ 571 h 898"/>
                  <a:gd name="T6" fmla="*/ 230 w 980"/>
                  <a:gd name="T7" fmla="*/ 558 h 898"/>
                  <a:gd name="T8" fmla="*/ 271 w 980"/>
                  <a:gd name="T9" fmla="*/ 558 h 898"/>
                  <a:gd name="T10" fmla="*/ 294 w 980"/>
                  <a:gd name="T11" fmla="*/ 563 h 898"/>
                  <a:gd name="T12" fmla="*/ 323 w 980"/>
                  <a:gd name="T13" fmla="*/ 568 h 898"/>
                  <a:gd name="T14" fmla="*/ 341 w 980"/>
                  <a:gd name="T15" fmla="*/ 517 h 898"/>
                  <a:gd name="T16" fmla="*/ 388 w 980"/>
                  <a:gd name="T17" fmla="*/ 428 h 898"/>
                  <a:gd name="T18" fmla="*/ 420 w 980"/>
                  <a:gd name="T19" fmla="*/ 386 h 898"/>
                  <a:gd name="T20" fmla="*/ 421 w 980"/>
                  <a:gd name="T21" fmla="*/ 410 h 898"/>
                  <a:gd name="T22" fmla="*/ 412 w 980"/>
                  <a:gd name="T23" fmla="*/ 428 h 898"/>
                  <a:gd name="T24" fmla="*/ 441 w 980"/>
                  <a:gd name="T25" fmla="*/ 448 h 898"/>
                  <a:gd name="T26" fmla="*/ 486 w 980"/>
                  <a:gd name="T27" fmla="*/ 419 h 898"/>
                  <a:gd name="T28" fmla="*/ 555 w 980"/>
                  <a:gd name="T29" fmla="*/ 329 h 898"/>
                  <a:gd name="T30" fmla="*/ 580 w 980"/>
                  <a:gd name="T31" fmla="*/ 263 h 898"/>
                  <a:gd name="T32" fmla="*/ 597 w 980"/>
                  <a:gd name="T33" fmla="*/ 191 h 898"/>
                  <a:gd name="T34" fmla="*/ 568 w 980"/>
                  <a:gd name="T35" fmla="*/ 157 h 898"/>
                  <a:gd name="T36" fmla="*/ 572 w 980"/>
                  <a:gd name="T37" fmla="*/ 99 h 898"/>
                  <a:gd name="T38" fmla="*/ 597 w 980"/>
                  <a:gd name="T39" fmla="*/ 45 h 898"/>
                  <a:gd name="T40" fmla="*/ 624 w 980"/>
                  <a:gd name="T41" fmla="*/ 51 h 898"/>
                  <a:gd name="T42" fmla="*/ 657 w 980"/>
                  <a:gd name="T43" fmla="*/ 57 h 898"/>
                  <a:gd name="T44" fmla="*/ 651 w 980"/>
                  <a:gd name="T45" fmla="*/ 27 h 898"/>
                  <a:gd name="T46" fmla="*/ 629 w 980"/>
                  <a:gd name="T47" fmla="*/ 14 h 898"/>
                  <a:gd name="T48" fmla="*/ 652 w 980"/>
                  <a:gd name="T49" fmla="*/ 5 h 898"/>
                  <a:gd name="T50" fmla="*/ 674 w 980"/>
                  <a:gd name="T51" fmla="*/ 86 h 898"/>
                  <a:gd name="T52" fmla="*/ 713 w 980"/>
                  <a:gd name="T53" fmla="*/ 138 h 898"/>
                  <a:gd name="T54" fmla="*/ 714 w 980"/>
                  <a:gd name="T55" fmla="*/ 228 h 898"/>
                  <a:gd name="T56" fmla="*/ 691 w 980"/>
                  <a:gd name="T57" fmla="*/ 310 h 898"/>
                  <a:gd name="T58" fmla="*/ 661 w 980"/>
                  <a:gd name="T59" fmla="*/ 318 h 898"/>
                  <a:gd name="T60" fmla="*/ 662 w 980"/>
                  <a:gd name="T61" fmla="*/ 422 h 898"/>
                  <a:gd name="T62" fmla="*/ 636 w 980"/>
                  <a:gd name="T63" fmla="*/ 509 h 898"/>
                  <a:gd name="T64" fmla="*/ 636 w 980"/>
                  <a:gd name="T65" fmla="*/ 558 h 898"/>
                  <a:gd name="T66" fmla="*/ 605 w 980"/>
                  <a:gd name="T67" fmla="*/ 619 h 898"/>
                  <a:gd name="T68" fmla="*/ 564 w 980"/>
                  <a:gd name="T69" fmla="*/ 585 h 898"/>
                  <a:gd name="T70" fmla="*/ 519 w 980"/>
                  <a:gd name="T71" fmla="*/ 600 h 898"/>
                  <a:gd name="T72" fmla="*/ 485 w 980"/>
                  <a:gd name="T73" fmla="*/ 643 h 898"/>
                  <a:gd name="T74" fmla="*/ 428 w 980"/>
                  <a:gd name="T75" fmla="*/ 658 h 898"/>
                  <a:gd name="T76" fmla="*/ 380 w 980"/>
                  <a:gd name="T77" fmla="*/ 689 h 898"/>
                  <a:gd name="T78" fmla="*/ 327 w 980"/>
                  <a:gd name="T79" fmla="*/ 767 h 898"/>
                  <a:gd name="T80" fmla="*/ 287 w 980"/>
                  <a:gd name="T81" fmla="*/ 686 h 898"/>
                  <a:gd name="T82" fmla="*/ 265 w 980"/>
                  <a:gd name="T83" fmla="*/ 647 h 898"/>
                  <a:gd name="T84" fmla="*/ 204 w 980"/>
                  <a:gd name="T85" fmla="*/ 662 h 898"/>
                  <a:gd name="T86" fmla="*/ 153 w 980"/>
                  <a:gd name="T87" fmla="*/ 686 h 898"/>
                  <a:gd name="T88" fmla="*/ 98 w 980"/>
                  <a:gd name="T89" fmla="*/ 676 h 898"/>
                  <a:gd name="T90" fmla="*/ 65 w 980"/>
                  <a:gd name="T91" fmla="*/ 711 h 898"/>
                  <a:gd name="T92" fmla="*/ 12 w 980"/>
                  <a:gd name="T93" fmla="*/ 700 h 898"/>
                  <a:gd name="T94" fmla="*/ 24 w 980"/>
                  <a:gd name="T95" fmla="*/ 656 h 8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80" h="898">
                    <a:moveTo>
                      <a:pt x="74" y="751"/>
                    </a:moveTo>
                    <a:lnTo>
                      <a:pt x="97" y="740"/>
                    </a:lnTo>
                    <a:lnTo>
                      <a:pt x="101" y="740"/>
                    </a:lnTo>
                    <a:lnTo>
                      <a:pt x="117" y="718"/>
                    </a:lnTo>
                    <a:lnTo>
                      <a:pt x="133" y="701"/>
                    </a:lnTo>
                    <a:lnTo>
                      <a:pt x="151" y="684"/>
                    </a:lnTo>
                    <a:lnTo>
                      <a:pt x="185" y="668"/>
                    </a:lnTo>
                    <a:lnTo>
                      <a:pt x="201" y="651"/>
                    </a:lnTo>
                    <a:lnTo>
                      <a:pt x="217" y="646"/>
                    </a:lnTo>
                    <a:lnTo>
                      <a:pt x="228" y="652"/>
                    </a:lnTo>
                    <a:lnTo>
                      <a:pt x="222" y="664"/>
                    </a:lnTo>
                    <a:lnTo>
                      <a:pt x="238" y="668"/>
                    </a:lnTo>
                    <a:lnTo>
                      <a:pt x="264" y="666"/>
                    </a:lnTo>
                    <a:lnTo>
                      <a:pt x="288" y="664"/>
                    </a:lnTo>
                    <a:lnTo>
                      <a:pt x="297" y="660"/>
                    </a:lnTo>
                    <a:lnTo>
                      <a:pt x="313" y="653"/>
                    </a:lnTo>
                    <a:lnTo>
                      <a:pt x="327" y="648"/>
                    </a:lnTo>
                    <a:lnTo>
                      <a:pt x="341" y="646"/>
                    </a:lnTo>
                    <a:lnTo>
                      <a:pt x="352" y="649"/>
                    </a:lnTo>
                    <a:lnTo>
                      <a:pt x="369" y="652"/>
                    </a:lnTo>
                    <a:lnTo>
                      <a:pt x="384" y="646"/>
                    </a:lnTo>
                    <a:lnTo>
                      <a:pt x="394" y="636"/>
                    </a:lnTo>
                    <a:lnTo>
                      <a:pt x="405" y="646"/>
                    </a:lnTo>
                    <a:lnTo>
                      <a:pt x="400" y="658"/>
                    </a:lnTo>
                    <a:lnTo>
                      <a:pt x="410" y="664"/>
                    </a:lnTo>
                    <a:lnTo>
                      <a:pt x="418" y="657"/>
                    </a:lnTo>
                    <a:lnTo>
                      <a:pt x="432" y="657"/>
                    </a:lnTo>
                    <a:lnTo>
                      <a:pt x="439" y="664"/>
                    </a:lnTo>
                    <a:lnTo>
                      <a:pt x="449" y="652"/>
                    </a:lnTo>
                    <a:lnTo>
                      <a:pt x="468" y="634"/>
                    </a:lnTo>
                    <a:lnTo>
                      <a:pt x="455" y="618"/>
                    </a:lnTo>
                    <a:lnTo>
                      <a:pt x="464" y="604"/>
                    </a:lnTo>
                    <a:lnTo>
                      <a:pt x="489" y="574"/>
                    </a:lnTo>
                    <a:lnTo>
                      <a:pt x="514" y="547"/>
                    </a:lnTo>
                    <a:lnTo>
                      <a:pt x="528" y="531"/>
                    </a:lnTo>
                    <a:lnTo>
                      <a:pt x="528" y="500"/>
                    </a:lnTo>
                    <a:lnTo>
                      <a:pt x="523" y="490"/>
                    </a:lnTo>
                    <a:lnTo>
                      <a:pt x="533" y="473"/>
                    </a:lnTo>
                    <a:lnTo>
                      <a:pt x="539" y="468"/>
                    </a:lnTo>
                    <a:lnTo>
                      <a:pt x="572" y="451"/>
                    </a:lnTo>
                    <a:lnTo>
                      <a:pt x="589" y="451"/>
                    </a:lnTo>
                    <a:lnTo>
                      <a:pt x="589" y="463"/>
                    </a:lnTo>
                    <a:lnTo>
                      <a:pt x="579" y="467"/>
                    </a:lnTo>
                    <a:lnTo>
                      <a:pt x="573" y="479"/>
                    </a:lnTo>
                    <a:lnTo>
                      <a:pt x="563" y="483"/>
                    </a:lnTo>
                    <a:lnTo>
                      <a:pt x="554" y="490"/>
                    </a:lnTo>
                    <a:lnTo>
                      <a:pt x="554" y="496"/>
                    </a:lnTo>
                    <a:lnTo>
                      <a:pt x="561" y="501"/>
                    </a:lnTo>
                    <a:lnTo>
                      <a:pt x="561" y="529"/>
                    </a:lnTo>
                    <a:lnTo>
                      <a:pt x="566" y="535"/>
                    </a:lnTo>
                    <a:lnTo>
                      <a:pt x="589" y="530"/>
                    </a:lnTo>
                    <a:lnTo>
                      <a:pt x="600" y="524"/>
                    </a:lnTo>
                    <a:lnTo>
                      <a:pt x="605" y="512"/>
                    </a:lnTo>
                    <a:lnTo>
                      <a:pt x="616" y="501"/>
                    </a:lnTo>
                    <a:lnTo>
                      <a:pt x="639" y="501"/>
                    </a:lnTo>
                    <a:lnTo>
                      <a:pt x="661" y="490"/>
                    </a:lnTo>
                    <a:lnTo>
                      <a:pt x="684" y="463"/>
                    </a:lnTo>
                    <a:lnTo>
                      <a:pt x="701" y="434"/>
                    </a:lnTo>
                    <a:lnTo>
                      <a:pt x="717" y="411"/>
                    </a:lnTo>
                    <a:lnTo>
                      <a:pt x="756" y="385"/>
                    </a:lnTo>
                    <a:lnTo>
                      <a:pt x="767" y="351"/>
                    </a:lnTo>
                    <a:lnTo>
                      <a:pt x="767" y="329"/>
                    </a:lnTo>
                    <a:lnTo>
                      <a:pt x="779" y="313"/>
                    </a:lnTo>
                    <a:lnTo>
                      <a:pt x="789" y="307"/>
                    </a:lnTo>
                    <a:lnTo>
                      <a:pt x="783" y="296"/>
                    </a:lnTo>
                    <a:lnTo>
                      <a:pt x="789" y="261"/>
                    </a:lnTo>
                    <a:lnTo>
                      <a:pt x="806" y="241"/>
                    </a:lnTo>
                    <a:lnTo>
                      <a:pt x="813" y="223"/>
                    </a:lnTo>
                    <a:lnTo>
                      <a:pt x="807" y="200"/>
                    </a:lnTo>
                    <a:lnTo>
                      <a:pt x="801" y="200"/>
                    </a:lnTo>
                    <a:lnTo>
                      <a:pt x="778" y="195"/>
                    </a:lnTo>
                    <a:lnTo>
                      <a:pt x="773" y="184"/>
                    </a:lnTo>
                    <a:lnTo>
                      <a:pt x="778" y="166"/>
                    </a:lnTo>
                    <a:lnTo>
                      <a:pt x="783" y="162"/>
                    </a:lnTo>
                    <a:lnTo>
                      <a:pt x="795" y="128"/>
                    </a:lnTo>
                    <a:lnTo>
                      <a:pt x="778" y="116"/>
                    </a:lnTo>
                    <a:lnTo>
                      <a:pt x="783" y="107"/>
                    </a:lnTo>
                    <a:lnTo>
                      <a:pt x="802" y="101"/>
                    </a:lnTo>
                    <a:lnTo>
                      <a:pt x="813" y="88"/>
                    </a:lnTo>
                    <a:lnTo>
                      <a:pt x="812" y="53"/>
                    </a:lnTo>
                    <a:lnTo>
                      <a:pt x="817" y="43"/>
                    </a:lnTo>
                    <a:lnTo>
                      <a:pt x="827" y="39"/>
                    </a:lnTo>
                    <a:lnTo>
                      <a:pt x="839" y="44"/>
                    </a:lnTo>
                    <a:lnTo>
                      <a:pt x="849" y="60"/>
                    </a:lnTo>
                    <a:lnTo>
                      <a:pt x="857" y="75"/>
                    </a:lnTo>
                    <a:lnTo>
                      <a:pt x="861" y="78"/>
                    </a:lnTo>
                    <a:lnTo>
                      <a:pt x="868" y="67"/>
                    </a:lnTo>
                    <a:lnTo>
                      <a:pt x="894" y="67"/>
                    </a:lnTo>
                    <a:lnTo>
                      <a:pt x="894" y="46"/>
                    </a:lnTo>
                    <a:lnTo>
                      <a:pt x="901" y="33"/>
                    </a:lnTo>
                    <a:lnTo>
                      <a:pt x="894" y="28"/>
                    </a:lnTo>
                    <a:lnTo>
                      <a:pt x="886" y="31"/>
                    </a:lnTo>
                    <a:lnTo>
                      <a:pt x="873" y="37"/>
                    </a:lnTo>
                    <a:lnTo>
                      <a:pt x="861" y="37"/>
                    </a:lnTo>
                    <a:lnTo>
                      <a:pt x="856" y="28"/>
                    </a:lnTo>
                    <a:lnTo>
                      <a:pt x="856" y="16"/>
                    </a:lnTo>
                    <a:lnTo>
                      <a:pt x="861" y="6"/>
                    </a:lnTo>
                    <a:lnTo>
                      <a:pt x="867" y="0"/>
                    </a:lnTo>
                    <a:lnTo>
                      <a:pt x="879" y="0"/>
                    </a:lnTo>
                    <a:lnTo>
                      <a:pt x="888" y="6"/>
                    </a:lnTo>
                    <a:lnTo>
                      <a:pt x="898" y="6"/>
                    </a:lnTo>
                    <a:lnTo>
                      <a:pt x="913" y="10"/>
                    </a:lnTo>
                    <a:lnTo>
                      <a:pt x="911" y="89"/>
                    </a:lnTo>
                    <a:lnTo>
                      <a:pt x="917" y="100"/>
                    </a:lnTo>
                    <a:lnTo>
                      <a:pt x="939" y="111"/>
                    </a:lnTo>
                    <a:lnTo>
                      <a:pt x="951" y="128"/>
                    </a:lnTo>
                    <a:lnTo>
                      <a:pt x="960" y="151"/>
                    </a:lnTo>
                    <a:lnTo>
                      <a:pt x="971" y="161"/>
                    </a:lnTo>
                    <a:lnTo>
                      <a:pt x="973" y="186"/>
                    </a:lnTo>
                    <a:lnTo>
                      <a:pt x="979" y="204"/>
                    </a:lnTo>
                    <a:lnTo>
                      <a:pt x="972" y="230"/>
                    </a:lnTo>
                    <a:lnTo>
                      <a:pt x="972" y="267"/>
                    </a:lnTo>
                    <a:lnTo>
                      <a:pt x="960" y="279"/>
                    </a:lnTo>
                    <a:lnTo>
                      <a:pt x="944" y="302"/>
                    </a:lnTo>
                    <a:lnTo>
                      <a:pt x="940" y="317"/>
                    </a:lnTo>
                    <a:lnTo>
                      <a:pt x="940" y="363"/>
                    </a:lnTo>
                    <a:lnTo>
                      <a:pt x="933" y="366"/>
                    </a:lnTo>
                    <a:lnTo>
                      <a:pt x="910" y="349"/>
                    </a:lnTo>
                    <a:lnTo>
                      <a:pt x="894" y="355"/>
                    </a:lnTo>
                    <a:lnTo>
                      <a:pt x="900" y="372"/>
                    </a:lnTo>
                    <a:lnTo>
                      <a:pt x="888" y="399"/>
                    </a:lnTo>
                    <a:lnTo>
                      <a:pt x="894" y="413"/>
                    </a:lnTo>
                    <a:lnTo>
                      <a:pt x="901" y="445"/>
                    </a:lnTo>
                    <a:lnTo>
                      <a:pt x="901" y="494"/>
                    </a:lnTo>
                    <a:lnTo>
                      <a:pt x="889" y="506"/>
                    </a:lnTo>
                    <a:lnTo>
                      <a:pt x="878" y="535"/>
                    </a:lnTo>
                    <a:lnTo>
                      <a:pt x="867" y="555"/>
                    </a:lnTo>
                    <a:lnTo>
                      <a:pt x="866" y="595"/>
                    </a:lnTo>
                    <a:lnTo>
                      <a:pt x="878" y="614"/>
                    </a:lnTo>
                    <a:lnTo>
                      <a:pt x="883" y="636"/>
                    </a:lnTo>
                    <a:lnTo>
                      <a:pt x="889" y="640"/>
                    </a:lnTo>
                    <a:lnTo>
                      <a:pt x="866" y="652"/>
                    </a:lnTo>
                    <a:lnTo>
                      <a:pt x="849" y="657"/>
                    </a:lnTo>
                    <a:lnTo>
                      <a:pt x="842" y="689"/>
                    </a:lnTo>
                    <a:lnTo>
                      <a:pt x="833" y="714"/>
                    </a:lnTo>
                    <a:lnTo>
                      <a:pt x="823" y="724"/>
                    </a:lnTo>
                    <a:lnTo>
                      <a:pt x="811" y="724"/>
                    </a:lnTo>
                    <a:lnTo>
                      <a:pt x="794" y="712"/>
                    </a:lnTo>
                    <a:lnTo>
                      <a:pt x="785" y="697"/>
                    </a:lnTo>
                    <a:lnTo>
                      <a:pt x="767" y="684"/>
                    </a:lnTo>
                    <a:lnTo>
                      <a:pt x="761" y="673"/>
                    </a:lnTo>
                    <a:lnTo>
                      <a:pt x="746" y="690"/>
                    </a:lnTo>
                    <a:lnTo>
                      <a:pt x="730" y="701"/>
                    </a:lnTo>
                    <a:lnTo>
                      <a:pt x="707" y="701"/>
                    </a:lnTo>
                    <a:lnTo>
                      <a:pt x="697" y="718"/>
                    </a:lnTo>
                    <a:lnTo>
                      <a:pt x="685" y="725"/>
                    </a:lnTo>
                    <a:lnTo>
                      <a:pt x="672" y="734"/>
                    </a:lnTo>
                    <a:lnTo>
                      <a:pt x="660" y="752"/>
                    </a:lnTo>
                    <a:lnTo>
                      <a:pt x="641" y="768"/>
                    </a:lnTo>
                    <a:lnTo>
                      <a:pt x="618" y="774"/>
                    </a:lnTo>
                    <a:lnTo>
                      <a:pt x="589" y="770"/>
                    </a:lnTo>
                    <a:lnTo>
                      <a:pt x="583" y="769"/>
                    </a:lnTo>
                    <a:lnTo>
                      <a:pt x="566" y="774"/>
                    </a:lnTo>
                    <a:lnTo>
                      <a:pt x="538" y="786"/>
                    </a:lnTo>
                    <a:lnTo>
                      <a:pt x="532" y="803"/>
                    </a:lnTo>
                    <a:lnTo>
                      <a:pt x="517" y="806"/>
                    </a:lnTo>
                    <a:lnTo>
                      <a:pt x="501" y="806"/>
                    </a:lnTo>
                    <a:lnTo>
                      <a:pt x="495" y="831"/>
                    </a:lnTo>
                    <a:lnTo>
                      <a:pt x="476" y="854"/>
                    </a:lnTo>
                    <a:lnTo>
                      <a:pt x="445" y="897"/>
                    </a:lnTo>
                    <a:lnTo>
                      <a:pt x="423" y="897"/>
                    </a:lnTo>
                    <a:lnTo>
                      <a:pt x="410" y="868"/>
                    </a:lnTo>
                    <a:lnTo>
                      <a:pt x="390" y="858"/>
                    </a:lnTo>
                    <a:lnTo>
                      <a:pt x="390" y="802"/>
                    </a:lnTo>
                    <a:lnTo>
                      <a:pt x="406" y="796"/>
                    </a:lnTo>
                    <a:lnTo>
                      <a:pt x="410" y="776"/>
                    </a:lnTo>
                    <a:lnTo>
                      <a:pt x="410" y="756"/>
                    </a:lnTo>
                    <a:lnTo>
                      <a:pt x="361" y="757"/>
                    </a:lnTo>
                    <a:lnTo>
                      <a:pt x="328" y="746"/>
                    </a:lnTo>
                    <a:lnTo>
                      <a:pt x="309" y="752"/>
                    </a:lnTo>
                    <a:lnTo>
                      <a:pt x="294" y="768"/>
                    </a:lnTo>
                    <a:lnTo>
                      <a:pt x="278" y="774"/>
                    </a:lnTo>
                    <a:lnTo>
                      <a:pt x="256" y="784"/>
                    </a:lnTo>
                    <a:lnTo>
                      <a:pt x="239" y="796"/>
                    </a:lnTo>
                    <a:lnTo>
                      <a:pt x="222" y="790"/>
                    </a:lnTo>
                    <a:lnTo>
                      <a:pt x="208" y="802"/>
                    </a:lnTo>
                    <a:lnTo>
                      <a:pt x="194" y="802"/>
                    </a:lnTo>
                    <a:lnTo>
                      <a:pt x="169" y="797"/>
                    </a:lnTo>
                    <a:lnTo>
                      <a:pt x="160" y="790"/>
                    </a:lnTo>
                    <a:lnTo>
                      <a:pt x="134" y="790"/>
                    </a:lnTo>
                    <a:lnTo>
                      <a:pt x="128" y="805"/>
                    </a:lnTo>
                    <a:lnTo>
                      <a:pt x="122" y="835"/>
                    </a:lnTo>
                    <a:lnTo>
                      <a:pt x="99" y="834"/>
                    </a:lnTo>
                    <a:lnTo>
                      <a:pt x="89" y="831"/>
                    </a:lnTo>
                    <a:lnTo>
                      <a:pt x="72" y="814"/>
                    </a:lnTo>
                    <a:lnTo>
                      <a:pt x="64" y="814"/>
                    </a:lnTo>
                    <a:lnTo>
                      <a:pt x="35" y="812"/>
                    </a:lnTo>
                    <a:lnTo>
                      <a:pt x="17" y="818"/>
                    </a:lnTo>
                    <a:lnTo>
                      <a:pt x="5" y="797"/>
                    </a:lnTo>
                    <a:lnTo>
                      <a:pt x="0" y="780"/>
                    </a:lnTo>
                    <a:lnTo>
                      <a:pt x="13" y="773"/>
                    </a:lnTo>
                    <a:lnTo>
                      <a:pt x="33" y="767"/>
                    </a:lnTo>
                    <a:lnTo>
                      <a:pt x="74" y="751"/>
                    </a:lnTo>
                  </a:path>
                </a:pathLst>
              </a:custGeom>
              <a:solidFill>
                <a:srgbClr val="008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sz="2000"/>
              </a:p>
            </p:txBody>
          </p:sp>
          <p:sp>
            <p:nvSpPr>
              <p:cNvPr id="6229" name="Rectangle 12"/>
              <p:cNvSpPr>
                <a:spLocks noChangeArrowheads="1"/>
              </p:cNvSpPr>
              <p:nvPr/>
            </p:nvSpPr>
            <p:spPr bwMode="auto">
              <a:xfrm>
                <a:off x="240" y="3792"/>
                <a:ext cx="582"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1400"/>
                  <a:t>JAPON</a:t>
                </a:r>
              </a:p>
            </p:txBody>
          </p:sp>
        </p:grpSp>
      </p:grpSp>
      <p:grpSp>
        <p:nvGrpSpPr>
          <p:cNvPr id="80986" name="Group 90"/>
          <p:cNvGrpSpPr>
            <a:grpSpLocks/>
          </p:cNvGrpSpPr>
          <p:nvPr/>
        </p:nvGrpSpPr>
        <p:grpSpPr bwMode="auto">
          <a:xfrm>
            <a:off x="6052865" y="3573016"/>
            <a:ext cx="1914872" cy="2192588"/>
            <a:chOff x="3216" y="2448"/>
            <a:chExt cx="1494" cy="1630"/>
          </a:xfrm>
        </p:grpSpPr>
        <p:grpSp>
          <p:nvGrpSpPr>
            <p:cNvPr id="6206" name="Group 14"/>
            <p:cNvGrpSpPr>
              <a:grpSpLocks/>
            </p:cNvGrpSpPr>
            <p:nvPr/>
          </p:nvGrpSpPr>
          <p:grpSpPr bwMode="auto">
            <a:xfrm>
              <a:off x="3216" y="2640"/>
              <a:ext cx="1097" cy="1438"/>
              <a:chOff x="2674" y="914"/>
              <a:chExt cx="2743" cy="2884"/>
            </a:xfrm>
          </p:grpSpPr>
          <p:sp>
            <p:nvSpPr>
              <p:cNvPr id="6208" name="Freeform 15"/>
              <p:cNvSpPr>
                <a:spLocks/>
              </p:cNvSpPr>
              <p:nvPr/>
            </p:nvSpPr>
            <p:spPr bwMode="auto">
              <a:xfrm>
                <a:off x="4137" y="1796"/>
                <a:ext cx="1280" cy="1234"/>
              </a:xfrm>
              <a:custGeom>
                <a:avLst/>
                <a:gdLst>
                  <a:gd name="T0" fmla="*/ 114 w 1280"/>
                  <a:gd name="T1" fmla="*/ 288 h 1234"/>
                  <a:gd name="T2" fmla="*/ 31 w 1280"/>
                  <a:gd name="T3" fmla="*/ 326 h 1234"/>
                  <a:gd name="T4" fmla="*/ 0 w 1280"/>
                  <a:gd name="T5" fmla="*/ 398 h 1234"/>
                  <a:gd name="T6" fmla="*/ 22 w 1280"/>
                  <a:gd name="T7" fmla="*/ 455 h 1234"/>
                  <a:gd name="T8" fmla="*/ 58 w 1280"/>
                  <a:gd name="T9" fmla="*/ 482 h 1234"/>
                  <a:gd name="T10" fmla="*/ 116 w 1280"/>
                  <a:gd name="T11" fmla="*/ 523 h 1234"/>
                  <a:gd name="T12" fmla="*/ 231 w 1280"/>
                  <a:gd name="T13" fmla="*/ 493 h 1234"/>
                  <a:gd name="T14" fmla="*/ 294 w 1280"/>
                  <a:gd name="T15" fmla="*/ 523 h 1234"/>
                  <a:gd name="T16" fmla="*/ 359 w 1280"/>
                  <a:gd name="T17" fmla="*/ 561 h 1234"/>
                  <a:gd name="T18" fmla="*/ 457 w 1280"/>
                  <a:gd name="T19" fmla="*/ 622 h 1234"/>
                  <a:gd name="T20" fmla="*/ 521 w 1280"/>
                  <a:gd name="T21" fmla="*/ 716 h 1234"/>
                  <a:gd name="T22" fmla="*/ 519 w 1280"/>
                  <a:gd name="T23" fmla="*/ 798 h 1234"/>
                  <a:gd name="T24" fmla="*/ 530 w 1280"/>
                  <a:gd name="T25" fmla="*/ 885 h 1234"/>
                  <a:gd name="T26" fmla="*/ 598 w 1280"/>
                  <a:gd name="T27" fmla="*/ 891 h 1234"/>
                  <a:gd name="T28" fmla="*/ 634 w 1280"/>
                  <a:gd name="T29" fmla="*/ 933 h 1234"/>
                  <a:gd name="T30" fmla="*/ 651 w 1280"/>
                  <a:gd name="T31" fmla="*/ 1002 h 1234"/>
                  <a:gd name="T32" fmla="*/ 617 w 1280"/>
                  <a:gd name="T33" fmla="*/ 1066 h 1234"/>
                  <a:gd name="T34" fmla="*/ 562 w 1280"/>
                  <a:gd name="T35" fmla="*/ 1149 h 1234"/>
                  <a:gd name="T36" fmla="*/ 608 w 1280"/>
                  <a:gd name="T37" fmla="*/ 1180 h 1234"/>
                  <a:gd name="T38" fmla="*/ 692 w 1280"/>
                  <a:gd name="T39" fmla="*/ 1223 h 1234"/>
                  <a:gd name="T40" fmla="*/ 733 w 1280"/>
                  <a:gd name="T41" fmla="*/ 1160 h 1234"/>
                  <a:gd name="T42" fmla="*/ 766 w 1280"/>
                  <a:gd name="T43" fmla="*/ 1129 h 1234"/>
                  <a:gd name="T44" fmla="*/ 806 w 1280"/>
                  <a:gd name="T45" fmla="*/ 1010 h 1234"/>
                  <a:gd name="T46" fmla="*/ 854 w 1280"/>
                  <a:gd name="T47" fmla="*/ 980 h 1234"/>
                  <a:gd name="T48" fmla="*/ 907 w 1280"/>
                  <a:gd name="T49" fmla="*/ 957 h 1234"/>
                  <a:gd name="T50" fmla="*/ 986 w 1280"/>
                  <a:gd name="T51" fmla="*/ 957 h 1234"/>
                  <a:gd name="T52" fmla="*/ 1055 w 1280"/>
                  <a:gd name="T53" fmla="*/ 886 h 1234"/>
                  <a:gd name="T54" fmla="*/ 1097 w 1280"/>
                  <a:gd name="T55" fmla="*/ 845 h 1234"/>
                  <a:gd name="T56" fmla="*/ 1111 w 1280"/>
                  <a:gd name="T57" fmla="*/ 784 h 1234"/>
                  <a:gd name="T58" fmla="*/ 1127 w 1280"/>
                  <a:gd name="T59" fmla="*/ 706 h 1234"/>
                  <a:gd name="T60" fmla="*/ 1135 w 1280"/>
                  <a:gd name="T61" fmla="*/ 632 h 1234"/>
                  <a:gd name="T62" fmla="*/ 1156 w 1280"/>
                  <a:gd name="T63" fmla="*/ 630 h 1234"/>
                  <a:gd name="T64" fmla="*/ 1230 w 1280"/>
                  <a:gd name="T65" fmla="*/ 542 h 1234"/>
                  <a:gd name="T66" fmla="*/ 1279 w 1280"/>
                  <a:gd name="T67" fmla="*/ 483 h 1234"/>
                  <a:gd name="T68" fmla="*/ 1272 w 1280"/>
                  <a:gd name="T69" fmla="*/ 396 h 1234"/>
                  <a:gd name="T70" fmla="*/ 1211 w 1280"/>
                  <a:gd name="T71" fmla="*/ 357 h 1234"/>
                  <a:gd name="T72" fmla="*/ 1137 w 1280"/>
                  <a:gd name="T73" fmla="*/ 279 h 1234"/>
                  <a:gd name="T74" fmla="*/ 993 w 1280"/>
                  <a:gd name="T75" fmla="*/ 258 h 1234"/>
                  <a:gd name="T76" fmla="*/ 963 w 1280"/>
                  <a:gd name="T77" fmla="*/ 238 h 1234"/>
                  <a:gd name="T78" fmla="*/ 947 w 1280"/>
                  <a:gd name="T79" fmla="*/ 209 h 1234"/>
                  <a:gd name="T80" fmla="*/ 876 w 1280"/>
                  <a:gd name="T81" fmla="*/ 187 h 1234"/>
                  <a:gd name="T82" fmla="*/ 854 w 1280"/>
                  <a:gd name="T83" fmla="*/ 171 h 1234"/>
                  <a:gd name="T84" fmla="*/ 767 w 1280"/>
                  <a:gd name="T85" fmla="*/ 164 h 1234"/>
                  <a:gd name="T86" fmla="*/ 767 w 1280"/>
                  <a:gd name="T87" fmla="*/ 80 h 1234"/>
                  <a:gd name="T88" fmla="*/ 738 w 1280"/>
                  <a:gd name="T89" fmla="*/ 29 h 1234"/>
                  <a:gd name="T90" fmla="*/ 662 w 1280"/>
                  <a:gd name="T91" fmla="*/ 99 h 1234"/>
                  <a:gd name="T92" fmla="*/ 594 w 1280"/>
                  <a:gd name="T93" fmla="*/ 102 h 1234"/>
                  <a:gd name="T94" fmla="*/ 523 w 1280"/>
                  <a:gd name="T95" fmla="*/ 111 h 1234"/>
                  <a:gd name="T96" fmla="*/ 468 w 1280"/>
                  <a:gd name="T97" fmla="*/ 102 h 1234"/>
                  <a:gd name="T98" fmla="*/ 443 w 1280"/>
                  <a:gd name="T99" fmla="*/ 13 h 1234"/>
                  <a:gd name="T100" fmla="*/ 397 w 1280"/>
                  <a:gd name="T101" fmla="*/ 15 h 1234"/>
                  <a:gd name="T102" fmla="*/ 301 w 1280"/>
                  <a:gd name="T103" fmla="*/ 19 h 1234"/>
                  <a:gd name="T104" fmla="*/ 290 w 1280"/>
                  <a:gd name="T105" fmla="*/ 43 h 1234"/>
                  <a:gd name="T106" fmla="*/ 299 w 1280"/>
                  <a:gd name="T107" fmla="*/ 103 h 1234"/>
                  <a:gd name="T108" fmla="*/ 271 w 1280"/>
                  <a:gd name="T109" fmla="*/ 130 h 1234"/>
                  <a:gd name="T110" fmla="*/ 192 w 1280"/>
                  <a:gd name="T111" fmla="*/ 97 h 1234"/>
                  <a:gd name="T112" fmla="*/ 169 w 1280"/>
                  <a:gd name="T113" fmla="*/ 87 h 1234"/>
                  <a:gd name="T114" fmla="*/ 152 w 1280"/>
                  <a:gd name="T115" fmla="*/ 142 h 1234"/>
                  <a:gd name="T116" fmla="*/ 121 w 1280"/>
                  <a:gd name="T117" fmla="*/ 185 h 1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80" h="1234">
                    <a:moveTo>
                      <a:pt x="121" y="185"/>
                    </a:moveTo>
                    <a:lnTo>
                      <a:pt x="117" y="278"/>
                    </a:lnTo>
                    <a:lnTo>
                      <a:pt x="114" y="288"/>
                    </a:lnTo>
                    <a:lnTo>
                      <a:pt x="109" y="296"/>
                    </a:lnTo>
                    <a:lnTo>
                      <a:pt x="63" y="310"/>
                    </a:lnTo>
                    <a:lnTo>
                      <a:pt x="31" y="326"/>
                    </a:lnTo>
                    <a:lnTo>
                      <a:pt x="15" y="358"/>
                    </a:lnTo>
                    <a:lnTo>
                      <a:pt x="17" y="377"/>
                    </a:lnTo>
                    <a:lnTo>
                      <a:pt x="0" y="398"/>
                    </a:lnTo>
                    <a:lnTo>
                      <a:pt x="0" y="422"/>
                    </a:lnTo>
                    <a:lnTo>
                      <a:pt x="15" y="435"/>
                    </a:lnTo>
                    <a:lnTo>
                      <a:pt x="22" y="455"/>
                    </a:lnTo>
                    <a:lnTo>
                      <a:pt x="22" y="474"/>
                    </a:lnTo>
                    <a:lnTo>
                      <a:pt x="45" y="465"/>
                    </a:lnTo>
                    <a:lnTo>
                      <a:pt x="58" y="482"/>
                    </a:lnTo>
                    <a:lnTo>
                      <a:pt x="80" y="482"/>
                    </a:lnTo>
                    <a:lnTo>
                      <a:pt x="100" y="466"/>
                    </a:lnTo>
                    <a:lnTo>
                      <a:pt x="116" y="523"/>
                    </a:lnTo>
                    <a:lnTo>
                      <a:pt x="141" y="528"/>
                    </a:lnTo>
                    <a:lnTo>
                      <a:pt x="190" y="514"/>
                    </a:lnTo>
                    <a:lnTo>
                      <a:pt x="231" y="493"/>
                    </a:lnTo>
                    <a:lnTo>
                      <a:pt x="263" y="466"/>
                    </a:lnTo>
                    <a:lnTo>
                      <a:pt x="289" y="496"/>
                    </a:lnTo>
                    <a:lnTo>
                      <a:pt x="294" y="523"/>
                    </a:lnTo>
                    <a:lnTo>
                      <a:pt x="294" y="543"/>
                    </a:lnTo>
                    <a:lnTo>
                      <a:pt x="332" y="562"/>
                    </a:lnTo>
                    <a:lnTo>
                      <a:pt x="359" y="561"/>
                    </a:lnTo>
                    <a:lnTo>
                      <a:pt x="394" y="584"/>
                    </a:lnTo>
                    <a:lnTo>
                      <a:pt x="433" y="597"/>
                    </a:lnTo>
                    <a:lnTo>
                      <a:pt x="457" y="622"/>
                    </a:lnTo>
                    <a:lnTo>
                      <a:pt x="453" y="683"/>
                    </a:lnTo>
                    <a:lnTo>
                      <a:pt x="516" y="683"/>
                    </a:lnTo>
                    <a:lnTo>
                      <a:pt x="521" y="716"/>
                    </a:lnTo>
                    <a:lnTo>
                      <a:pt x="532" y="734"/>
                    </a:lnTo>
                    <a:lnTo>
                      <a:pt x="532" y="769"/>
                    </a:lnTo>
                    <a:lnTo>
                      <a:pt x="519" y="798"/>
                    </a:lnTo>
                    <a:lnTo>
                      <a:pt x="533" y="826"/>
                    </a:lnTo>
                    <a:lnTo>
                      <a:pt x="533" y="854"/>
                    </a:lnTo>
                    <a:lnTo>
                      <a:pt x="530" y="885"/>
                    </a:lnTo>
                    <a:lnTo>
                      <a:pt x="555" y="885"/>
                    </a:lnTo>
                    <a:lnTo>
                      <a:pt x="588" y="886"/>
                    </a:lnTo>
                    <a:lnTo>
                      <a:pt x="598" y="891"/>
                    </a:lnTo>
                    <a:lnTo>
                      <a:pt x="613" y="904"/>
                    </a:lnTo>
                    <a:lnTo>
                      <a:pt x="622" y="938"/>
                    </a:lnTo>
                    <a:lnTo>
                      <a:pt x="634" y="933"/>
                    </a:lnTo>
                    <a:lnTo>
                      <a:pt x="643" y="994"/>
                    </a:lnTo>
                    <a:lnTo>
                      <a:pt x="648" y="1001"/>
                    </a:lnTo>
                    <a:lnTo>
                      <a:pt x="651" y="1002"/>
                    </a:lnTo>
                    <a:lnTo>
                      <a:pt x="662" y="1024"/>
                    </a:lnTo>
                    <a:lnTo>
                      <a:pt x="653" y="1048"/>
                    </a:lnTo>
                    <a:lnTo>
                      <a:pt x="617" y="1066"/>
                    </a:lnTo>
                    <a:lnTo>
                      <a:pt x="580" y="1099"/>
                    </a:lnTo>
                    <a:lnTo>
                      <a:pt x="562" y="1115"/>
                    </a:lnTo>
                    <a:lnTo>
                      <a:pt x="562" y="1149"/>
                    </a:lnTo>
                    <a:lnTo>
                      <a:pt x="578" y="1161"/>
                    </a:lnTo>
                    <a:lnTo>
                      <a:pt x="581" y="1183"/>
                    </a:lnTo>
                    <a:lnTo>
                      <a:pt x="608" y="1180"/>
                    </a:lnTo>
                    <a:lnTo>
                      <a:pt x="643" y="1201"/>
                    </a:lnTo>
                    <a:lnTo>
                      <a:pt x="674" y="1233"/>
                    </a:lnTo>
                    <a:lnTo>
                      <a:pt x="692" y="1223"/>
                    </a:lnTo>
                    <a:lnTo>
                      <a:pt x="714" y="1203"/>
                    </a:lnTo>
                    <a:lnTo>
                      <a:pt x="720" y="1171"/>
                    </a:lnTo>
                    <a:lnTo>
                      <a:pt x="733" y="1160"/>
                    </a:lnTo>
                    <a:lnTo>
                      <a:pt x="741" y="1156"/>
                    </a:lnTo>
                    <a:lnTo>
                      <a:pt x="751" y="1141"/>
                    </a:lnTo>
                    <a:lnTo>
                      <a:pt x="766" y="1129"/>
                    </a:lnTo>
                    <a:lnTo>
                      <a:pt x="798" y="1091"/>
                    </a:lnTo>
                    <a:lnTo>
                      <a:pt x="798" y="1026"/>
                    </a:lnTo>
                    <a:lnTo>
                      <a:pt x="806" y="1010"/>
                    </a:lnTo>
                    <a:lnTo>
                      <a:pt x="821" y="995"/>
                    </a:lnTo>
                    <a:lnTo>
                      <a:pt x="844" y="995"/>
                    </a:lnTo>
                    <a:lnTo>
                      <a:pt x="854" y="980"/>
                    </a:lnTo>
                    <a:lnTo>
                      <a:pt x="875" y="980"/>
                    </a:lnTo>
                    <a:lnTo>
                      <a:pt x="903" y="961"/>
                    </a:lnTo>
                    <a:lnTo>
                      <a:pt x="907" y="957"/>
                    </a:lnTo>
                    <a:lnTo>
                      <a:pt x="942" y="946"/>
                    </a:lnTo>
                    <a:lnTo>
                      <a:pt x="962" y="941"/>
                    </a:lnTo>
                    <a:lnTo>
                      <a:pt x="986" y="957"/>
                    </a:lnTo>
                    <a:lnTo>
                      <a:pt x="1012" y="938"/>
                    </a:lnTo>
                    <a:lnTo>
                      <a:pt x="1016" y="923"/>
                    </a:lnTo>
                    <a:lnTo>
                      <a:pt x="1055" y="886"/>
                    </a:lnTo>
                    <a:lnTo>
                      <a:pt x="1064" y="867"/>
                    </a:lnTo>
                    <a:lnTo>
                      <a:pt x="1079" y="855"/>
                    </a:lnTo>
                    <a:lnTo>
                      <a:pt x="1097" y="845"/>
                    </a:lnTo>
                    <a:lnTo>
                      <a:pt x="1096" y="824"/>
                    </a:lnTo>
                    <a:lnTo>
                      <a:pt x="1101" y="792"/>
                    </a:lnTo>
                    <a:lnTo>
                      <a:pt x="1111" y="784"/>
                    </a:lnTo>
                    <a:lnTo>
                      <a:pt x="1111" y="767"/>
                    </a:lnTo>
                    <a:lnTo>
                      <a:pt x="1119" y="742"/>
                    </a:lnTo>
                    <a:lnTo>
                      <a:pt x="1127" y="706"/>
                    </a:lnTo>
                    <a:lnTo>
                      <a:pt x="1129" y="682"/>
                    </a:lnTo>
                    <a:lnTo>
                      <a:pt x="1132" y="655"/>
                    </a:lnTo>
                    <a:lnTo>
                      <a:pt x="1135" y="632"/>
                    </a:lnTo>
                    <a:lnTo>
                      <a:pt x="1143" y="622"/>
                    </a:lnTo>
                    <a:lnTo>
                      <a:pt x="1150" y="622"/>
                    </a:lnTo>
                    <a:lnTo>
                      <a:pt x="1156" y="630"/>
                    </a:lnTo>
                    <a:lnTo>
                      <a:pt x="1180" y="584"/>
                    </a:lnTo>
                    <a:lnTo>
                      <a:pt x="1206" y="562"/>
                    </a:lnTo>
                    <a:lnTo>
                      <a:pt x="1230" y="542"/>
                    </a:lnTo>
                    <a:lnTo>
                      <a:pt x="1239" y="526"/>
                    </a:lnTo>
                    <a:lnTo>
                      <a:pt x="1255" y="507"/>
                    </a:lnTo>
                    <a:lnTo>
                      <a:pt x="1279" y="483"/>
                    </a:lnTo>
                    <a:lnTo>
                      <a:pt x="1279" y="432"/>
                    </a:lnTo>
                    <a:lnTo>
                      <a:pt x="1274" y="417"/>
                    </a:lnTo>
                    <a:lnTo>
                      <a:pt x="1272" y="396"/>
                    </a:lnTo>
                    <a:lnTo>
                      <a:pt x="1272" y="389"/>
                    </a:lnTo>
                    <a:lnTo>
                      <a:pt x="1257" y="377"/>
                    </a:lnTo>
                    <a:lnTo>
                      <a:pt x="1211" y="357"/>
                    </a:lnTo>
                    <a:lnTo>
                      <a:pt x="1195" y="350"/>
                    </a:lnTo>
                    <a:lnTo>
                      <a:pt x="1178" y="335"/>
                    </a:lnTo>
                    <a:lnTo>
                      <a:pt x="1137" y="279"/>
                    </a:lnTo>
                    <a:lnTo>
                      <a:pt x="1101" y="279"/>
                    </a:lnTo>
                    <a:lnTo>
                      <a:pt x="1003" y="250"/>
                    </a:lnTo>
                    <a:lnTo>
                      <a:pt x="993" y="258"/>
                    </a:lnTo>
                    <a:lnTo>
                      <a:pt x="977" y="265"/>
                    </a:lnTo>
                    <a:lnTo>
                      <a:pt x="962" y="259"/>
                    </a:lnTo>
                    <a:lnTo>
                      <a:pt x="963" y="238"/>
                    </a:lnTo>
                    <a:lnTo>
                      <a:pt x="972" y="224"/>
                    </a:lnTo>
                    <a:lnTo>
                      <a:pt x="953" y="223"/>
                    </a:lnTo>
                    <a:lnTo>
                      <a:pt x="947" y="209"/>
                    </a:lnTo>
                    <a:lnTo>
                      <a:pt x="921" y="199"/>
                    </a:lnTo>
                    <a:lnTo>
                      <a:pt x="896" y="191"/>
                    </a:lnTo>
                    <a:lnTo>
                      <a:pt x="876" y="187"/>
                    </a:lnTo>
                    <a:lnTo>
                      <a:pt x="855" y="203"/>
                    </a:lnTo>
                    <a:lnTo>
                      <a:pt x="845" y="195"/>
                    </a:lnTo>
                    <a:lnTo>
                      <a:pt x="854" y="171"/>
                    </a:lnTo>
                    <a:lnTo>
                      <a:pt x="792" y="163"/>
                    </a:lnTo>
                    <a:lnTo>
                      <a:pt x="783" y="171"/>
                    </a:lnTo>
                    <a:lnTo>
                      <a:pt x="767" y="164"/>
                    </a:lnTo>
                    <a:lnTo>
                      <a:pt x="728" y="180"/>
                    </a:lnTo>
                    <a:lnTo>
                      <a:pt x="799" y="111"/>
                    </a:lnTo>
                    <a:lnTo>
                      <a:pt x="767" y="80"/>
                    </a:lnTo>
                    <a:lnTo>
                      <a:pt x="767" y="75"/>
                    </a:lnTo>
                    <a:lnTo>
                      <a:pt x="761" y="47"/>
                    </a:lnTo>
                    <a:lnTo>
                      <a:pt x="738" y="29"/>
                    </a:lnTo>
                    <a:lnTo>
                      <a:pt x="714" y="47"/>
                    </a:lnTo>
                    <a:lnTo>
                      <a:pt x="683" y="93"/>
                    </a:lnTo>
                    <a:lnTo>
                      <a:pt x="662" y="99"/>
                    </a:lnTo>
                    <a:lnTo>
                      <a:pt x="640" y="87"/>
                    </a:lnTo>
                    <a:lnTo>
                      <a:pt x="611" y="87"/>
                    </a:lnTo>
                    <a:lnTo>
                      <a:pt x="594" y="102"/>
                    </a:lnTo>
                    <a:lnTo>
                      <a:pt x="567" y="102"/>
                    </a:lnTo>
                    <a:lnTo>
                      <a:pt x="555" y="110"/>
                    </a:lnTo>
                    <a:lnTo>
                      <a:pt x="523" y="111"/>
                    </a:lnTo>
                    <a:lnTo>
                      <a:pt x="491" y="116"/>
                    </a:lnTo>
                    <a:lnTo>
                      <a:pt x="481" y="128"/>
                    </a:lnTo>
                    <a:lnTo>
                      <a:pt x="468" y="102"/>
                    </a:lnTo>
                    <a:lnTo>
                      <a:pt x="468" y="37"/>
                    </a:lnTo>
                    <a:lnTo>
                      <a:pt x="458" y="28"/>
                    </a:lnTo>
                    <a:lnTo>
                      <a:pt x="443" y="13"/>
                    </a:lnTo>
                    <a:lnTo>
                      <a:pt x="427" y="0"/>
                    </a:lnTo>
                    <a:lnTo>
                      <a:pt x="416" y="15"/>
                    </a:lnTo>
                    <a:lnTo>
                      <a:pt x="397" y="15"/>
                    </a:lnTo>
                    <a:lnTo>
                      <a:pt x="373" y="24"/>
                    </a:lnTo>
                    <a:lnTo>
                      <a:pt x="314" y="23"/>
                    </a:lnTo>
                    <a:lnTo>
                      <a:pt x="301" y="19"/>
                    </a:lnTo>
                    <a:lnTo>
                      <a:pt x="278" y="9"/>
                    </a:lnTo>
                    <a:lnTo>
                      <a:pt x="283" y="25"/>
                    </a:lnTo>
                    <a:lnTo>
                      <a:pt x="290" y="43"/>
                    </a:lnTo>
                    <a:lnTo>
                      <a:pt x="305" y="68"/>
                    </a:lnTo>
                    <a:lnTo>
                      <a:pt x="318" y="85"/>
                    </a:lnTo>
                    <a:lnTo>
                      <a:pt x="299" y="103"/>
                    </a:lnTo>
                    <a:lnTo>
                      <a:pt x="285" y="112"/>
                    </a:lnTo>
                    <a:lnTo>
                      <a:pt x="282" y="121"/>
                    </a:lnTo>
                    <a:lnTo>
                      <a:pt x="271" y="130"/>
                    </a:lnTo>
                    <a:lnTo>
                      <a:pt x="259" y="131"/>
                    </a:lnTo>
                    <a:lnTo>
                      <a:pt x="221" y="119"/>
                    </a:lnTo>
                    <a:lnTo>
                      <a:pt x="192" y="97"/>
                    </a:lnTo>
                    <a:lnTo>
                      <a:pt x="185" y="84"/>
                    </a:lnTo>
                    <a:lnTo>
                      <a:pt x="176" y="96"/>
                    </a:lnTo>
                    <a:lnTo>
                      <a:pt x="169" y="87"/>
                    </a:lnTo>
                    <a:lnTo>
                      <a:pt x="119" y="112"/>
                    </a:lnTo>
                    <a:lnTo>
                      <a:pt x="123" y="124"/>
                    </a:lnTo>
                    <a:lnTo>
                      <a:pt x="152" y="142"/>
                    </a:lnTo>
                    <a:lnTo>
                      <a:pt x="113" y="143"/>
                    </a:lnTo>
                    <a:lnTo>
                      <a:pt x="105" y="177"/>
                    </a:lnTo>
                    <a:lnTo>
                      <a:pt x="121" y="185"/>
                    </a:lnTo>
                  </a:path>
                </a:pathLst>
              </a:custGeom>
              <a:solidFill>
                <a:srgbClr val="008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09" name="Freeform 16"/>
              <p:cNvSpPr>
                <a:spLocks/>
              </p:cNvSpPr>
              <p:nvPr/>
            </p:nvSpPr>
            <p:spPr bwMode="auto">
              <a:xfrm>
                <a:off x="3943" y="1572"/>
                <a:ext cx="417" cy="522"/>
              </a:xfrm>
              <a:custGeom>
                <a:avLst/>
                <a:gdLst>
                  <a:gd name="T0" fmla="*/ 252 w 417"/>
                  <a:gd name="T1" fmla="*/ 10 h 522"/>
                  <a:gd name="T2" fmla="*/ 225 w 417"/>
                  <a:gd name="T3" fmla="*/ 36 h 522"/>
                  <a:gd name="T4" fmla="*/ 213 w 417"/>
                  <a:gd name="T5" fmla="*/ 53 h 522"/>
                  <a:gd name="T6" fmla="*/ 202 w 417"/>
                  <a:gd name="T7" fmla="*/ 86 h 522"/>
                  <a:gd name="T8" fmla="*/ 209 w 417"/>
                  <a:gd name="T9" fmla="*/ 112 h 522"/>
                  <a:gd name="T10" fmla="*/ 236 w 417"/>
                  <a:gd name="T11" fmla="*/ 154 h 522"/>
                  <a:gd name="T12" fmla="*/ 313 w 417"/>
                  <a:gd name="T13" fmla="*/ 170 h 522"/>
                  <a:gd name="T14" fmla="*/ 340 w 417"/>
                  <a:gd name="T15" fmla="*/ 187 h 522"/>
                  <a:gd name="T16" fmla="*/ 361 w 417"/>
                  <a:gd name="T17" fmla="*/ 181 h 522"/>
                  <a:gd name="T18" fmla="*/ 378 w 417"/>
                  <a:gd name="T19" fmla="*/ 188 h 522"/>
                  <a:gd name="T20" fmla="*/ 377 w 417"/>
                  <a:gd name="T21" fmla="*/ 206 h 522"/>
                  <a:gd name="T22" fmla="*/ 364 w 417"/>
                  <a:gd name="T23" fmla="*/ 214 h 522"/>
                  <a:gd name="T24" fmla="*/ 363 w 417"/>
                  <a:gd name="T25" fmla="*/ 232 h 522"/>
                  <a:gd name="T26" fmla="*/ 379 w 417"/>
                  <a:gd name="T27" fmla="*/ 261 h 522"/>
                  <a:gd name="T28" fmla="*/ 409 w 417"/>
                  <a:gd name="T29" fmla="*/ 295 h 522"/>
                  <a:gd name="T30" fmla="*/ 416 w 417"/>
                  <a:gd name="T31" fmla="*/ 344 h 522"/>
                  <a:gd name="T32" fmla="*/ 387 w 417"/>
                  <a:gd name="T33" fmla="*/ 321 h 522"/>
                  <a:gd name="T34" fmla="*/ 379 w 417"/>
                  <a:gd name="T35" fmla="*/ 307 h 522"/>
                  <a:gd name="T36" fmla="*/ 370 w 417"/>
                  <a:gd name="T37" fmla="*/ 318 h 522"/>
                  <a:gd name="T38" fmla="*/ 364 w 417"/>
                  <a:gd name="T39" fmla="*/ 311 h 522"/>
                  <a:gd name="T40" fmla="*/ 313 w 417"/>
                  <a:gd name="T41" fmla="*/ 336 h 522"/>
                  <a:gd name="T42" fmla="*/ 317 w 417"/>
                  <a:gd name="T43" fmla="*/ 349 h 522"/>
                  <a:gd name="T44" fmla="*/ 331 w 417"/>
                  <a:gd name="T45" fmla="*/ 357 h 522"/>
                  <a:gd name="T46" fmla="*/ 347 w 417"/>
                  <a:gd name="T47" fmla="*/ 366 h 522"/>
                  <a:gd name="T48" fmla="*/ 308 w 417"/>
                  <a:gd name="T49" fmla="*/ 367 h 522"/>
                  <a:gd name="T50" fmla="*/ 301 w 417"/>
                  <a:gd name="T51" fmla="*/ 401 h 522"/>
                  <a:gd name="T52" fmla="*/ 316 w 417"/>
                  <a:gd name="T53" fmla="*/ 409 h 522"/>
                  <a:gd name="T54" fmla="*/ 310 w 417"/>
                  <a:gd name="T55" fmla="*/ 513 h 522"/>
                  <a:gd name="T56" fmla="*/ 304 w 417"/>
                  <a:gd name="T57" fmla="*/ 521 h 522"/>
                  <a:gd name="T58" fmla="*/ 285 w 417"/>
                  <a:gd name="T59" fmla="*/ 512 h 522"/>
                  <a:gd name="T60" fmla="*/ 283 w 417"/>
                  <a:gd name="T61" fmla="*/ 465 h 522"/>
                  <a:gd name="T62" fmla="*/ 290 w 417"/>
                  <a:gd name="T63" fmla="*/ 459 h 522"/>
                  <a:gd name="T64" fmla="*/ 285 w 417"/>
                  <a:gd name="T65" fmla="*/ 448 h 522"/>
                  <a:gd name="T66" fmla="*/ 275 w 417"/>
                  <a:gd name="T67" fmla="*/ 443 h 522"/>
                  <a:gd name="T68" fmla="*/ 238 w 417"/>
                  <a:gd name="T69" fmla="*/ 443 h 522"/>
                  <a:gd name="T70" fmla="*/ 222 w 417"/>
                  <a:gd name="T71" fmla="*/ 451 h 522"/>
                  <a:gd name="T72" fmla="*/ 205 w 417"/>
                  <a:gd name="T73" fmla="*/ 438 h 522"/>
                  <a:gd name="T74" fmla="*/ 182 w 417"/>
                  <a:gd name="T75" fmla="*/ 429 h 522"/>
                  <a:gd name="T76" fmla="*/ 157 w 417"/>
                  <a:gd name="T77" fmla="*/ 419 h 522"/>
                  <a:gd name="T78" fmla="*/ 157 w 417"/>
                  <a:gd name="T79" fmla="*/ 395 h 522"/>
                  <a:gd name="T80" fmla="*/ 132 w 417"/>
                  <a:gd name="T81" fmla="*/ 395 h 522"/>
                  <a:gd name="T82" fmla="*/ 58 w 417"/>
                  <a:gd name="T83" fmla="*/ 363 h 522"/>
                  <a:gd name="T84" fmla="*/ 0 w 417"/>
                  <a:gd name="T85" fmla="*/ 367 h 522"/>
                  <a:gd name="T86" fmla="*/ 53 w 417"/>
                  <a:gd name="T87" fmla="*/ 279 h 522"/>
                  <a:gd name="T88" fmla="*/ 53 w 417"/>
                  <a:gd name="T89" fmla="*/ 178 h 522"/>
                  <a:gd name="T90" fmla="*/ 81 w 417"/>
                  <a:gd name="T91" fmla="*/ 130 h 522"/>
                  <a:gd name="T92" fmla="*/ 99 w 417"/>
                  <a:gd name="T93" fmla="*/ 100 h 522"/>
                  <a:gd name="T94" fmla="*/ 117 w 417"/>
                  <a:gd name="T95" fmla="*/ 93 h 522"/>
                  <a:gd name="T96" fmla="*/ 140 w 417"/>
                  <a:gd name="T97" fmla="*/ 40 h 522"/>
                  <a:gd name="T98" fmla="*/ 155 w 417"/>
                  <a:gd name="T99" fmla="*/ 47 h 522"/>
                  <a:gd name="T100" fmla="*/ 167 w 417"/>
                  <a:gd name="T101" fmla="*/ 28 h 522"/>
                  <a:gd name="T102" fmla="*/ 239 w 417"/>
                  <a:gd name="T103" fmla="*/ 0 h 522"/>
                  <a:gd name="T104" fmla="*/ 252 w 417"/>
                  <a:gd name="T105" fmla="*/ 10 h 5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17" h="522">
                    <a:moveTo>
                      <a:pt x="252" y="10"/>
                    </a:moveTo>
                    <a:lnTo>
                      <a:pt x="225" y="36"/>
                    </a:lnTo>
                    <a:lnTo>
                      <a:pt x="213" y="53"/>
                    </a:lnTo>
                    <a:lnTo>
                      <a:pt x="202" y="86"/>
                    </a:lnTo>
                    <a:lnTo>
                      <a:pt x="209" y="112"/>
                    </a:lnTo>
                    <a:lnTo>
                      <a:pt x="236" y="154"/>
                    </a:lnTo>
                    <a:lnTo>
                      <a:pt x="313" y="170"/>
                    </a:lnTo>
                    <a:lnTo>
                      <a:pt x="340" y="187"/>
                    </a:lnTo>
                    <a:lnTo>
                      <a:pt x="361" y="181"/>
                    </a:lnTo>
                    <a:lnTo>
                      <a:pt x="378" y="188"/>
                    </a:lnTo>
                    <a:lnTo>
                      <a:pt x="377" y="206"/>
                    </a:lnTo>
                    <a:lnTo>
                      <a:pt x="364" y="214"/>
                    </a:lnTo>
                    <a:lnTo>
                      <a:pt x="363" y="232"/>
                    </a:lnTo>
                    <a:lnTo>
                      <a:pt x="379" y="261"/>
                    </a:lnTo>
                    <a:lnTo>
                      <a:pt x="409" y="295"/>
                    </a:lnTo>
                    <a:lnTo>
                      <a:pt x="416" y="344"/>
                    </a:lnTo>
                    <a:lnTo>
                      <a:pt x="387" y="321"/>
                    </a:lnTo>
                    <a:lnTo>
                      <a:pt x="379" y="307"/>
                    </a:lnTo>
                    <a:lnTo>
                      <a:pt x="370" y="318"/>
                    </a:lnTo>
                    <a:lnTo>
                      <a:pt x="364" y="311"/>
                    </a:lnTo>
                    <a:lnTo>
                      <a:pt x="313" y="336"/>
                    </a:lnTo>
                    <a:lnTo>
                      <a:pt x="317" y="349"/>
                    </a:lnTo>
                    <a:lnTo>
                      <a:pt x="331" y="357"/>
                    </a:lnTo>
                    <a:lnTo>
                      <a:pt x="347" y="366"/>
                    </a:lnTo>
                    <a:lnTo>
                      <a:pt x="308" y="367"/>
                    </a:lnTo>
                    <a:lnTo>
                      <a:pt x="301" y="401"/>
                    </a:lnTo>
                    <a:lnTo>
                      <a:pt x="316" y="409"/>
                    </a:lnTo>
                    <a:lnTo>
                      <a:pt x="310" y="513"/>
                    </a:lnTo>
                    <a:lnTo>
                      <a:pt x="304" y="521"/>
                    </a:lnTo>
                    <a:lnTo>
                      <a:pt x="285" y="512"/>
                    </a:lnTo>
                    <a:lnTo>
                      <a:pt x="283" y="465"/>
                    </a:lnTo>
                    <a:lnTo>
                      <a:pt x="290" y="459"/>
                    </a:lnTo>
                    <a:lnTo>
                      <a:pt x="285" y="448"/>
                    </a:lnTo>
                    <a:lnTo>
                      <a:pt x="275" y="443"/>
                    </a:lnTo>
                    <a:lnTo>
                      <a:pt x="238" y="443"/>
                    </a:lnTo>
                    <a:lnTo>
                      <a:pt x="222" y="451"/>
                    </a:lnTo>
                    <a:lnTo>
                      <a:pt x="205" y="438"/>
                    </a:lnTo>
                    <a:lnTo>
                      <a:pt x="182" y="429"/>
                    </a:lnTo>
                    <a:lnTo>
                      <a:pt x="157" y="419"/>
                    </a:lnTo>
                    <a:lnTo>
                      <a:pt x="157" y="395"/>
                    </a:lnTo>
                    <a:lnTo>
                      <a:pt x="132" y="395"/>
                    </a:lnTo>
                    <a:lnTo>
                      <a:pt x="58" y="363"/>
                    </a:lnTo>
                    <a:lnTo>
                      <a:pt x="0" y="367"/>
                    </a:lnTo>
                    <a:lnTo>
                      <a:pt x="53" y="279"/>
                    </a:lnTo>
                    <a:lnTo>
                      <a:pt x="53" y="178"/>
                    </a:lnTo>
                    <a:lnTo>
                      <a:pt x="81" y="130"/>
                    </a:lnTo>
                    <a:lnTo>
                      <a:pt x="99" y="100"/>
                    </a:lnTo>
                    <a:lnTo>
                      <a:pt x="117" y="93"/>
                    </a:lnTo>
                    <a:lnTo>
                      <a:pt x="140" y="40"/>
                    </a:lnTo>
                    <a:lnTo>
                      <a:pt x="155" y="47"/>
                    </a:lnTo>
                    <a:lnTo>
                      <a:pt x="167" y="28"/>
                    </a:lnTo>
                    <a:lnTo>
                      <a:pt x="239" y="0"/>
                    </a:lnTo>
                    <a:lnTo>
                      <a:pt x="252" y="10"/>
                    </a:lnTo>
                  </a:path>
                </a:pathLst>
              </a:custGeom>
              <a:solidFill>
                <a:srgbClr val="7F5F3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10" name="Freeform 17"/>
              <p:cNvSpPr>
                <a:spLocks/>
              </p:cNvSpPr>
              <p:nvPr/>
            </p:nvSpPr>
            <p:spPr bwMode="auto">
              <a:xfrm>
                <a:off x="4145" y="1594"/>
                <a:ext cx="460" cy="334"/>
              </a:xfrm>
              <a:custGeom>
                <a:avLst/>
                <a:gdLst>
                  <a:gd name="T0" fmla="*/ 23 w 460"/>
                  <a:gd name="T1" fmla="*/ 14 h 334"/>
                  <a:gd name="T2" fmla="*/ 37 w 460"/>
                  <a:gd name="T3" fmla="*/ 34 h 334"/>
                  <a:gd name="T4" fmla="*/ 37 w 460"/>
                  <a:gd name="T5" fmla="*/ 63 h 334"/>
                  <a:gd name="T6" fmla="*/ 49 w 460"/>
                  <a:gd name="T7" fmla="*/ 73 h 334"/>
                  <a:gd name="T8" fmla="*/ 71 w 460"/>
                  <a:gd name="T9" fmla="*/ 71 h 334"/>
                  <a:gd name="T10" fmla="*/ 71 w 460"/>
                  <a:gd name="T11" fmla="*/ 17 h 334"/>
                  <a:gd name="T12" fmla="*/ 110 w 460"/>
                  <a:gd name="T13" fmla="*/ 0 h 334"/>
                  <a:gd name="T14" fmla="*/ 154 w 460"/>
                  <a:gd name="T15" fmla="*/ 2 h 334"/>
                  <a:gd name="T16" fmla="*/ 176 w 460"/>
                  <a:gd name="T17" fmla="*/ 16 h 334"/>
                  <a:gd name="T18" fmla="*/ 221 w 460"/>
                  <a:gd name="T19" fmla="*/ 17 h 334"/>
                  <a:gd name="T20" fmla="*/ 247 w 460"/>
                  <a:gd name="T21" fmla="*/ 23 h 334"/>
                  <a:gd name="T22" fmla="*/ 374 w 460"/>
                  <a:gd name="T23" fmla="*/ 9 h 334"/>
                  <a:gd name="T24" fmla="*/ 356 w 460"/>
                  <a:gd name="T25" fmla="*/ 26 h 334"/>
                  <a:gd name="T26" fmla="*/ 374 w 460"/>
                  <a:gd name="T27" fmla="*/ 34 h 334"/>
                  <a:gd name="T28" fmla="*/ 391 w 460"/>
                  <a:gd name="T29" fmla="*/ 48 h 334"/>
                  <a:gd name="T30" fmla="*/ 412 w 460"/>
                  <a:gd name="T31" fmla="*/ 54 h 334"/>
                  <a:gd name="T32" fmla="*/ 412 w 460"/>
                  <a:gd name="T33" fmla="*/ 78 h 334"/>
                  <a:gd name="T34" fmla="*/ 459 w 460"/>
                  <a:gd name="T35" fmla="*/ 88 h 334"/>
                  <a:gd name="T36" fmla="*/ 426 w 460"/>
                  <a:gd name="T37" fmla="*/ 111 h 334"/>
                  <a:gd name="T38" fmla="*/ 426 w 460"/>
                  <a:gd name="T39" fmla="*/ 115 h 334"/>
                  <a:gd name="T40" fmla="*/ 436 w 460"/>
                  <a:gd name="T41" fmla="*/ 129 h 334"/>
                  <a:gd name="T42" fmla="*/ 427 w 460"/>
                  <a:gd name="T43" fmla="*/ 136 h 334"/>
                  <a:gd name="T44" fmla="*/ 412 w 460"/>
                  <a:gd name="T45" fmla="*/ 134 h 334"/>
                  <a:gd name="T46" fmla="*/ 403 w 460"/>
                  <a:gd name="T47" fmla="*/ 151 h 334"/>
                  <a:gd name="T48" fmla="*/ 404 w 460"/>
                  <a:gd name="T49" fmla="*/ 168 h 334"/>
                  <a:gd name="T50" fmla="*/ 417 w 460"/>
                  <a:gd name="T51" fmla="*/ 188 h 334"/>
                  <a:gd name="T52" fmla="*/ 428 w 460"/>
                  <a:gd name="T53" fmla="*/ 188 h 334"/>
                  <a:gd name="T54" fmla="*/ 422 w 460"/>
                  <a:gd name="T55" fmla="*/ 202 h 334"/>
                  <a:gd name="T56" fmla="*/ 417 w 460"/>
                  <a:gd name="T57" fmla="*/ 205 h 334"/>
                  <a:gd name="T58" fmla="*/ 408 w 460"/>
                  <a:gd name="T59" fmla="*/ 217 h 334"/>
                  <a:gd name="T60" fmla="*/ 386 w 460"/>
                  <a:gd name="T61" fmla="*/ 217 h 334"/>
                  <a:gd name="T62" fmla="*/ 363 w 460"/>
                  <a:gd name="T63" fmla="*/ 226 h 334"/>
                  <a:gd name="T64" fmla="*/ 307 w 460"/>
                  <a:gd name="T65" fmla="*/ 225 h 334"/>
                  <a:gd name="T66" fmla="*/ 293 w 460"/>
                  <a:gd name="T67" fmla="*/ 221 h 334"/>
                  <a:gd name="T68" fmla="*/ 272 w 460"/>
                  <a:gd name="T69" fmla="*/ 211 h 334"/>
                  <a:gd name="T70" fmla="*/ 272 w 460"/>
                  <a:gd name="T71" fmla="*/ 219 h 334"/>
                  <a:gd name="T72" fmla="*/ 284 w 460"/>
                  <a:gd name="T73" fmla="*/ 247 h 334"/>
                  <a:gd name="T74" fmla="*/ 300 w 460"/>
                  <a:gd name="T75" fmla="*/ 272 h 334"/>
                  <a:gd name="T76" fmla="*/ 310 w 460"/>
                  <a:gd name="T77" fmla="*/ 287 h 334"/>
                  <a:gd name="T78" fmla="*/ 289 w 460"/>
                  <a:gd name="T79" fmla="*/ 307 h 334"/>
                  <a:gd name="T80" fmla="*/ 277 w 460"/>
                  <a:gd name="T81" fmla="*/ 314 h 334"/>
                  <a:gd name="T82" fmla="*/ 275 w 460"/>
                  <a:gd name="T83" fmla="*/ 321 h 334"/>
                  <a:gd name="T84" fmla="*/ 264 w 460"/>
                  <a:gd name="T85" fmla="*/ 332 h 334"/>
                  <a:gd name="T86" fmla="*/ 251 w 460"/>
                  <a:gd name="T87" fmla="*/ 333 h 334"/>
                  <a:gd name="T88" fmla="*/ 214 w 460"/>
                  <a:gd name="T89" fmla="*/ 321 h 334"/>
                  <a:gd name="T90" fmla="*/ 207 w 460"/>
                  <a:gd name="T91" fmla="*/ 275 h 334"/>
                  <a:gd name="T92" fmla="*/ 177 w 460"/>
                  <a:gd name="T93" fmla="*/ 239 h 334"/>
                  <a:gd name="T94" fmla="*/ 159 w 460"/>
                  <a:gd name="T95" fmla="*/ 207 h 334"/>
                  <a:gd name="T96" fmla="*/ 162 w 460"/>
                  <a:gd name="T97" fmla="*/ 193 h 334"/>
                  <a:gd name="T98" fmla="*/ 174 w 460"/>
                  <a:gd name="T99" fmla="*/ 184 h 334"/>
                  <a:gd name="T100" fmla="*/ 175 w 460"/>
                  <a:gd name="T101" fmla="*/ 166 h 334"/>
                  <a:gd name="T102" fmla="*/ 159 w 460"/>
                  <a:gd name="T103" fmla="*/ 159 h 334"/>
                  <a:gd name="T104" fmla="*/ 138 w 460"/>
                  <a:gd name="T105" fmla="*/ 165 h 334"/>
                  <a:gd name="T106" fmla="*/ 111 w 460"/>
                  <a:gd name="T107" fmla="*/ 148 h 334"/>
                  <a:gd name="T108" fmla="*/ 34 w 460"/>
                  <a:gd name="T109" fmla="*/ 132 h 334"/>
                  <a:gd name="T110" fmla="*/ 6 w 460"/>
                  <a:gd name="T111" fmla="*/ 87 h 334"/>
                  <a:gd name="T112" fmla="*/ 0 w 460"/>
                  <a:gd name="T113" fmla="*/ 64 h 334"/>
                  <a:gd name="T114" fmla="*/ 12 w 460"/>
                  <a:gd name="T115" fmla="*/ 30 h 334"/>
                  <a:gd name="T116" fmla="*/ 23 w 460"/>
                  <a:gd name="T117" fmla="*/ 14 h 3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34">
                    <a:moveTo>
                      <a:pt x="23" y="14"/>
                    </a:moveTo>
                    <a:lnTo>
                      <a:pt x="37" y="34"/>
                    </a:lnTo>
                    <a:lnTo>
                      <a:pt x="37" y="63"/>
                    </a:lnTo>
                    <a:lnTo>
                      <a:pt x="49" y="73"/>
                    </a:lnTo>
                    <a:lnTo>
                      <a:pt x="71" y="71"/>
                    </a:lnTo>
                    <a:lnTo>
                      <a:pt x="71" y="17"/>
                    </a:lnTo>
                    <a:lnTo>
                      <a:pt x="110" y="0"/>
                    </a:lnTo>
                    <a:lnTo>
                      <a:pt x="154" y="2"/>
                    </a:lnTo>
                    <a:lnTo>
                      <a:pt x="176" y="16"/>
                    </a:lnTo>
                    <a:lnTo>
                      <a:pt x="221" y="17"/>
                    </a:lnTo>
                    <a:lnTo>
                      <a:pt x="247" y="23"/>
                    </a:lnTo>
                    <a:lnTo>
                      <a:pt x="374" y="9"/>
                    </a:lnTo>
                    <a:lnTo>
                      <a:pt x="356" y="26"/>
                    </a:lnTo>
                    <a:lnTo>
                      <a:pt x="374" y="34"/>
                    </a:lnTo>
                    <a:lnTo>
                      <a:pt x="391" y="48"/>
                    </a:lnTo>
                    <a:lnTo>
                      <a:pt x="412" y="54"/>
                    </a:lnTo>
                    <a:lnTo>
                      <a:pt x="412" y="78"/>
                    </a:lnTo>
                    <a:lnTo>
                      <a:pt x="459" y="88"/>
                    </a:lnTo>
                    <a:lnTo>
                      <a:pt x="426" y="111"/>
                    </a:lnTo>
                    <a:lnTo>
                      <a:pt x="426" y="115"/>
                    </a:lnTo>
                    <a:lnTo>
                      <a:pt x="436" y="129"/>
                    </a:lnTo>
                    <a:lnTo>
                      <a:pt x="427" y="136"/>
                    </a:lnTo>
                    <a:lnTo>
                      <a:pt x="412" y="134"/>
                    </a:lnTo>
                    <a:lnTo>
                      <a:pt x="403" y="151"/>
                    </a:lnTo>
                    <a:lnTo>
                      <a:pt x="404" y="168"/>
                    </a:lnTo>
                    <a:lnTo>
                      <a:pt x="417" y="188"/>
                    </a:lnTo>
                    <a:lnTo>
                      <a:pt x="428" y="188"/>
                    </a:lnTo>
                    <a:lnTo>
                      <a:pt x="422" y="202"/>
                    </a:lnTo>
                    <a:lnTo>
                      <a:pt x="417" y="205"/>
                    </a:lnTo>
                    <a:lnTo>
                      <a:pt x="408" y="217"/>
                    </a:lnTo>
                    <a:lnTo>
                      <a:pt x="386" y="217"/>
                    </a:lnTo>
                    <a:lnTo>
                      <a:pt x="363" y="226"/>
                    </a:lnTo>
                    <a:lnTo>
                      <a:pt x="307" y="225"/>
                    </a:lnTo>
                    <a:lnTo>
                      <a:pt x="293" y="221"/>
                    </a:lnTo>
                    <a:lnTo>
                      <a:pt x="272" y="211"/>
                    </a:lnTo>
                    <a:lnTo>
                      <a:pt x="272" y="219"/>
                    </a:lnTo>
                    <a:lnTo>
                      <a:pt x="284" y="247"/>
                    </a:lnTo>
                    <a:lnTo>
                      <a:pt x="300" y="272"/>
                    </a:lnTo>
                    <a:lnTo>
                      <a:pt x="310" y="287"/>
                    </a:lnTo>
                    <a:lnTo>
                      <a:pt x="289" y="307"/>
                    </a:lnTo>
                    <a:lnTo>
                      <a:pt x="277" y="314"/>
                    </a:lnTo>
                    <a:lnTo>
                      <a:pt x="275" y="321"/>
                    </a:lnTo>
                    <a:lnTo>
                      <a:pt x="264" y="332"/>
                    </a:lnTo>
                    <a:lnTo>
                      <a:pt x="251" y="333"/>
                    </a:lnTo>
                    <a:lnTo>
                      <a:pt x="214" y="321"/>
                    </a:lnTo>
                    <a:lnTo>
                      <a:pt x="207" y="275"/>
                    </a:lnTo>
                    <a:lnTo>
                      <a:pt x="177" y="239"/>
                    </a:lnTo>
                    <a:lnTo>
                      <a:pt x="159" y="207"/>
                    </a:lnTo>
                    <a:lnTo>
                      <a:pt x="162" y="193"/>
                    </a:lnTo>
                    <a:lnTo>
                      <a:pt x="174" y="184"/>
                    </a:lnTo>
                    <a:lnTo>
                      <a:pt x="175" y="166"/>
                    </a:lnTo>
                    <a:lnTo>
                      <a:pt x="159" y="159"/>
                    </a:lnTo>
                    <a:lnTo>
                      <a:pt x="138" y="165"/>
                    </a:lnTo>
                    <a:lnTo>
                      <a:pt x="111" y="148"/>
                    </a:lnTo>
                    <a:lnTo>
                      <a:pt x="34" y="132"/>
                    </a:lnTo>
                    <a:lnTo>
                      <a:pt x="6" y="87"/>
                    </a:lnTo>
                    <a:lnTo>
                      <a:pt x="0" y="64"/>
                    </a:lnTo>
                    <a:lnTo>
                      <a:pt x="12" y="30"/>
                    </a:lnTo>
                    <a:lnTo>
                      <a:pt x="23" y="14"/>
                    </a:lnTo>
                  </a:path>
                </a:pathLst>
              </a:custGeom>
              <a:solidFill>
                <a:srgbClr val="BFB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11" name="Freeform 18"/>
              <p:cNvSpPr>
                <a:spLocks/>
              </p:cNvSpPr>
              <p:nvPr/>
            </p:nvSpPr>
            <p:spPr bwMode="auto">
              <a:xfrm>
                <a:off x="4548" y="1684"/>
                <a:ext cx="174" cy="241"/>
              </a:xfrm>
              <a:custGeom>
                <a:avLst/>
                <a:gdLst>
                  <a:gd name="T0" fmla="*/ 55 w 174"/>
                  <a:gd name="T1" fmla="*/ 0 h 241"/>
                  <a:gd name="T2" fmla="*/ 22 w 174"/>
                  <a:gd name="T3" fmla="*/ 21 h 241"/>
                  <a:gd name="T4" fmla="*/ 23 w 174"/>
                  <a:gd name="T5" fmla="*/ 25 h 241"/>
                  <a:gd name="T6" fmla="*/ 33 w 174"/>
                  <a:gd name="T7" fmla="*/ 38 h 241"/>
                  <a:gd name="T8" fmla="*/ 23 w 174"/>
                  <a:gd name="T9" fmla="*/ 46 h 241"/>
                  <a:gd name="T10" fmla="*/ 9 w 174"/>
                  <a:gd name="T11" fmla="*/ 44 h 241"/>
                  <a:gd name="T12" fmla="*/ 0 w 174"/>
                  <a:gd name="T13" fmla="*/ 61 h 241"/>
                  <a:gd name="T14" fmla="*/ 1 w 174"/>
                  <a:gd name="T15" fmla="*/ 78 h 241"/>
                  <a:gd name="T16" fmla="*/ 14 w 174"/>
                  <a:gd name="T17" fmla="*/ 98 h 241"/>
                  <a:gd name="T18" fmla="*/ 25 w 174"/>
                  <a:gd name="T19" fmla="*/ 98 h 241"/>
                  <a:gd name="T20" fmla="*/ 18 w 174"/>
                  <a:gd name="T21" fmla="*/ 113 h 241"/>
                  <a:gd name="T22" fmla="*/ 45 w 174"/>
                  <a:gd name="T23" fmla="*/ 137 h 241"/>
                  <a:gd name="T24" fmla="*/ 57 w 174"/>
                  <a:gd name="T25" fmla="*/ 149 h 241"/>
                  <a:gd name="T26" fmla="*/ 56 w 174"/>
                  <a:gd name="T27" fmla="*/ 214 h 241"/>
                  <a:gd name="T28" fmla="*/ 70 w 174"/>
                  <a:gd name="T29" fmla="*/ 240 h 241"/>
                  <a:gd name="T30" fmla="*/ 79 w 174"/>
                  <a:gd name="T31" fmla="*/ 228 h 241"/>
                  <a:gd name="T32" fmla="*/ 113 w 174"/>
                  <a:gd name="T33" fmla="*/ 223 h 241"/>
                  <a:gd name="T34" fmla="*/ 141 w 174"/>
                  <a:gd name="T35" fmla="*/ 223 h 241"/>
                  <a:gd name="T36" fmla="*/ 156 w 174"/>
                  <a:gd name="T37" fmla="*/ 214 h 241"/>
                  <a:gd name="T38" fmla="*/ 173 w 174"/>
                  <a:gd name="T39" fmla="*/ 214 h 241"/>
                  <a:gd name="T40" fmla="*/ 158 w 174"/>
                  <a:gd name="T41" fmla="*/ 154 h 241"/>
                  <a:gd name="T42" fmla="*/ 126 w 174"/>
                  <a:gd name="T43" fmla="*/ 130 h 241"/>
                  <a:gd name="T44" fmla="*/ 118 w 174"/>
                  <a:gd name="T45" fmla="*/ 113 h 241"/>
                  <a:gd name="T46" fmla="*/ 149 w 174"/>
                  <a:gd name="T47" fmla="*/ 75 h 241"/>
                  <a:gd name="T48" fmla="*/ 99 w 174"/>
                  <a:gd name="T49" fmla="*/ 46 h 241"/>
                  <a:gd name="T50" fmla="*/ 94 w 174"/>
                  <a:gd name="T51" fmla="*/ 52 h 241"/>
                  <a:gd name="T52" fmla="*/ 83 w 174"/>
                  <a:gd name="T53" fmla="*/ 27 h 241"/>
                  <a:gd name="T54" fmla="*/ 55 w 174"/>
                  <a:gd name="T55" fmla="*/ 0 h 2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4" h="241">
                    <a:moveTo>
                      <a:pt x="55" y="0"/>
                    </a:moveTo>
                    <a:lnTo>
                      <a:pt x="22" y="21"/>
                    </a:lnTo>
                    <a:lnTo>
                      <a:pt x="23" y="25"/>
                    </a:lnTo>
                    <a:lnTo>
                      <a:pt x="33" y="38"/>
                    </a:lnTo>
                    <a:lnTo>
                      <a:pt x="23" y="46"/>
                    </a:lnTo>
                    <a:lnTo>
                      <a:pt x="9" y="44"/>
                    </a:lnTo>
                    <a:lnTo>
                      <a:pt x="0" y="61"/>
                    </a:lnTo>
                    <a:lnTo>
                      <a:pt x="1" y="78"/>
                    </a:lnTo>
                    <a:lnTo>
                      <a:pt x="14" y="98"/>
                    </a:lnTo>
                    <a:lnTo>
                      <a:pt x="25" y="98"/>
                    </a:lnTo>
                    <a:lnTo>
                      <a:pt x="18" y="113"/>
                    </a:lnTo>
                    <a:lnTo>
                      <a:pt x="45" y="137"/>
                    </a:lnTo>
                    <a:lnTo>
                      <a:pt x="57" y="149"/>
                    </a:lnTo>
                    <a:lnTo>
                      <a:pt x="56" y="214"/>
                    </a:lnTo>
                    <a:lnTo>
                      <a:pt x="70" y="240"/>
                    </a:lnTo>
                    <a:lnTo>
                      <a:pt x="79" y="228"/>
                    </a:lnTo>
                    <a:lnTo>
                      <a:pt x="113" y="223"/>
                    </a:lnTo>
                    <a:lnTo>
                      <a:pt x="141" y="223"/>
                    </a:lnTo>
                    <a:lnTo>
                      <a:pt x="156" y="214"/>
                    </a:lnTo>
                    <a:lnTo>
                      <a:pt x="173" y="214"/>
                    </a:lnTo>
                    <a:lnTo>
                      <a:pt x="158" y="154"/>
                    </a:lnTo>
                    <a:lnTo>
                      <a:pt x="126" y="130"/>
                    </a:lnTo>
                    <a:lnTo>
                      <a:pt x="118" y="113"/>
                    </a:lnTo>
                    <a:lnTo>
                      <a:pt x="149" y="75"/>
                    </a:lnTo>
                    <a:lnTo>
                      <a:pt x="99" y="46"/>
                    </a:lnTo>
                    <a:lnTo>
                      <a:pt x="94" y="52"/>
                    </a:lnTo>
                    <a:lnTo>
                      <a:pt x="83" y="27"/>
                    </a:lnTo>
                    <a:lnTo>
                      <a:pt x="55" y="0"/>
                    </a:lnTo>
                  </a:path>
                </a:pathLst>
              </a:custGeom>
              <a:solidFill>
                <a:srgbClr val="DFF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12" name="Freeform 19"/>
              <p:cNvSpPr>
                <a:spLocks/>
              </p:cNvSpPr>
              <p:nvPr/>
            </p:nvSpPr>
            <p:spPr bwMode="auto">
              <a:xfrm>
                <a:off x="3889" y="1935"/>
                <a:ext cx="187" cy="205"/>
              </a:xfrm>
              <a:custGeom>
                <a:avLst/>
                <a:gdLst>
                  <a:gd name="T0" fmla="*/ 55 w 187"/>
                  <a:gd name="T1" fmla="*/ 3 h 205"/>
                  <a:gd name="T2" fmla="*/ 23 w 187"/>
                  <a:gd name="T3" fmla="*/ 8 h 205"/>
                  <a:gd name="T4" fmla="*/ 25 w 187"/>
                  <a:gd name="T5" fmla="*/ 41 h 205"/>
                  <a:gd name="T6" fmla="*/ 0 w 187"/>
                  <a:gd name="T7" fmla="*/ 88 h 205"/>
                  <a:gd name="T8" fmla="*/ 9 w 187"/>
                  <a:gd name="T9" fmla="*/ 125 h 205"/>
                  <a:gd name="T10" fmla="*/ 32 w 187"/>
                  <a:gd name="T11" fmla="*/ 125 h 205"/>
                  <a:gd name="T12" fmla="*/ 36 w 187"/>
                  <a:gd name="T13" fmla="*/ 163 h 205"/>
                  <a:gd name="T14" fmla="*/ 37 w 187"/>
                  <a:gd name="T15" fmla="*/ 175 h 205"/>
                  <a:gd name="T16" fmla="*/ 51 w 187"/>
                  <a:gd name="T17" fmla="*/ 204 h 205"/>
                  <a:gd name="T18" fmla="*/ 70 w 187"/>
                  <a:gd name="T19" fmla="*/ 195 h 205"/>
                  <a:gd name="T20" fmla="*/ 96 w 187"/>
                  <a:gd name="T21" fmla="*/ 170 h 205"/>
                  <a:gd name="T22" fmla="*/ 110 w 187"/>
                  <a:gd name="T23" fmla="*/ 129 h 205"/>
                  <a:gd name="T24" fmla="*/ 144 w 187"/>
                  <a:gd name="T25" fmla="*/ 119 h 205"/>
                  <a:gd name="T26" fmla="*/ 153 w 187"/>
                  <a:gd name="T27" fmla="*/ 85 h 205"/>
                  <a:gd name="T28" fmla="*/ 186 w 187"/>
                  <a:gd name="T29" fmla="*/ 54 h 205"/>
                  <a:gd name="T30" fmla="*/ 185 w 187"/>
                  <a:gd name="T31" fmla="*/ 32 h 205"/>
                  <a:gd name="T32" fmla="*/ 114 w 187"/>
                  <a:gd name="T33" fmla="*/ 0 h 205"/>
                  <a:gd name="T34" fmla="*/ 55 w 187"/>
                  <a:gd name="T35" fmla="*/ 3 h 2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7" h="205">
                    <a:moveTo>
                      <a:pt x="55" y="3"/>
                    </a:moveTo>
                    <a:lnTo>
                      <a:pt x="23" y="8"/>
                    </a:lnTo>
                    <a:lnTo>
                      <a:pt x="25" y="41"/>
                    </a:lnTo>
                    <a:lnTo>
                      <a:pt x="0" y="88"/>
                    </a:lnTo>
                    <a:lnTo>
                      <a:pt x="9" y="125"/>
                    </a:lnTo>
                    <a:lnTo>
                      <a:pt x="32" y="125"/>
                    </a:lnTo>
                    <a:lnTo>
                      <a:pt x="36" y="163"/>
                    </a:lnTo>
                    <a:lnTo>
                      <a:pt x="37" y="175"/>
                    </a:lnTo>
                    <a:lnTo>
                      <a:pt x="51" y="204"/>
                    </a:lnTo>
                    <a:lnTo>
                      <a:pt x="70" y="195"/>
                    </a:lnTo>
                    <a:lnTo>
                      <a:pt x="96" y="170"/>
                    </a:lnTo>
                    <a:lnTo>
                      <a:pt x="110" y="129"/>
                    </a:lnTo>
                    <a:lnTo>
                      <a:pt x="144" y="119"/>
                    </a:lnTo>
                    <a:lnTo>
                      <a:pt x="153" y="85"/>
                    </a:lnTo>
                    <a:lnTo>
                      <a:pt x="186" y="54"/>
                    </a:lnTo>
                    <a:lnTo>
                      <a:pt x="185" y="32"/>
                    </a:lnTo>
                    <a:lnTo>
                      <a:pt x="114" y="0"/>
                    </a:lnTo>
                    <a:lnTo>
                      <a:pt x="55" y="3"/>
                    </a:lnTo>
                  </a:path>
                </a:pathLst>
              </a:custGeom>
              <a:solidFill>
                <a:srgbClr val="7F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13" name="Freeform 20"/>
              <p:cNvSpPr>
                <a:spLocks/>
              </p:cNvSpPr>
              <p:nvPr/>
            </p:nvSpPr>
            <p:spPr bwMode="auto">
              <a:xfrm>
                <a:off x="3898" y="1967"/>
                <a:ext cx="425" cy="590"/>
              </a:xfrm>
              <a:custGeom>
                <a:avLst/>
                <a:gdLst>
                  <a:gd name="T0" fmla="*/ 101 w 425"/>
                  <a:gd name="T1" fmla="*/ 98 h 590"/>
                  <a:gd name="T2" fmla="*/ 60 w 425"/>
                  <a:gd name="T3" fmla="*/ 165 h 590"/>
                  <a:gd name="T4" fmla="*/ 30 w 425"/>
                  <a:gd name="T5" fmla="*/ 144 h 590"/>
                  <a:gd name="T6" fmla="*/ 14 w 425"/>
                  <a:gd name="T7" fmla="*/ 126 h 590"/>
                  <a:gd name="T8" fmla="*/ 0 w 425"/>
                  <a:gd name="T9" fmla="*/ 204 h 590"/>
                  <a:gd name="T10" fmla="*/ 24 w 425"/>
                  <a:gd name="T11" fmla="*/ 229 h 590"/>
                  <a:gd name="T12" fmla="*/ 86 w 425"/>
                  <a:gd name="T13" fmla="*/ 304 h 590"/>
                  <a:gd name="T14" fmla="*/ 133 w 425"/>
                  <a:gd name="T15" fmla="*/ 376 h 590"/>
                  <a:gd name="T16" fmla="*/ 154 w 425"/>
                  <a:gd name="T17" fmla="*/ 405 h 590"/>
                  <a:gd name="T18" fmla="*/ 185 w 425"/>
                  <a:gd name="T19" fmla="*/ 473 h 590"/>
                  <a:gd name="T20" fmla="*/ 268 w 425"/>
                  <a:gd name="T21" fmla="*/ 528 h 590"/>
                  <a:gd name="T22" fmla="*/ 369 w 425"/>
                  <a:gd name="T23" fmla="*/ 589 h 590"/>
                  <a:gd name="T24" fmla="*/ 404 w 425"/>
                  <a:gd name="T25" fmla="*/ 563 h 590"/>
                  <a:gd name="T26" fmla="*/ 424 w 425"/>
                  <a:gd name="T27" fmla="*/ 529 h 590"/>
                  <a:gd name="T28" fmla="*/ 413 w 425"/>
                  <a:gd name="T29" fmla="*/ 506 h 590"/>
                  <a:gd name="T30" fmla="*/ 419 w 425"/>
                  <a:gd name="T31" fmla="*/ 464 h 590"/>
                  <a:gd name="T32" fmla="*/ 413 w 425"/>
                  <a:gd name="T33" fmla="*/ 399 h 590"/>
                  <a:gd name="T34" fmla="*/ 380 w 425"/>
                  <a:gd name="T35" fmla="*/ 357 h 590"/>
                  <a:gd name="T36" fmla="*/ 339 w 425"/>
                  <a:gd name="T37" fmla="*/ 295 h 590"/>
                  <a:gd name="T38" fmla="*/ 298 w 425"/>
                  <a:gd name="T39" fmla="*/ 311 h 590"/>
                  <a:gd name="T40" fmla="*/ 261 w 425"/>
                  <a:gd name="T41" fmla="*/ 303 h 590"/>
                  <a:gd name="T42" fmla="*/ 255 w 425"/>
                  <a:gd name="T43" fmla="*/ 266 h 590"/>
                  <a:gd name="T44" fmla="*/ 239 w 425"/>
                  <a:gd name="T45" fmla="*/ 227 h 590"/>
                  <a:gd name="T46" fmla="*/ 253 w 425"/>
                  <a:gd name="T47" fmla="*/ 187 h 590"/>
                  <a:gd name="T48" fmla="*/ 270 w 425"/>
                  <a:gd name="T49" fmla="*/ 157 h 590"/>
                  <a:gd name="T50" fmla="*/ 347 w 425"/>
                  <a:gd name="T51" fmla="*/ 125 h 590"/>
                  <a:gd name="T52" fmla="*/ 329 w 425"/>
                  <a:gd name="T53" fmla="*/ 69 h 590"/>
                  <a:gd name="T54" fmla="*/ 333 w 425"/>
                  <a:gd name="T55" fmla="*/ 53 h 590"/>
                  <a:gd name="T56" fmla="*/ 282 w 425"/>
                  <a:gd name="T57" fmla="*/ 48 h 590"/>
                  <a:gd name="T58" fmla="*/ 251 w 425"/>
                  <a:gd name="T59" fmla="*/ 43 h 590"/>
                  <a:gd name="T60" fmla="*/ 200 w 425"/>
                  <a:gd name="T61" fmla="*/ 23 h 590"/>
                  <a:gd name="T62" fmla="*/ 176 w 425"/>
                  <a:gd name="T63" fmla="*/ 0 h 590"/>
                  <a:gd name="T64" fmla="*/ 143 w 425"/>
                  <a:gd name="T65" fmla="*/ 56 h 5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5" h="590">
                    <a:moveTo>
                      <a:pt x="137" y="87"/>
                    </a:moveTo>
                    <a:lnTo>
                      <a:pt x="101" y="98"/>
                    </a:lnTo>
                    <a:lnTo>
                      <a:pt x="87" y="138"/>
                    </a:lnTo>
                    <a:lnTo>
                      <a:pt x="60" y="165"/>
                    </a:lnTo>
                    <a:lnTo>
                      <a:pt x="42" y="170"/>
                    </a:lnTo>
                    <a:lnTo>
                      <a:pt x="30" y="144"/>
                    </a:lnTo>
                    <a:lnTo>
                      <a:pt x="27" y="131"/>
                    </a:lnTo>
                    <a:lnTo>
                      <a:pt x="14" y="126"/>
                    </a:lnTo>
                    <a:lnTo>
                      <a:pt x="0" y="149"/>
                    </a:lnTo>
                    <a:lnTo>
                      <a:pt x="0" y="204"/>
                    </a:lnTo>
                    <a:lnTo>
                      <a:pt x="8" y="219"/>
                    </a:lnTo>
                    <a:lnTo>
                      <a:pt x="24" y="229"/>
                    </a:lnTo>
                    <a:lnTo>
                      <a:pt x="79" y="294"/>
                    </a:lnTo>
                    <a:lnTo>
                      <a:pt x="86" y="304"/>
                    </a:lnTo>
                    <a:lnTo>
                      <a:pt x="107" y="352"/>
                    </a:lnTo>
                    <a:lnTo>
                      <a:pt x="133" y="376"/>
                    </a:lnTo>
                    <a:lnTo>
                      <a:pt x="149" y="399"/>
                    </a:lnTo>
                    <a:lnTo>
                      <a:pt x="154" y="405"/>
                    </a:lnTo>
                    <a:lnTo>
                      <a:pt x="163" y="438"/>
                    </a:lnTo>
                    <a:lnTo>
                      <a:pt x="185" y="473"/>
                    </a:lnTo>
                    <a:lnTo>
                      <a:pt x="217" y="493"/>
                    </a:lnTo>
                    <a:lnTo>
                      <a:pt x="268" y="528"/>
                    </a:lnTo>
                    <a:lnTo>
                      <a:pt x="332" y="558"/>
                    </a:lnTo>
                    <a:lnTo>
                      <a:pt x="369" y="589"/>
                    </a:lnTo>
                    <a:lnTo>
                      <a:pt x="398" y="552"/>
                    </a:lnTo>
                    <a:lnTo>
                      <a:pt x="404" y="563"/>
                    </a:lnTo>
                    <a:lnTo>
                      <a:pt x="410" y="561"/>
                    </a:lnTo>
                    <a:lnTo>
                      <a:pt x="424" y="529"/>
                    </a:lnTo>
                    <a:lnTo>
                      <a:pt x="421" y="514"/>
                    </a:lnTo>
                    <a:lnTo>
                      <a:pt x="413" y="506"/>
                    </a:lnTo>
                    <a:lnTo>
                      <a:pt x="413" y="488"/>
                    </a:lnTo>
                    <a:lnTo>
                      <a:pt x="419" y="464"/>
                    </a:lnTo>
                    <a:lnTo>
                      <a:pt x="419" y="422"/>
                    </a:lnTo>
                    <a:lnTo>
                      <a:pt x="413" y="399"/>
                    </a:lnTo>
                    <a:lnTo>
                      <a:pt x="410" y="378"/>
                    </a:lnTo>
                    <a:lnTo>
                      <a:pt x="380" y="357"/>
                    </a:lnTo>
                    <a:lnTo>
                      <a:pt x="353" y="352"/>
                    </a:lnTo>
                    <a:lnTo>
                      <a:pt x="339" y="295"/>
                    </a:lnTo>
                    <a:lnTo>
                      <a:pt x="318" y="311"/>
                    </a:lnTo>
                    <a:lnTo>
                      <a:pt x="298" y="311"/>
                    </a:lnTo>
                    <a:lnTo>
                      <a:pt x="284" y="295"/>
                    </a:lnTo>
                    <a:lnTo>
                      <a:pt x="261" y="303"/>
                    </a:lnTo>
                    <a:lnTo>
                      <a:pt x="261" y="284"/>
                    </a:lnTo>
                    <a:lnTo>
                      <a:pt x="255" y="266"/>
                    </a:lnTo>
                    <a:lnTo>
                      <a:pt x="239" y="251"/>
                    </a:lnTo>
                    <a:lnTo>
                      <a:pt x="239" y="227"/>
                    </a:lnTo>
                    <a:lnTo>
                      <a:pt x="256" y="205"/>
                    </a:lnTo>
                    <a:lnTo>
                      <a:pt x="253" y="187"/>
                    </a:lnTo>
                    <a:lnTo>
                      <a:pt x="264" y="168"/>
                    </a:lnTo>
                    <a:lnTo>
                      <a:pt x="270" y="157"/>
                    </a:lnTo>
                    <a:lnTo>
                      <a:pt x="298" y="140"/>
                    </a:lnTo>
                    <a:lnTo>
                      <a:pt x="347" y="125"/>
                    </a:lnTo>
                    <a:lnTo>
                      <a:pt x="330" y="117"/>
                    </a:lnTo>
                    <a:lnTo>
                      <a:pt x="329" y="69"/>
                    </a:lnTo>
                    <a:lnTo>
                      <a:pt x="334" y="65"/>
                    </a:lnTo>
                    <a:lnTo>
                      <a:pt x="333" y="53"/>
                    </a:lnTo>
                    <a:lnTo>
                      <a:pt x="321" y="48"/>
                    </a:lnTo>
                    <a:lnTo>
                      <a:pt x="282" y="48"/>
                    </a:lnTo>
                    <a:lnTo>
                      <a:pt x="267" y="56"/>
                    </a:lnTo>
                    <a:lnTo>
                      <a:pt x="251" y="43"/>
                    </a:lnTo>
                    <a:lnTo>
                      <a:pt x="226" y="34"/>
                    </a:lnTo>
                    <a:lnTo>
                      <a:pt x="200" y="23"/>
                    </a:lnTo>
                    <a:lnTo>
                      <a:pt x="200" y="0"/>
                    </a:lnTo>
                    <a:lnTo>
                      <a:pt x="176" y="0"/>
                    </a:lnTo>
                    <a:lnTo>
                      <a:pt x="179" y="22"/>
                    </a:lnTo>
                    <a:lnTo>
                      <a:pt x="143" y="56"/>
                    </a:lnTo>
                    <a:lnTo>
                      <a:pt x="137" y="87"/>
                    </a:lnTo>
                  </a:path>
                </a:pathLst>
              </a:custGeom>
              <a:solidFill>
                <a:srgbClr val="00B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14" name="Freeform 21"/>
              <p:cNvSpPr>
                <a:spLocks/>
              </p:cNvSpPr>
              <p:nvPr/>
            </p:nvSpPr>
            <p:spPr bwMode="auto">
              <a:xfrm>
                <a:off x="4274" y="2262"/>
                <a:ext cx="397" cy="434"/>
              </a:xfrm>
              <a:custGeom>
                <a:avLst/>
                <a:gdLst>
                  <a:gd name="T0" fmla="*/ 0 w 397"/>
                  <a:gd name="T1" fmla="*/ 60 h 434"/>
                  <a:gd name="T2" fmla="*/ 59 w 397"/>
                  <a:gd name="T3" fmla="*/ 41 h 434"/>
                  <a:gd name="T4" fmla="*/ 92 w 397"/>
                  <a:gd name="T5" fmla="*/ 25 h 434"/>
                  <a:gd name="T6" fmla="*/ 127 w 397"/>
                  <a:gd name="T7" fmla="*/ 0 h 434"/>
                  <a:gd name="T8" fmla="*/ 152 w 397"/>
                  <a:gd name="T9" fmla="*/ 30 h 434"/>
                  <a:gd name="T10" fmla="*/ 157 w 397"/>
                  <a:gd name="T11" fmla="*/ 59 h 434"/>
                  <a:gd name="T12" fmla="*/ 157 w 397"/>
                  <a:gd name="T13" fmla="*/ 77 h 434"/>
                  <a:gd name="T14" fmla="*/ 196 w 397"/>
                  <a:gd name="T15" fmla="*/ 96 h 434"/>
                  <a:gd name="T16" fmla="*/ 222 w 397"/>
                  <a:gd name="T17" fmla="*/ 95 h 434"/>
                  <a:gd name="T18" fmla="*/ 259 w 397"/>
                  <a:gd name="T19" fmla="*/ 119 h 434"/>
                  <a:gd name="T20" fmla="*/ 284 w 397"/>
                  <a:gd name="T21" fmla="*/ 127 h 434"/>
                  <a:gd name="T22" fmla="*/ 298 w 397"/>
                  <a:gd name="T23" fmla="*/ 127 h 434"/>
                  <a:gd name="T24" fmla="*/ 320 w 397"/>
                  <a:gd name="T25" fmla="*/ 156 h 434"/>
                  <a:gd name="T26" fmla="*/ 315 w 397"/>
                  <a:gd name="T27" fmla="*/ 217 h 434"/>
                  <a:gd name="T28" fmla="*/ 376 w 397"/>
                  <a:gd name="T29" fmla="*/ 217 h 434"/>
                  <a:gd name="T30" fmla="*/ 384 w 397"/>
                  <a:gd name="T31" fmla="*/ 239 h 434"/>
                  <a:gd name="T32" fmla="*/ 391 w 397"/>
                  <a:gd name="T33" fmla="*/ 249 h 434"/>
                  <a:gd name="T34" fmla="*/ 396 w 397"/>
                  <a:gd name="T35" fmla="*/ 267 h 434"/>
                  <a:gd name="T36" fmla="*/ 396 w 397"/>
                  <a:gd name="T37" fmla="*/ 303 h 434"/>
                  <a:gd name="T38" fmla="*/ 381 w 397"/>
                  <a:gd name="T39" fmla="*/ 333 h 434"/>
                  <a:gd name="T40" fmla="*/ 363 w 397"/>
                  <a:gd name="T41" fmla="*/ 328 h 434"/>
                  <a:gd name="T42" fmla="*/ 339 w 397"/>
                  <a:gd name="T43" fmla="*/ 319 h 434"/>
                  <a:gd name="T44" fmla="*/ 299 w 397"/>
                  <a:gd name="T45" fmla="*/ 321 h 434"/>
                  <a:gd name="T46" fmla="*/ 268 w 397"/>
                  <a:gd name="T47" fmla="*/ 351 h 434"/>
                  <a:gd name="T48" fmla="*/ 265 w 397"/>
                  <a:gd name="T49" fmla="*/ 368 h 434"/>
                  <a:gd name="T50" fmla="*/ 255 w 397"/>
                  <a:gd name="T51" fmla="*/ 382 h 434"/>
                  <a:gd name="T52" fmla="*/ 251 w 397"/>
                  <a:gd name="T53" fmla="*/ 412 h 434"/>
                  <a:gd name="T54" fmla="*/ 231 w 397"/>
                  <a:gd name="T55" fmla="*/ 412 h 434"/>
                  <a:gd name="T56" fmla="*/ 211 w 397"/>
                  <a:gd name="T57" fmla="*/ 402 h 434"/>
                  <a:gd name="T58" fmla="*/ 204 w 397"/>
                  <a:gd name="T59" fmla="*/ 433 h 434"/>
                  <a:gd name="T60" fmla="*/ 166 w 397"/>
                  <a:gd name="T61" fmla="*/ 411 h 434"/>
                  <a:gd name="T62" fmla="*/ 154 w 397"/>
                  <a:gd name="T63" fmla="*/ 411 h 434"/>
                  <a:gd name="T64" fmla="*/ 136 w 397"/>
                  <a:gd name="T65" fmla="*/ 403 h 434"/>
                  <a:gd name="T66" fmla="*/ 112 w 397"/>
                  <a:gd name="T67" fmla="*/ 416 h 434"/>
                  <a:gd name="T68" fmla="*/ 45 w 397"/>
                  <a:gd name="T69" fmla="*/ 378 h 434"/>
                  <a:gd name="T70" fmla="*/ 61 w 397"/>
                  <a:gd name="T71" fmla="*/ 333 h 434"/>
                  <a:gd name="T72" fmla="*/ 42 w 397"/>
                  <a:gd name="T73" fmla="*/ 286 h 434"/>
                  <a:gd name="T74" fmla="*/ 32 w 397"/>
                  <a:gd name="T75" fmla="*/ 272 h 434"/>
                  <a:gd name="T76" fmla="*/ 28 w 397"/>
                  <a:gd name="T77" fmla="*/ 268 h 434"/>
                  <a:gd name="T78" fmla="*/ 34 w 397"/>
                  <a:gd name="T79" fmla="*/ 264 h 434"/>
                  <a:gd name="T80" fmla="*/ 48 w 397"/>
                  <a:gd name="T81" fmla="*/ 233 h 434"/>
                  <a:gd name="T82" fmla="*/ 45 w 397"/>
                  <a:gd name="T83" fmla="*/ 220 h 434"/>
                  <a:gd name="T84" fmla="*/ 37 w 397"/>
                  <a:gd name="T85" fmla="*/ 212 h 434"/>
                  <a:gd name="T86" fmla="*/ 37 w 397"/>
                  <a:gd name="T87" fmla="*/ 192 h 434"/>
                  <a:gd name="T88" fmla="*/ 43 w 397"/>
                  <a:gd name="T89" fmla="*/ 170 h 434"/>
                  <a:gd name="T90" fmla="*/ 43 w 397"/>
                  <a:gd name="T91" fmla="*/ 123 h 434"/>
                  <a:gd name="T92" fmla="*/ 37 w 397"/>
                  <a:gd name="T93" fmla="*/ 105 h 434"/>
                  <a:gd name="T94" fmla="*/ 34 w 397"/>
                  <a:gd name="T95" fmla="*/ 83 h 434"/>
                  <a:gd name="T96" fmla="*/ 23 w 397"/>
                  <a:gd name="T97" fmla="*/ 74 h 434"/>
                  <a:gd name="T98" fmla="*/ 0 w 397"/>
                  <a:gd name="T99" fmla="*/ 60 h 4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97" h="434">
                    <a:moveTo>
                      <a:pt x="0" y="60"/>
                    </a:moveTo>
                    <a:lnTo>
                      <a:pt x="59" y="41"/>
                    </a:lnTo>
                    <a:lnTo>
                      <a:pt x="92" y="25"/>
                    </a:lnTo>
                    <a:lnTo>
                      <a:pt x="127" y="0"/>
                    </a:lnTo>
                    <a:lnTo>
                      <a:pt x="152" y="30"/>
                    </a:lnTo>
                    <a:lnTo>
                      <a:pt x="157" y="59"/>
                    </a:lnTo>
                    <a:lnTo>
                      <a:pt x="157" y="77"/>
                    </a:lnTo>
                    <a:lnTo>
                      <a:pt x="196" y="96"/>
                    </a:lnTo>
                    <a:lnTo>
                      <a:pt x="222" y="95"/>
                    </a:lnTo>
                    <a:lnTo>
                      <a:pt x="259" y="119"/>
                    </a:lnTo>
                    <a:lnTo>
                      <a:pt x="284" y="127"/>
                    </a:lnTo>
                    <a:lnTo>
                      <a:pt x="298" y="127"/>
                    </a:lnTo>
                    <a:lnTo>
                      <a:pt x="320" y="156"/>
                    </a:lnTo>
                    <a:lnTo>
                      <a:pt x="315" y="217"/>
                    </a:lnTo>
                    <a:lnTo>
                      <a:pt x="376" y="217"/>
                    </a:lnTo>
                    <a:lnTo>
                      <a:pt x="384" y="239"/>
                    </a:lnTo>
                    <a:lnTo>
                      <a:pt x="391" y="249"/>
                    </a:lnTo>
                    <a:lnTo>
                      <a:pt x="396" y="267"/>
                    </a:lnTo>
                    <a:lnTo>
                      <a:pt x="396" y="303"/>
                    </a:lnTo>
                    <a:lnTo>
                      <a:pt x="381" y="333"/>
                    </a:lnTo>
                    <a:lnTo>
                      <a:pt x="363" y="328"/>
                    </a:lnTo>
                    <a:lnTo>
                      <a:pt x="339" y="319"/>
                    </a:lnTo>
                    <a:lnTo>
                      <a:pt x="299" y="321"/>
                    </a:lnTo>
                    <a:lnTo>
                      <a:pt x="268" y="351"/>
                    </a:lnTo>
                    <a:lnTo>
                      <a:pt x="265" y="368"/>
                    </a:lnTo>
                    <a:lnTo>
                      <a:pt x="255" y="382"/>
                    </a:lnTo>
                    <a:lnTo>
                      <a:pt x="251" y="412"/>
                    </a:lnTo>
                    <a:lnTo>
                      <a:pt x="231" y="412"/>
                    </a:lnTo>
                    <a:lnTo>
                      <a:pt x="211" y="402"/>
                    </a:lnTo>
                    <a:lnTo>
                      <a:pt x="204" y="433"/>
                    </a:lnTo>
                    <a:lnTo>
                      <a:pt x="166" y="411"/>
                    </a:lnTo>
                    <a:lnTo>
                      <a:pt x="154" y="411"/>
                    </a:lnTo>
                    <a:lnTo>
                      <a:pt x="136" y="403"/>
                    </a:lnTo>
                    <a:lnTo>
                      <a:pt x="112" y="416"/>
                    </a:lnTo>
                    <a:lnTo>
                      <a:pt x="45" y="378"/>
                    </a:lnTo>
                    <a:lnTo>
                      <a:pt x="61" y="333"/>
                    </a:lnTo>
                    <a:lnTo>
                      <a:pt x="42" y="286"/>
                    </a:lnTo>
                    <a:lnTo>
                      <a:pt x="32" y="272"/>
                    </a:lnTo>
                    <a:lnTo>
                      <a:pt x="28" y="268"/>
                    </a:lnTo>
                    <a:lnTo>
                      <a:pt x="34" y="264"/>
                    </a:lnTo>
                    <a:lnTo>
                      <a:pt x="48" y="233"/>
                    </a:lnTo>
                    <a:lnTo>
                      <a:pt x="45" y="220"/>
                    </a:lnTo>
                    <a:lnTo>
                      <a:pt x="37" y="212"/>
                    </a:lnTo>
                    <a:lnTo>
                      <a:pt x="37" y="192"/>
                    </a:lnTo>
                    <a:lnTo>
                      <a:pt x="43" y="170"/>
                    </a:lnTo>
                    <a:lnTo>
                      <a:pt x="43" y="123"/>
                    </a:lnTo>
                    <a:lnTo>
                      <a:pt x="37" y="105"/>
                    </a:lnTo>
                    <a:lnTo>
                      <a:pt x="34" y="83"/>
                    </a:lnTo>
                    <a:lnTo>
                      <a:pt x="23" y="74"/>
                    </a:lnTo>
                    <a:lnTo>
                      <a:pt x="0" y="60"/>
                    </a:lnTo>
                  </a:path>
                </a:pathLst>
              </a:custGeom>
              <a:solidFill>
                <a:srgbClr val="5FD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15" name="Freeform 22"/>
              <p:cNvSpPr>
                <a:spLocks/>
              </p:cNvSpPr>
              <p:nvPr/>
            </p:nvSpPr>
            <p:spPr bwMode="auto">
              <a:xfrm>
                <a:off x="4522" y="2581"/>
                <a:ext cx="266" cy="274"/>
              </a:xfrm>
              <a:custGeom>
                <a:avLst/>
                <a:gdLst>
                  <a:gd name="T0" fmla="*/ 53 w 266"/>
                  <a:gd name="T1" fmla="*/ 0 h 274"/>
                  <a:gd name="T2" fmla="*/ 20 w 266"/>
                  <a:gd name="T3" fmla="*/ 32 h 274"/>
                  <a:gd name="T4" fmla="*/ 17 w 266"/>
                  <a:gd name="T5" fmla="*/ 49 h 274"/>
                  <a:gd name="T6" fmla="*/ 7 w 266"/>
                  <a:gd name="T7" fmla="*/ 63 h 274"/>
                  <a:gd name="T8" fmla="*/ 0 w 266"/>
                  <a:gd name="T9" fmla="*/ 92 h 274"/>
                  <a:gd name="T10" fmla="*/ 6 w 266"/>
                  <a:gd name="T11" fmla="*/ 110 h 274"/>
                  <a:gd name="T12" fmla="*/ 36 w 266"/>
                  <a:gd name="T13" fmla="*/ 128 h 274"/>
                  <a:gd name="T14" fmla="*/ 58 w 266"/>
                  <a:gd name="T15" fmla="*/ 133 h 274"/>
                  <a:gd name="T16" fmla="*/ 99 w 266"/>
                  <a:gd name="T17" fmla="*/ 157 h 274"/>
                  <a:gd name="T18" fmla="*/ 118 w 266"/>
                  <a:gd name="T19" fmla="*/ 161 h 274"/>
                  <a:gd name="T20" fmla="*/ 136 w 266"/>
                  <a:gd name="T21" fmla="*/ 172 h 274"/>
                  <a:gd name="T22" fmla="*/ 149 w 266"/>
                  <a:gd name="T23" fmla="*/ 195 h 274"/>
                  <a:gd name="T24" fmla="*/ 151 w 266"/>
                  <a:gd name="T25" fmla="*/ 228 h 274"/>
                  <a:gd name="T26" fmla="*/ 142 w 266"/>
                  <a:gd name="T27" fmla="*/ 240 h 274"/>
                  <a:gd name="T28" fmla="*/ 144 w 266"/>
                  <a:gd name="T29" fmla="*/ 255 h 274"/>
                  <a:gd name="T30" fmla="*/ 167 w 266"/>
                  <a:gd name="T31" fmla="*/ 272 h 274"/>
                  <a:gd name="T32" fmla="*/ 199 w 266"/>
                  <a:gd name="T33" fmla="*/ 273 h 274"/>
                  <a:gd name="T34" fmla="*/ 228 w 266"/>
                  <a:gd name="T35" fmla="*/ 231 h 274"/>
                  <a:gd name="T36" fmla="*/ 247 w 266"/>
                  <a:gd name="T37" fmla="*/ 217 h 274"/>
                  <a:gd name="T38" fmla="*/ 265 w 266"/>
                  <a:gd name="T39" fmla="*/ 218 h 274"/>
                  <a:gd name="T40" fmla="*/ 258 w 266"/>
                  <a:gd name="T41" fmla="*/ 208 h 274"/>
                  <a:gd name="T42" fmla="*/ 251 w 266"/>
                  <a:gd name="T43" fmla="*/ 144 h 274"/>
                  <a:gd name="T44" fmla="*/ 236 w 266"/>
                  <a:gd name="T45" fmla="*/ 151 h 274"/>
                  <a:gd name="T46" fmla="*/ 231 w 266"/>
                  <a:gd name="T47" fmla="*/ 119 h 274"/>
                  <a:gd name="T48" fmla="*/ 213 w 266"/>
                  <a:gd name="T49" fmla="*/ 106 h 274"/>
                  <a:gd name="T50" fmla="*/ 198 w 266"/>
                  <a:gd name="T51" fmla="*/ 100 h 274"/>
                  <a:gd name="T52" fmla="*/ 147 w 266"/>
                  <a:gd name="T53" fmla="*/ 99 h 274"/>
                  <a:gd name="T54" fmla="*/ 149 w 266"/>
                  <a:gd name="T55" fmla="*/ 81 h 274"/>
                  <a:gd name="T56" fmla="*/ 148 w 266"/>
                  <a:gd name="T57" fmla="*/ 42 h 274"/>
                  <a:gd name="T58" fmla="*/ 135 w 266"/>
                  <a:gd name="T59" fmla="*/ 16 h 274"/>
                  <a:gd name="T60" fmla="*/ 110 w 266"/>
                  <a:gd name="T61" fmla="*/ 8 h 274"/>
                  <a:gd name="T62" fmla="*/ 90 w 266"/>
                  <a:gd name="T63" fmla="*/ 0 h 274"/>
                  <a:gd name="T64" fmla="*/ 53 w 266"/>
                  <a:gd name="T65" fmla="*/ 0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6" h="274">
                    <a:moveTo>
                      <a:pt x="53" y="0"/>
                    </a:moveTo>
                    <a:lnTo>
                      <a:pt x="20" y="32"/>
                    </a:lnTo>
                    <a:lnTo>
                      <a:pt x="17" y="49"/>
                    </a:lnTo>
                    <a:lnTo>
                      <a:pt x="7" y="63"/>
                    </a:lnTo>
                    <a:lnTo>
                      <a:pt x="0" y="92"/>
                    </a:lnTo>
                    <a:lnTo>
                      <a:pt x="6" y="110"/>
                    </a:lnTo>
                    <a:lnTo>
                      <a:pt x="36" y="128"/>
                    </a:lnTo>
                    <a:lnTo>
                      <a:pt x="58" y="133"/>
                    </a:lnTo>
                    <a:lnTo>
                      <a:pt x="99" y="157"/>
                    </a:lnTo>
                    <a:lnTo>
                      <a:pt x="118" y="161"/>
                    </a:lnTo>
                    <a:lnTo>
                      <a:pt x="136" y="172"/>
                    </a:lnTo>
                    <a:lnTo>
                      <a:pt x="149" y="195"/>
                    </a:lnTo>
                    <a:lnTo>
                      <a:pt x="151" y="228"/>
                    </a:lnTo>
                    <a:lnTo>
                      <a:pt x="142" y="240"/>
                    </a:lnTo>
                    <a:lnTo>
                      <a:pt x="144" y="255"/>
                    </a:lnTo>
                    <a:lnTo>
                      <a:pt x="167" y="272"/>
                    </a:lnTo>
                    <a:lnTo>
                      <a:pt x="199" y="273"/>
                    </a:lnTo>
                    <a:lnTo>
                      <a:pt x="228" y="231"/>
                    </a:lnTo>
                    <a:lnTo>
                      <a:pt x="247" y="217"/>
                    </a:lnTo>
                    <a:lnTo>
                      <a:pt x="265" y="218"/>
                    </a:lnTo>
                    <a:lnTo>
                      <a:pt x="258" y="208"/>
                    </a:lnTo>
                    <a:lnTo>
                      <a:pt x="251" y="144"/>
                    </a:lnTo>
                    <a:lnTo>
                      <a:pt x="236" y="151"/>
                    </a:lnTo>
                    <a:lnTo>
                      <a:pt x="231" y="119"/>
                    </a:lnTo>
                    <a:lnTo>
                      <a:pt x="213" y="106"/>
                    </a:lnTo>
                    <a:lnTo>
                      <a:pt x="198" y="100"/>
                    </a:lnTo>
                    <a:lnTo>
                      <a:pt x="147" y="99"/>
                    </a:lnTo>
                    <a:lnTo>
                      <a:pt x="149" y="81"/>
                    </a:lnTo>
                    <a:lnTo>
                      <a:pt x="148" y="42"/>
                    </a:lnTo>
                    <a:lnTo>
                      <a:pt x="135" y="16"/>
                    </a:lnTo>
                    <a:lnTo>
                      <a:pt x="110" y="8"/>
                    </a:lnTo>
                    <a:lnTo>
                      <a:pt x="90" y="0"/>
                    </a:lnTo>
                    <a:lnTo>
                      <a:pt x="53" y="0"/>
                    </a:lnTo>
                  </a:path>
                </a:pathLst>
              </a:custGeom>
              <a:solidFill>
                <a:srgbClr val="007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16" name="Freeform 23"/>
              <p:cNvSpPr>
                <a:spLocks/>
              </p:cNvSpPr>
              <p:nvPr/>
            </p:nvSpPr>
            <p:spPr bwMode="auto">
              <a:xfrm>
                <a:off x="4308" y="2664"/>
                <a:ext cx="492" cy="1089"/>
              </a:xfrm>
              <a:custGeom>
                <a:avLst/>
                <a:gdLst>
                  <a:gd name="T0" fmla="*/ 132 w 492"/>
                  <a:gd name="T1" fmla="*/ 9 h 1089"/>
                  <a:gd name="T2" fmla="*/ 100 w 492"/>
                  <a:gd name="T3" fmla="*/ 1 h 1089"/>
                  <a:gd name="T4" fmla="*/ 87 w 492"/>
                  <a:gd name="T5" fmla="*/ 48 h 1089"/>
                  <a:gd name="T6" fmla="*/ 51 w 492"/>
                  <a:gd name="T7" fmla="*/ 85 h 1089"/>
                  <a:gd name="T8" fmla="*/ 46 w 492"/>
                  <a:gd name="T9" fmla="*/ 133 h 1089"/>
                  <a:gd name="T10" fmla="*/ 37 w 492"/>
                  <a:gd name="T11" fmla="*/ 184 h 1089"/>
                  <a:gd name="T12" fmla="*/ 0 w 492"/>
                  <a:gd name="T13" fmla="*/ 250 h 1089"/>
                  <a:gd name="T14" fmla="*/ 19 w 492"/>
                  <a:gd name="T15" fmla="*/ 437 h 1089"/>
                  <a:gd name="T16" fmla="*/ 16 w 492"/>
                  <a:gd name="T17" fmla="*/ 499 h 1089"/>
                  <a:gd name="T18" fmla="*/ 41 w 492"/>
                  <a:gd name="T19" fmla="*/ 750 h 1089"/>
                  <a:gd name="T20" fmla="*/ 47 w 492"/>
                  <a:gd name="T21" fmla="*/ 778 h 1089"/>
                  <a:gd name="T22" fmla="*/ 55 w 492"/>
                  <a:gd name="T23" fmla="*/ 817 h 1089"/>
                  <a:gd name="T24" fmla="*/ 47 w 492"/>
                  <a:gd name="T25" fmla="*/ 841 h 1089"/>
                  <a:gd name="T26" fmla="*/ 54 w 492"/>
                  <a:gd name="T27" fmla="*/ 878 h 1089"/>
                  <a:gd name="T28" fmla="*/ 46 w 492"/>
                  <a:gd name="T29" fmla="*/ 936 h 1089"/>
                  <a:gd name="T30" fmla="*/ 40 w 492"/>
                  <a:gd name="T31" fmla="*/ 972 h 1089"/>
                  <a:gd name="T32" fmla="*/ 54 w 492"/>
                  <a:gd name="T33" fmla="*/ 1019 h 1089"/>
                  <a:gd name="T34" fmla="*/ 65 w 492"/>
                  <a:gd name="T35" fmla="*/ 1044 h 1089"/>
                  <a:gd name="T36" fmla="*/ 92 w 492"/>
                  <a:gd name="T37" fmla="*/ 1079 h 1089"/>
                  <a:gd name="T38" fmla="*/ 123 w 492"/>
                  <a:gd name="T39" fmla="*/ 1088 h 1089"/>
                  <a:gd name="T40" fmla="*/ 165 w 492"/>
                  <a:gd name="T41" fmla="*/ 1080 h 1089"/>
                  <a:gd name="T42" fmla="*/ 139 w 492"/>
                  <a:gd name="T43" fmla="*/ 1037 h 1089"/>
                  <a:gd name="T44" fmla="*/ 163 w 492"/>
                  <a:gd name="T45" fmla="*/ 996 h 1089"/>
                  <a:gd name="T46" fmla="*/ 167 w 492"/>
                  <a:gd name="T47" fmla="*/ 973 h 1089"/>
                  <a:gd name="T48" fmla="*/ 170 w 492"/>
                  <a:gd name="T49" fmla="*/ 949 h 1089"/>
                  <a:gd name="T50" fmla="*/ 216 w 492"/>
                  <a:gd name="T51" fmla="*/ 912 h 1089"/>
                  <a:gd name="T52" fmla="*/ 202 w 492"/>
                  <a:gd name="T53" fmla="*/ 871 h 1089"/>
                  <a:gd name="T54" fmla="*/ 163 w 492"/>
                  <a:gd name="T55" fmla="*/ 831 h 1089"/>
                  <a:gd name="T56" fmla="*/ 200 w 492"/>
                  <a:gd name="T57" fmla="*/ 787 h 1089"/>
                  <a:gd name="T58" fmla="*/ 216 w 492"/>
                  <a:gd name="T59" fmla="*/ 733 h 1089"/>
                  <a:gd name="T60" fmla="*/ 256 w 492"/>
                  <a:gd name="T61" fmla="*/ 710 h 1089"/>
                  <a:gd name="T62" fmla="*/ 260 w 492"/>
                  <a:gd name="T63" fmla="*/ 685 h 1089"/>
                  <a:gd name="T64" fmla="*/ 218 w 492"/>
                  <a:gd name="T65" fmla="*/ 654 h 1089"/>
                  <a:gd name="T66" fmla="*/ 228 w 492"/>
                  <a:gd name="T67" fmla="*/ 632 h 1089"/>
                  <a:gd name="T68" fmla="*/ 276 w 492"/>
                  <a:gd name="T69" fmla="*/ 639 h 1089"/>
                  <a:gd name="T70" fmla="*/ 296 w 492"/>
                  <a:gd name="T71" fmla="*/ 602 h 1089"/>
                  <a:gd name="T72" fmla="*/ 301 w 492"/>
                  <a:gd name="T73" fmla="*/ 567 h 1089"/>
                  <a:gd name="T74" fmla="*/ 363 w 492"/>
                  <a:gd name="T75" fmla="*/ 551 h 1089"/>
                  <a:gd name="T76" fmla="*/ 381 w 492"/>
                  <a:gd name="T77" fmla="*/ 522 h 1089"/>
                  <a:gd name="T78" fmla="*/ 373 w 492"/>
                  <a:gd name="T79" fmla="*/ 477 h 1089"/>
                  <a:gd name="T80" fmla="*/ 365 w 492"/>
                  <a:gd name="T81" fmla="*/ 427 h 1089"/>
                  <a:gd name="T82" fmla="*/ 338 w 492"/>
                  <a:gd name="T83" fmla="*/ 418 h 1089"/>
                  <a:gd name="T84" fmla="*/ 358 w 492"/>
                  <a:gd name="T85" fmla="*/ 380 h 1089"/>
                  <a:gd name="T86" fmla="*/ 365 w 492"/>
                  <a:gd name="T87" fmla="*/ 337 h 1089"/>
                  <a:gd name="T88" fmla="*/ 391 w 492"/>
                  <a:gd name="T89" fmla="*/ 281 h 1089"/>
                  <a:gd name="T90" fmla="*/ 409 w 492"/>
                  <a:gd name="T91" fmla="*/ 231 h 1089"/>
                  <a:gd name="T92" fmla="*/ 483 w 492"/>
                  <a:gd name="T93" fmla="*/ 180 h 1089"/>
                  <a:gd name="T94" fmla="*/ 482 w 492"/>
                  <a:gd name="T95" fmla="*/ 134 h 1089"/>
                  <a:gd name="T96" fmla="*/ 437 w 492"/>
                  <a:gd name="T97" fmla="*/ 154 h 1089"/>
                  <a:gd name="T98" fmla="*/ 385 w 492"/>
                  <a:gd name="T99" fmla="*/ 187 h 1089"/>
                  <a:gd name="T100" fmla="*/ 357 w 492"/>
                  <a:gd name="T101" fmla="*/ 157 h 1089"/>
                  <a:gd name="T102" fmla="*/ 363 w 492"/>
                  <a:gd name="T103" fmla="*/ 112 h 1089"/>
                  <a:gd name="T104" fmla="*/ 330 w 492"/>
                  <a:gd name="T105" fmla="*/ 78 h 1089"/>
                  <a:gd name="T106" fmla="*/ 272 w 492"/>
                  <a:gd name="T107" fmla="*/ 50 h 1089"/>
                  <a:gd name="T108" fmla="*/ 221 w 492"/>
                  <a:gd name="T109" fmla="*/ 23 h 1089"/>
                  <a:gd name="T110" fmla="*/ 195 w 492"/>
                  <a:gd name="T111" fmla="*/ 10 h 1089"/>
                  <a:gd name="T112" fmla="*/ 169 w 492"/>
                  <a:gd name="T113" fmla="*/ 27 h 10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92" h="1089">
                    <a:moveTo>
                      <a:pt x="169" y="27"/>
                    </a:moveTo>
                    <a:lnTo>
                      <a:pt x="132" y="9"/>
                    </a:lnTo>
                    <a:lnTo>
                      <a:pt x="123" y="9"/>
                    </a:lnTo>
                    <a:lnTo>
                      <a:pt x="100" y="1"/>
                    </a:lnTo>
                    <a:lnTo>
                      <a:pt x="77" y="13"/>
                    </a:lnTo>
                    <a:lnTo>
                      <a:pt x="87" y="48"/>
                    </a:lnTo>
                    <a:lnTo>
                      <a:pt x="78" y="71"/>
                    </a:lnTo>
                    <a:lnTo>
                      <a:pt x="51" y="85"/>
                    </a:lnTo>
                    <a:lnTo>
                      <a:pt x="37" y="122"/>
                    </a:lnTo>
                    <a:lnTo>
                      <a:pt x="46" y="133"/>
                    </a:lnTo>
                    <a:lnTo>
                      <a:pt x="41" y="168"/>
                    </a:lnTo>
                    <a:lnTo>
                      <a:pt x="37" y="184"/>
                    </a:lnTo>
                    <a:lnTo>
                      <a:pt x="26" y="212"/>
                    </a:lnTo>
                    <a:lnTo>
                      <a:pt x="0" y="250"/>
                    </a:lnTo>
                    <a:lnTo>
                      <a:pt x="12" y="303"/>
                    </a:lnTo>
                    <a:lnTo>
                      <a:pt x="19" y="437"/>
                    </a:lnTo>
                    <a:lnTo>
                      <a:pt x="27" y="472"/>
                    </a:lnTo>
                    <a:lnTo>
                      <a:pt x="16" y="499"/>
                    </a:lnTo>
                    <a:lnTo>
                      <a:pt x="16" y="718"/>
                    </a:lnTo>
                    <a:lnTo>
                      <a:pt x="41" y="750"/>
                    </a:lnTo>
                    <a:lnTo>
                      <a:pt x="36" y="769"/>
                    </a:lnTo>
                    <a:lnTo>
                      <a:pt x="47" y="778"/>
                    </a:lnTo>
                    <a:lnTo>
                      <a:pt x="39" y="802"/>
                    </a:lnTo>
                    <a:lnTo>
                      <a:pt x="55" y="817"/>
                    </a:lnTo>
                    <a:lnTo>
                      <a:pt x="56" y="852"/>
                    </a:lnTo>
                    <a:lnTo>
                      <a:pt x="47" y="841"/>
                    </a:lnTo>
                    <a:lnTo>
                      <a:pt x="47" y="853"/>
                    </a:lnTo>
                    <a:lnTo>
                      <a:pt x="54" y="878"/>
                    </a:lnTo>
                    <a:lnTo>
                      <a:pt x="54" y="914"/>
                    </a:lnTo>
                    <a:lnTo>
                      <a:pt x="46" y="936"/>
                    </a:lnTo>
                    <a:lnTo>
                      <a:pt x="45" y="960"/>
                    </a:lnTo>
                    <a:lnTo>
                      <a:pt x="40" y="972"/>
                    </a:lnTo>
                    <a:lnTo>
                      <a:pt x="40" y="1005"/>
                    </a:lnTo>
                    <a:lnTo>
                      <a:pt x="54" y="1019"/>
                    </a:lnTo>
                    <a:lnTo>
                      <a:pt x="61" y="1017"/>
                    </a:lnTo>
                    <a:lnTo>
                      <a:pt x="65" y="1044"/>
                    </a:lnTo>
                    <a:lnTo>
                      <a:pt x="69" y="1066"/>
                    </a:lnTo>
                    <a:lnTo>
                      <a:pt x="92" y="1079"/>
                    </a:lnTo>
                    <a:lnTo>
                      <a:pt x="111" y="1081"/>
                    </a:lnTo>
                    <a:lnTo>
                      <a:pt x="123" y="1088"/>
                    </a:lnTo>
                    <a:lnTo>
                      <a:pt x="139" y="1084"/>
                    </a:lnTo>
                    <a:lnTo>
                      <a:pt x="165" y="1080"/>
                    </a:lnTo>
                    <a:lnTo>
                      <a:pt x="146" y="1049"/>
                    </a:lnTo>
                    <a:lnTo>
                      <a:pt x="139" y="1037"/>
                    </a:lnTo>
                    <a:lnTo>
                      <a:pt x="148" y="1002"/>
                    </a:lnTo>
                    <a:lnTo>
                      <a:pt x="163" y="996"/>
                    </a:lnTo>
                    <a:lnTo>
                      <a:pt x="171" y="980"/>
                    </a:lnTo>
                    <a:lnTo>
                      <a:pt x="167" y="973"/>
                    </a:lnTo>
                    <a:lnTo>
                      <a:pt x="163" y="966"/>
                    </a:lnTo>
                    <a:lnTo>
                      <a:pt x="170" y="949"/>
                    </a:lnTo>
                    <a:lnTo>
                      <a:pt x="194" y="932"/>
                    </a:lnTo>
                    <a:lnTo>
                      <a:pt x="216" y="912"/>
                    </a:lnTo>
                    <a:lnTo>
                      <a:pt x="216" y="878"/>
                    </a:lnTo>
                    <a:lnTo>
                      <a:pt x="202" y="871"/>
                    </a:lnTo>
                    <a:lnTo>
                      <a:pt x="172" y="850"/>
                    </a:lnTo>
                    <a:lnTo>
                      <a:pt x="163" y="831"/>
                    </a:lnTo>
                    <a:lnTo>
                      <a:pt x="172" y="816"/>
                    </a:lnTo>
                    <a:lnTo>
                      <a:pt x="200" y="787"/>
                    </a:lnTo>
                    <a:lnTo>
                      <a:pt x="216" y="771"/>
                    </a:lnTo>
                    <a:lnTo>
                      <a:pt x="216" y="733"/>
                    </a:lnTo>
                    <a:lnTo>
                      <a:pt x="226" y="693"/>
                    </a:lnTo>
                    <a:lnTo>
                      <a:pt x="256" y="710"/>
                    </a:lnTo>
                    <a:lnTo>
                      <a:pt x="270" y="701"/>
                    </a:lnTo>
                    <a:lnTo>
                      <a:pt x="260" y="685"/>
                    </a:lnTo>
                    <a:lnTo>
                      <a:pt x="225" y="685"/>
                    </a:lnTo>
                    <a:lnTo>
                      <a:pt x="218" y="654"/>
                    </a:lnTo>
                    <a:lnTo>
                      <a:pt x="209" y="631"/>
                    </a:lnTo>
                    <a:lnTo>
                      <a:pt x="228" y="632"/>
                    </a:lnTo>
                    <a:lnTo>
                      <a:pt x="250" y="636"/>
                    </a:lnTo>
                    <a:lnTo>
                      <a:pt x="276" y="639"/>
                    </a:lnTo>
                    <a:lnTo>
                      <a:pt x="286" y="634"/>
                    </a:lnTo>
                    <a:lnTo>
                      <a:pt x="296" y="602"/>
                    </a:lnTo>
                    <a:lnTo>
                      <a:pt x="296" y="584"/>
                    </a:lnTo>
                    <a:lnTo>
                      <a:pt x="301" y="567"/>
                    </a:lnTo>
                    <a:lnTo>
                      <a:pt x="310" y="551"/>
                    </a:lnTo>
                    <a:lnTo>
                      <a:pt x="363" y="551"/>
                    </a:lnTo>
                    <a:lnTo>
                      <a:pt x="363" y="537"/>
                    </a:lnTo>
                    <a:lnTo>
                      <a:pt x="381" y="522"/>
                    </a:lnTo>
                    <a:lnTo>
                      <a:pt x="389" y="500"/>
                    </a:lnTo>
                    <a:lnTo>
                      <a:pt x="373" y="477"/>
                    </a:lnTo>
                    <a:lnTo>
                      <a:pt x="373" y="462"/>
                    </a:lnTo>
                    <a:lnTo>
                      <a:pt x="365" y="427"/>
                    </a:lnTo>
                    <a:lnTo>
                      <a:pt x="352" y="420"/>
                    </a:lnTo>
                    <a:lnTo>
                      <a:pt x="338" y="418"/>
                    </a:lnTo>
                    <a:lnTo>
                      <a:pt x="338" y="399"/>
                    </a:lnTo>
                    <a:lnTo>
                      <a:pt x="358" y="380"/>
                    </a:lnTo>
                    <a:lnTo>
                      <a:pt x="359" y="361"/>
                    </a:lnTo>
                    <a:lnTo>
                      <a:pt x="365" y="337"/>
                    </a:lnTo>
                    <a:lnTo>
                      <a:pt x="365" y="303"/>
                    </a:lnTo>
                    <a:lnTo>
                      <a:pt x="391" y="281"/>
                    </a:lnTo>
                    <a:lnTo>
                      <a:pt x="391" y="249"/>
                    </a:lnTo>
                    <a:lnTo>
                      <a:pt x="409" y="231"/>
                    </a:lnTo>
                    <a:lnTo>
                      <a:pt x="449" y="198"/>
                    </a:lnTo>
                    <a:lnTo>
                      <a:pt x="483" y="180"/>
                    </a:lnTo>
                    <a:lnTo>
                      <a:pt x="491" y="158"/>
                    </a:lnTo>
                    <a:lnTo>
                      <a:pt x="482" y="134"/>
                    </a:lnTo>
                    <a:lnTo>
                      <a:pt x="458" y="134"/>
                    </a:lnTo>
                    <a:lnTo>
                      <a:pt x="437" y="154"/>
                    </a:lnTo>
                    <a:lnTo>
                      <a:pt x="414" y="189"/>
                    </a:lnTo>
                    <a:lnTo>
                      <a:pt x="385" y="187"/>
                    </a:lnTo>
                    <a:lnTo>
                      <a:pt x="358" y="172"/>
                    </a:lnTo>
                    <a:lnTo>
                      <a:pt x="357" y="157"/>
                    </a:lnTo>
                    <a:lnTo>
                      <a:pt x="365" y="143"/>
                    </a:lnTo>
                    <a:lnTo>
                      <a:pt x="363" y="112"/>
                    </a:lnTo>
                    <a:lnTo>
                      <a:pt x="350" y="89"/>
                    </a:lnTo>
                    <a:lnTo>
                      <a:pt x="330" y="78"/>
                    </a:lnTo>
                    <a:lnTo>
                      <a:pt x="311" y="74"/>
                    </a:lnTo>
                    <a:lnTo>
                      <a:pt x="272" y="50"/>
                    </a:lnTo>
                    <a:lnTo>
                      <a:pt x="248" y="43"/>
                    </a:lnTo>
                    <a:lnTo>
                      <a:pt x="221" y="23"/>
                    </a:lnTo>
                    <a:lnTo>
                      <a:pt x="218" y="8"/>
                    </a:lnTo>
                    <a:lnTo>
                      <a:pt x="195" y="10"/>
                    </a:lnTo>
                    <a:lnTo>
                      <a:pt x="177" y="0"/>
                    </a:lnTo>
                    <a:lnTo>
                      <a:pt x="169" y="27"/>
                    </a:lnTo>
                  </a:path>
                </a:pathLst>
              </a:custGeom>
              <a:solidFill>
                <a:srgbClr val="9F3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17" name="Freeform 24"/>
              <p:cNvSpPr>
                <a:spLocks/>
              </p:cNvSpPr>
              <p:nvPr/>
            </p:nvSpPr>
            <p:spPr bwMode="auto">
              <a:xfrm>
                <a:off x="4646" y="2943"/>
                <a:ext cx="166" cy="166"/>
              </a:xfrm>
              <a:custGeom>
                <a:avLst/>
                <a:gdLst>
                  <a:gd name="T0" fmla="*/ 53 w 166"/>
                  <a:gd name="T1" fmla="*/ 0 h 166"/>
                  <a:gd name="T2" fmla="*/ 27 w 166"/>
                  <a:gd name="T3" fmla="*/ 24 h 166"/>
                  <a:gd name="T4" fmla="*/ 27 w 166"/>
                  <a:gd name="T5" fmla="*/ 55 h 166"/>
                  <a:gd name="T6" fmla="*/ 21 w 166"/>
                  <a:gd name="T7" fmla="*/ 78 h 166"/>
                  <a:gd name="T8" fmla="*/ 20 w 166"/>
                  <a:gd name="T9" fmla="*/ 100 h 166"/>
                  <a:gd name="T10" fmla="*/ 0 w 166"/>
                  <a:gd name="T11" fmla="*/ 120 h 166"/>
                  <a:gd name="T12" fmla="*/ 0 w 166"/>
                  <a:gd name="T13" fmla="*/ 139 h 166"/>
                  <a:gd name="T14" fmla="*/ 14 w 166"/>
                  <a:gd name="T15" fmla="*/ 141 h 166"/>
                  <a:gd name="T16" fmla="*/ 25 w 166"/>
                  <a:gd name="T17" fmla="*/ 148 h 166"/>
                  <a:gd name="T18" fmla="*/ 27 w 166"/>
                  <a:gd name="T19" fmla="*/ 151 h 166"/>
                  <a:gd name="T20" fmla="*/ 58 w 166"/>
                  <a:gd name="T21" fmla="*/ 165 h 166"/>
                  <a:gd name="T22" fmla="*/ 71 w 166"/>
                  <a:gd name="T23" fmla="*/ 157 h 166"/>
                  <a:gd name="T24" fmla="*/ 114 w 166"/>
                  <a:gd name="T25" fmla="*/ 157 h 166"/>
                  <a:gd name="T26" fmla="*/ 126 w 166"/>
                  <a:gd name="T27" fmla="*/ 142 h 166"/>
                  <a:gd name="T28" fmla="*/ 142 w 166"/>
                  <a:gd name="T29" fmla="*/ 128 h 166"/>
                  <a:gd name="T30" fmla="*/ 151 w 166"/>
                  <a:gd name="T31" fmla="*/ 97 h 166"/>
                  <a:gd name="T32" fmla="*/ 165 w 166"/>
                  <a:gd name="T33" fmla="*/ 86 h 166"/>
                  <a:gd name="T34" fmla="*/ 134 w 166"/>
                  <a:gd name="T35" fmla="*/ 53 h 166"/>
                  <a:gd name="T36" fmla="*/ 97 w 166"/>
                  <a:gd name="T37" fmla="*/ 32 h 166"/>
                  <a:gd name="T38" fmla="*/ 72 w 166"/>
                  <a:gd name="T39" fmla="*/ 35 h 166"/>
                  <a:gd name="T40" fmla="*/ 69 w 166"/>
                  <a:gd name="T41" fmla="*/ 14 h 166"/>
                  <a:gd name="T42" fmla="*/ 53 w 166"/>
                  <a:gd name="T43" fmla="*/ 0 h 1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6" h="166">
                    <a:moveTo>
                      <a:pt x="53" y="0"/>
                    </a:moveTo>
                    <a:lnTo>
                      <a:pt x="27" y="24"/>
                    </a:lnTo>
                    <a:lnTo>
                      <a:pt x="27" y="55"/>
                    </a:lnTo>
                    <a:lnTo>
                      <a:pt x="21" y="78"/>
                    </a:lnTo>
                    <a:lnTo>
                      <a:pt x="20" y="100"/>
                    </a:lnTo>
                    <a:lnTo>
                      <a:pt x="0" y="120"/>
                    </a:lnTo>
                    <a:lnTo>
                      <a:pt x="0" y="139"/>
                    </a:lnTo>
                    <a:lnTo>
                      <a:pt x="14" y="141"/>
                    </a:lnTo>
                    <a:lnTo>
                      <a:pt x="25" y="148"/>
                    </a:lnTo>
                    <a:lnTo>
                      <a:pt x="27" y="151"/>
                    </a:lnTo>
                    <a:lnTo>
                      <a:pt x="58" y="165"/>
                    </a:lnTo>
                    <a:lnTo>
                      <a:pt x="71" y="157"/>
                    </a:lnTo>
                    <a:lnTo>
                      <a:pt x="114" y="157"/>
                    </a:lnTo>
                    <a:lnTo>
                      <a:pt x="126" y="142"/>
                    </a:lnTo>
                    <a:lnTo>
                      <a:pt x="142" y="128"/>
                    </a:lnTo>
                    <a:lnTo>
                      <a:pt x="151" y="97"/>
                    </a:lnTo>
                    <a:lnTo>
                      <a:pt x="165" y="86"/>
                    </a:lnTo>
                    <a:lnTo>
                      <a:pt x="134" y="53"/>
                    </a:lnTo>
                    <a:lnTo>
                      <a:pt x="97" y="32"/>
                    </a:lnTo>
                    <a:lnTo>
                      <a:pt x="72" y="35"/>
                    </a:lnTo>
                    <a:lnTo>
                      <a:pt x="69" y="14"/>
                    </a:lnTo>
                    <a:lnTo>
                      <a:pt x="53" y="0"/>
                    </a:lnTo>
                  </a:path>
                </a:pathLst>
              </a:custGeom>
              <a:solidFill>
                <a:srgbClr val="9F7F5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18" name="Freeform 25"/>
              <p:cNvSpPr>
                <a:spLocks/>
              </p:cNvSpPr>
              <p:nvPr/>
            </p:nvSpPr>
            <p:spPr bwMode="auto">
              <a:xfrm>
                <a:off x="4242" y="2518"/>
                <a:ext cx="232" cy="1280"/>
              </a:xfrm>
              <a:custGeom>
                <a:avLst/>
                <a:gdLst>
                  <a:gd name="T0" fmla="*/ 52 w 232"/>
                  <a:gd name="T1" fmla="*/ 0 h 1280"/>
                  <a:gd name="T2" fmla="*/ 93 w 232"/>
                  <a:gd name="T3" fmla="*/ 76 h 1280"/>
                  <a:gd name="T4" fmla="*/ 145 w 232"/>
                  <a:gd name="T5" fmla="*/ 160 h 1280"/>
                  <a:gd name="T6" fmla="*/ 145 w 232"/>
                  <a:gd name="T7" fmla="*/ 217 h 1280"/>
                  <a:gd name="T8" fmla="*/ 105 w 232"/>
                  <a:gd name="T9" fmla="*/ 267 h 1280"/>
                  <a:gd name="T10" fmla="*/ 105 w 232"/>
                  <a:gd name="T11" fmla="*/ 331 h 1280"/>
                  <a:gd name="T12" fmla="*/ 66 w 232"/>
                  <a:gd name="T13" fmla="*/ 395 h 1280"/>
                  <a:gd name="T14" fmla="*/ 80 w 232"/>
                  <a:gd name="T15" fmla="*/ 492 h 1280"/>
                  <a:gd name="T16" fmla="*/ 93 w 232"/>
                  <a:gd name="T17" fmla="*/ 617 h 1280"/>
                  <a:gd name="T18" fmla="*/ 82 w 232"/>
                  <a:gd name="T19" fmla="*/ 801 h 1280"/>
                  <a:gd name="T20" fmla="*/ 107 w 232"/>
                  <a:gd name="T21" fmla="*/ 896 h 1280"/>
                  <a:gd name="T22" fmla="*/ 113 w 232"/>
                  <a:gd name="T23" fmla="*/ 924 h 1280"/>
                  <a:gd name="T24" fmla="*/ 121 w 232"/>
                  <a:gd name="T25" fmla="*/ 962 h 1280"/>
                  <a:gd name="T26" fmla="*/ 113 w 232"/>
                  <a:gd name="T27" fmla="*/ 989 h 1280"/>
                  <a:gd name="T28" fmla="*/ 120 w 232"/>
                  <a:gd name="T29" fmla="*/ 1026 h 1280"/>
                  <a:gd name="T30" fmla="*/ 112 w 232"/>
                  <a:gd name="T31" fmla="*/ 1084 h 1280"/>
                  <a:gd name="T32" fmla="*/ 106 w 232"/>
                  <a:gd name="T33" fmla="*/ 1118 h 1280"/>
                  <a:gd name="T34" fmla="*/ 120 w 232"/>
                  <a:gd name="T35" fmla="*/ 1165 h 1280"/>
                  <a:gd name="T36" fmla="*/ 135 w 232"/>
                  <a:gd name="T37" fmla="*/ 1212 h 1280"/>
                  <a:gd name="T38" fmla="*/ 175 w 232"/>
                  <a:gd name="T39" fmla="*/ 1227 h 1280"/>
                  <a:gd name="T40" fmla="*/ 208 w 232"/>
                  <a:gd name="T41" fmla="*/ 1228 h 1280"/>
                  <a:gd name="T42" fmla="*/ 200 w 232"/>
                  <a:gd name="T43" fmla="*/ 1246 h 1280"/>
                  <a:gd name="T44" fmla="*/ 175 w 232"/>
                  <a:gd name="T45" fmla="*/ 1262 h 1280"/>
                  <a:gd name="T46" fmla="*/ 138 w 232"/>
                  <a:gd name="T47" fmla="*/ 1249 h 1280"/>
                  <a:gd name="T48" fmla="*/ 143 w 232"/>
                  <a:gd name="T49" fmla="*/ 1232 h 1280"/>
                  <a:gd name="T50" fmla="*/ 129 w 232"/>
                  <a:gd name="T51" fmla="*/ 1217 h 1280"/>
                  <a:gd name="T52" fmla="*/ 94 w 232"/>
                  <a:gd name="T53" fmla="*/ 1211 h 1280"/>
                  <a:gd name="T54" fmla="*/ 78 w 232"/>
                  <a:gd name="T55" fmla="*/ 1169 h 1280"/>
                  <a:gd name="T56" fmla="*/ 66 w 232"/>
                  <a:gd name="T57" fmla="*/ 1100 h 1280"/>
                  <a:gd name="T58" fmla="*/ 60 w 232"/>
                  <a:gd name="T59" fmla="*/ 1064 h 1280"/>
                  <a:gd name="T60" fmla="*/ 47 w 232"/>
                  <a:gd name="T61" fmla="*/ 1035 h 1280"/>
                  <a:gd name="T62" fmla="*/ 36 w 232"/>
                  <a:gd name="T63" fmla="*/ 1027 h 1280"/>
                  <a:gd name="T64" fmla="*/ 0 w 232"/>
                  <a:gd name="T65" fmla="*/ 1003 h 1280"/>
                  <a:gd name="T66" fmla="*/ 27 w 232"/>
                  <a:gd name="T67" fmla="*/ 973 h 1280"/>
                  <a:gd name="T68" fmla="*/ 52 w 232"/>
                  <a:gd name="T69" fmla="*/ 1003 h 1280"/>
                  <a:gd name="T70" fmla="*/ 59 w 232"/>
                  <a:gd name="T71" fmla="*/ 986 h 1280"/>
                  <a:gd name="T72" fmla="*/ 69 w 232"/>
                  <a:gd name="T73" fmla="*/ 947 h 1280"/>
                  <a:gd name="T74" fmla="*/ 75 w 232"/>
                  <a:gd name="T75" fmla="*/ 933 h 1280"/>
                  <a:gd name="T76" fmla="*/ 51 w 232"/>
                  <a:gd name="T77" fmla="*/ 805 h 1280"/>
                  <a:gd name="T78" fmla="*/ 11 w 232"/>
                  <a:gd name="T79" fmla="*/ 788 h 1280"/>
                  <a:gd name="T80" fmla="*/ 19 w 232"/>
                  <a:gd name="T81" fmla="*/ 730 h 1280"/>
                  <a:gd name="T82" fmla="*/ 12 w 232"/>
                  <a:gd name="T83" fmla="*/ 698 h 1280"/>
                  <a:gd name="T84" fmla="*/ 28 w 232"/>
                  <a:gd name="T85" fmla="*/ 623 h 1280"/>
                  <a:gd name="T86" fmla="*/ 43 w 232"/>
                  <a:gd name="T87" fmla="*/ 574 h 1280"/>
                  <a:gd name="T88" fmla="*/ 43 w 232"/>
                  <a:gd name="T89" fmla="*/ 449 h 1280"/>
                  <a:gd name="T90" fmla="*/ 56 w 232"/>
                  <a:gd name="T91" fmla="*/ 418 h 1280"/>
                  <a:gd name="T92" fmla="*/ 43 w 232"/>
                  <a:gd name="T93" fmla="*/ 360 h 1280"/>
                  <a:gd name="T94" fmla="*/ 52 w 232"/>
                  <a:gd name="T95" fmla="*/ 324 h 1280"/>
                  <a:gd name="T96" fmla="*/ 37 w 232"/>
                  <a:gd name="T97" fmla="*/ 215 h 1280"/>
                  <a:gd name="T98" fmla="*/ 51 w 232"/>
                  <a:gd name="T99" fmla="*/ 165 h 1280"/>
                  <a:gd name="T100" fmla="*/ 51 w 232"/>
                  <a:gd name="T101" fmla="*/ 84 h 1280"/>
                  <a:gd name="T102" fmla="*/ 25 w 232"/>
                  <a:gd name="T103" fmla="*/ 38 h 12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2" h="1280">
                    <a:moveTo>
                      <a:pt x="25" y="38"/>
                    </a:moveTo>
                    <a:lnTo>
                      <a:pt x="52" y="0"/>
                    </a:lnTo>
                    <a:lnTo>
                      <a:pt x="74" y="30"/>
                    </a:lnTo>
                    <a:lnTo>
                      <a:pt x="93" y="76"/>
                    </a:lnTo>
                    <a:lnTo>
                      <a:pt x="78" y="122"/>
                    </a:lnTo>
                    <a:lnTo>
                      <a:pt x="145" y="160"/>
                    </a:lnTo>
                    <a:lnTo>
                      <a:pt x="154" y="196"/>
                    </a:lnTo>
                    <a:lnTo>
                      <a:pt x="145" y="217"/>
                    </a:lnTo>
                    <a:lnTo>
                      <a:pt x="120" y="233"/>
                    </a:lnTo>
                    <a:lnTo>
                      <a:pt x="105" y="267"/>
                    </a:lnTo>
                    <a:lnTo>
                      <a:pt x="112" y="280"/>
                    </a:lnTo>
                    <a:lnTo>
                      <a:pt x="105" y="331"/>
                    </a:lnTo>
                    <a:lnTo>
                      <a:pt x="97" y="356"/>
                    </a:lnTo>
                    <a:lnTo>
                      <a:pt x="66" y="395"/>
                    </a:lnTo>
                    <a:lnTo>
                      <a:pt x="77" y="439"/>
                    </a:lnTo>
                    <a:lnTo>
                      <a:pt x="80" y="492"/>
                    </a:lnTo>
                    <a:lnTo>
                      <a:pt x="87" y="591"/>
                    </a:lnTo>
                    <a:lnTo>
                      <a:pt x="93" y="617"/>
                    </a:lnTo>
                    <a:lnTo>
                      <a:pt x="82" y="645"/>
                    </a:lnTo>
                    <a:lnTo>
                      <a:pt x="82" y="801"/>
                    </a:lnTo>
                    <a:lnTo>
                      <a:pt x="82" y="864"/>
                    </a:lnTo>
                    <a:lnTo>
                      <a:pt x="107" y="896"/>
                    </a:lnTo>
                    <a:lnTo>
                      <a:pt x="105" y="915"/>
                    </a:lnTo>
                    <a:lnTo>
                      <a:pt x="113" y="924"/>
                    </a:lnTo>
                    <a:lnTo>
                      <a:pt x="105" y="949"/>
                    </a:lnTo>
                    <a:lnTo>
                      <a:pt x="121" y="962"/>
                    </a:lnTo>
                    <a:lnTo>
                      <a:pt x="121" y="996"/>
                    </a:lnTo>
                    <a:lnTo>
                      <a:pt x="113" y="989"/>
                    </a:lnTo>
                    <a:lnTo>
                      <a:pt x="113" y="999"/>
                    </a:lnTo>
                    <a:lnTo>
                      <a:pt x="120" y="1026"/>
                    </a:lnTo>
                    <a:lnTo>
                      <a:pt x="120" y="1060"/>
                    </a:lnTo>
                    <a:lnTo>
                      <a:pt x="112" y="1084"/>
                    </a:lnTo>
                    <a:lnTo>
                      <a:pt x="112" y="1105"/>
                    </a:lnTo>
                    <a:lnTo>
                      <a:pt x="106" y="1118"/>
                    </a:lnTo>
                    <a:lnTo>
                      <a:pt x="106" y="1151"/>
                    </a:lnTo>
                    <a:lnTo>
                      <a:pt x="120" y="1165"/>
                    </a:lnTo>
                    <a:lnTo>
                      <a:pt x="127" y="1165"/>
                    </a:lnTo>
                    <a:lnTo>
                      <a:pt x="135" y="1212"/>
                    </a:lnTo>
                    <a:lnTo>
                      <a:pt x="158" y="1225"/>
                    </a:lnTo>
                    <a:lnTo>
                      <a:pt x="175" y="1227"/>
                    </a:lnTo>
                    <a:lnTo>
                      <a:pt x="190" y="1234"/>
                    </a:lnTo>
                    <a:lnTo>
                      <a:pt x="208" y="1228"/>
                    </a:lnTo>
                    <a:lnTo>
                      <a:pt x="231" y="1226"/>
                    </a:lnTo>
                    <a:lnTo>
                      <a:pt x="200" y="1246"/>
                    </a:lnTo>
                    <a:lnTo>
                      <a:pt x="185" y="1248"/>
                    </a:lnTo>
                    <a:lnTo>
                      <a:pt x="175" y="1262"/>
                    </a:lnTo>
                    <a:lnTo>
                      <a:pt x="173" y="1279"/>
                    </a:lnTo>
                    <a:lnTo>
                      <a:pt x="138" y="1249"/>
                    </a:lnTo>
                    <a:lnTo>
                      <a:pt x="147" y="1241"/>
                    </a:lnTo>
                    <a:lnTo>
                      <a:pt x="143" y="1232"/>
                    </a:lnTo>
                    <a:lnTo>
                      <a:pt x="135" y="1234"/>
                    </a:lnTo>
                    <a:lnTo>
                      <a:pt x="129" y="1217"/>
                    </a:lnTo>
                    <a:lnTo>
                      <a:pt x="107" y="1217"/>
                    </a:lnTo>
                    <a:lnTo>
                      <a:pt x="94" y="1211"/>
                    </a:lnTo>
                    <a:lnTo>
                      <a:pt x="94" y="1194"/>
                    </a:lnTo>
                    <a:lnTo>
                      <a:pt x="78" y="1169"/>
                    </a:lnTo>
                    <a:lnTo>
                      <a:pt x="68" y="1121"/>
                    </a:lnTo>
                    <a:lnTo>
                      <a:pt x="66" y="1100"/>
                    </a:lnTo>
                    <a:lnTo>
                      <a:pt x="51" y="1070"/>
                    </a:lnTo>
                    <a:lnTo>
                      <a:pt x="60" y="1064"/>
                    </a:lnTo>
                    <a:lnTo>
                      <a:pt x="73" y="1060"/>
                    </a:lnTo>
                    <a:lnTo>
                      <a:pt x="47" y="1035"/>
                    </a:lnTo>
                    <a:lnTo>
                      <a:pt x="45" y="1023"/>
                    </a:lnTo>
                    <a:lnTo>
                      <a:pt x="36" y="1027"/>
                    </a:lnTo>
                    <a:lnTo>
                      <a:pt x="21" y="1018"/>
                    </a:lnTo>
                    <a:lnTo>
                      <a:pt x="0" y="1003"/>
                    </a:lnTo>
                    <a:lnTo>
                      <a:pt x="14" y="990"/>
                    </a:lnTo>
                    <a:lnTo>
                      <a:pt x="27" y="973"/>
                    </a:lnTo>
                    <a:lnTo>
                      <a:pt x="32" y="984"/>
                    </a:lnTo>
                    <a:lnTo>
                      <a:pt x="52" y="1003"/>
                    </a:lnTo>
                    <a:lnTo>
                      <a:pt x="69" y="999"/>
                    </a:lnTo>
                    <a:lnTo>
                      <a:pt x="59" y="986"/>
                    </a:lnTo>
                    <a:lnTo>
                      <a:pt x="66" y="968"/>
                    </a:lnTo>
                    <a:lnTo>
                      <a:pt x="69" y="947"/>
                    </a:lnTo>
                    <a:lnTo>
                      <a:pt x="60" y="940"/>
                    </a:lnTo>
                    <a:lnTo>
                      <a:pt x="75" y="933"/>
                    </a:lnTo>
                    <a:lnTo>
                      <a:pt x="50" y="899"/>
                    </a:lnTo>
                    <a:lnTo>
                      <a:pt x="51" y="805"/>
                    </a:lnTo>
                    <a:lnTo>
                      <a:pt x="28" y="806"/>
                    </a:lnTo>
                    <a:lnTo>
                      <a:pt x="11" y="788"/>
                    </a:lnTo>
                    <a:lnTo>
                      <a:pt x="9" y="749"/>
                    </a:lnTo>
                    <a:lnTo>
                      <a:pt x="19" y="730"/>
                    </a:lnTo>
                    <a:lnTo>
                      <a:pt x="19" y="705"/>
                    </a:lnTo>
                    <a:lnTo>
                      <a:pt x="12" y="698"/>
                    </a:lnTo>
                    <a:lnTo>
                      <a:pt x="18" y="662"/>
                    </a:lnTo>
                    <a:lnTo>
                      <a:pt x="28" y="623"/>
                    </a:lnTo>
                    <a:lnTo>
                      <a:pt x="27" y="590"/>
                    </a:lnTo>
                    <a:lnTo>
                      <a:pt x="43" y="574"/>
                    </a:lnTo>
                    <a:lnTo>
                      <a:pt x="43" y="532"/>
                    </a:lnTo>
                    <a:lnTo>
                      <a:pt x="43" y="449"/>
                    </a:lnTo>
                    <a:lnTo>
                      <a:pt x="59" y="428"/>
                    </a:lnTo>
                    <a:lnTo>
                      <a:pt x="56" y="418"/>
                    </a:lnTo>
                    <a:lnTo>
                      <a:pt x="45" y="401"/>
                    </a:lnTo>
                    <a:lnTo>
                      <a:pt x="43" y="360"/>
                    </a:lnTo>
                    <a:lnTo>
                      <a:pt x="48" y="351"/>
                    </a:lnTo>
                    <a:lnTo>
                      <a:pt x="52" y="324"/>
                    </a:lnTo>
                    <a:lnTo>
                      <a:pt x="54" y="225"/>
                    </a:lnTo>
                    <a:lnTo>
                      <a:pt x="37" y="215"/>
                    </a:lnTo>
                    <a:lnTo>
                      <a:pt x="51" y="194"/>
                    </a:lnTo>
                    <a:lnTo>
                      <a:pt x="51" y="165"/>
                    </a:lnTo>
                    <a:lnTo>
                      <a:pt x="51" y="123"/>
                    </a:lnTo>
                    <a:lnTo>
                      <a:pt x="51" y="84"/>
                    </a:lnTo>
                    <a:lnTo>
                      <a:pt x="42" y="51"/>
                    </a:lnTo>
                    <a:lnTo>
                      <a:pt x="25" y="38"/>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19" name="Freeform 26"/>
              <p:cNvSpPr>
                <a:spLocks/>
              </p:cNvSpPr>
              <p:nvPr/>
            </p:nvSpPr>
            <p:spPr bwMode="auto">
              <a:xfrm>
                <a:off x="4666" y="1759"/>
                <a:ext cx="135" cy="141"/>
              </a:xfrm>
              <a:custGeom>
                <a:avLst/>
                <a:gdLst>
                  <a:gd name="T0" fmla="*/ 31 w 135"/>
                  <a:gd name="T1" fmla="*/ 0 h 141"/>
                  <a:gd name="T2" fmla="*/ 51 w 135"/>
                  <a:gd name="T3" fmla="*/ 8 h 141"/>
                  <a:gd name="T4" fmla="*/ 125 w 135"/>
                  <a:gd name="T5" fmla="*/ 8 h 141"/>
                  <a:gd name="T6" fmla="*/ 130 w 135"/>
                  <a:gd name="T7" fmla="*/ 29 h 141"/>
                  <a:gd name="T8" fmla="*/ 115 w 135"/>
                  <a:gd name="T9" fmla="*/ 54 h 141"/>
                  <a:gd name="T10" fmla="*/ 122 w 135"/>
                  <a:gd name="T11" fmla="*/ 62 h 141"/>
                  <a:gd name="T12" fmla="*/ 122 w 135"/>
                  <a:gd name="T13" fmla="*/ 80 h 141"/>
                  <a:gd name="T14" fmla="*/ 134 w 135"/>
                  <a:gd name="T15" fmla="*/ 96 h 141"/>
                  <a:gd name="T16" fmla="*/ 134 w 135"/>
                  <a:gd name="T17" fmla="*/ 116 h 141"/>
                  <a:gd name="T18" fmla="*/ 110 w 135"/>
                  <a:gd name="T19" fmla="*/ 124 h 141"/>
                  <a:gd name="T20" fmla="*/ 82 w 135"/>
                  <a:gd name="T21" fmla="*/ 122 h 141"/>
                  <a:gd name="T22" fmla="*/ 65 w 135"/>
                  <a:gd name="T23" fmla="*/ 140 h 141"/>
                  <a:gd name="T24" fmla="*/ 55 w 135"/>
                  <a:gd name="T25" fmla="*/ 138 h 141"/>
                  <a:gd name="T26" fmla="*/ 40 w 135"/>
                  <a:gd name="T27" fmla="*/ 79 h 141"/>
                  <a:gd name="T28" fmla="*/ 9 w 135"/>
                  <a:gd name="T29" fmla="*/ 57 h 141"/>
                  <a:gd name="T30" fmla="*/ 0 w 135"/>
                  <a:gd name="T31" fmla="*/ 38 h 141"/>
                  <a:gd name="T32" fmla="*/ 31 w 135"/>
                  <a:gd name="T33" fmla="*/ 0 h 1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5" h="141">
                    <a:moveTo>
                      <a:pt x="31" y="0"/>
                    </a:moveTo>
                    <a:lnTo>
                      <a:pt x="51" y="8"/>
                    </a:lnTo>
                    <a:lnTo>
                      <a:pt x="125" y="8"/>
                    </a:lnTo>
                    <a:lnTo>
                      <a:pt x="130" y="29"/>
                    </a:lnTo>
                    <a:lnTo>
                      <a:pt x="115" y="54"/>
                    </a:lnTo>
                    <a:lnTo>
                      <a:pt x="122" y="62"/>
                    </a:lnTo>
                    <a:lnTo>
                      <a:pt x="122" y="80"/>
                    </a:lnTo>
                    <a:lnTo>
                      <a:pt x="134" y="96"/>
                    </a:lnTo>
                    <a:lnTo>
                      <a:pt x="134" y="116"/>
                    </a:lnTo>
                    <a:lnTo>
                      <a:pt x="110" y="124"/>
                    </a:lnTo>
                    <a:lnTo>
                      <a:pt x="82" y="122"/>
                    </a:lnTo>
                    <a:lnTo>
                      <a:pt x="65" y="140"/>
                    </a:lnTo>
                    <a:lnTo>
                      <a:pt x="55" y="138"/>
                    </a:lnTo>
                    <a:lnTo>
                      <a:pt x="40" y="79"/>
                    </a:lnTo>
                    <a:lnTo>
                      <a:pt x="9" y="57"/>
                    </a:lnTo>
                    <a:lnTo>
                      <a:pt x="0" y="38"/>
                    </a:lnTo>
                    <a:lnTo>
                      <a:pt x="31" y="0"/>
                    </a:lnTo>
                  </a:path>
                </a:pathLst>
              </a:custGeom>
              <a:solidFill>
                <a:srgbClr val="3F1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20" name="Freeform 27"/>
              <p:cNvSpPr>
                <a:spLocks/>
              </p:cNvSpPr>
              <p:nvPr/>
            </p:nvSpPr>
            <p:spPr bwMode="auto">
              <a:xfrm>
                <a:off x="4777" y="1760"/>
                <a:ext cx="99" cy="136"/>
              </a:xfrm>
              <a:custGeom>
                <a:avLst/>
                <a:gdLst>
                  <a:gd name="T0" fmla="*/ 14 w 99"/>
                  <a:gd name="T1" fmla="*/ 8 h 136"/>
                  <a:gd name="T2" fmla="*/ 26 w 99"/>
                  <a:gd name="T3" fmla="*/ 0 h 136"/>
                  <a:gd name="T4" fmla="*/ 51 w 99"/>
                  <a:gd name="T5" fmla="*/ 32 h 136"/>
                  <a:gd name="T6" fmla="*/ 83 w 99"/>
                  <a:gd name="T7" fmla="*/ 47 h 136"/>
                  <a:gd name="T8" fmla="*/ 98 w 99"/>
                  <a:gd name="T9" fmla="*/ 64 h 136"/>
                  <a:gd name="T10" fmla="*/ 84 w 99"/>
                  <a:gd name="T11" fmla="*/ 76 h 136"/>
                  <a:gd name="T12" fmla="*/ 74 w 99"/>
                  <a:gd name="T13" fmla="*/ 83 h 136"/>
                  <a:gd name="T14" fmla="*/ 43 w 99"/>
                  <a:gd name="T15" fmla="*/ 129 h 136"/>
                  <a:gd name="T16" fmla="*/ 22 w 99"/>
                  <a:gd name="T17" fmla="*/ 135 h 136"/>
                  <a:gd name="T18" fmla="*/ 9 w 99"/>
                  <a:gd name="T19" fmla="*/ 128 h 136"/>
                  <a:gd name="T20" fmla="*/ 0 w 99"/>
                  <a:gd name="T21" fmla="*/ 121 h 136"/>
                  <a:gd name="T22" fmla="*/ 23 w 99"/>
                  <a:gd name="T23" fmla="*/ 115 h 136"/>
                  <a:gd name="T24" fmla="*/ 23 w 99"/>
                  <a:gd name="T25" fmla="*/ 95 h 136"/>
                  <a:gd name="T26" fmla="*/ 11 w 99"/>
                  <a:gd name="T27" fmla="*/ 79 h 136"/>
                  <a:gd name="T28" fmla="*/ 11 w 99"/>
                  <a:gd name="T29" fmla="*/ 63 h 136"/>
                  <a:gd name="T30" fmla="*/ 4 w 99"/>
                  <a:gd name="T31" fmla="*/ 53 h 136"/>
                  <a:gd name="T32" fmla="*/ 19 w 99"/>
                  <a:gd name="T33" fmla="*/ 28 h 136"/>
                  <a:gd name="T34" fmla="*/ 14 w 99"/>
                  <a:gd name="T35" fmla="*/ 8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 h="136">
                    <a:moveTo>
                      <a:pt x="14" y="8"/>
                    </a:moveTo>
                    <a:lnTo>
                      <a:pt x="26" y="0"/>
                    </a:lnTo>
                    <a:lnTo>
                      <a:pt x="51" y="32"/>
                    </a:lnTo>
                    <a:lnTo>
                      <a:pt x="83" y="47"/>
                    </a:lnTo>
                    <a:lnTo>
                      <a:pt x="98" y="64"/>
                    </a:lnTo>
                    <a:lnTo>
                      <a:pt x="84" y="76"/>
                    </a:lnTo>
                    <a:lnTo>
                      <a:pt x="74" y="83"/>
                    </a:lnTo>
                    <a:lnTo>
                      <a:pt x="43" y="129"/>
                    </a:lnTo>
                    <a:lnTo>
                      <a:pt x="22" y="135"/>
                    </a:lnTo>
                    <a:lnTo>
                      <a:pt x="9" y="128"/>
                    </a:lnTo>
                    <a:lnTo>
                      <a:pt x="0" y="121"/>
                    </a:lnTo>
                    <a:lnTo>
                      <a:pt x="23" y="115"/>
                    </a:lnTo>
                    <a:lnTo>
                      <a:pt x="23" y="95"/>
                    </a:lnTo>
                    <a:lnTo>
                      <a:pt x="11" y="79"/>
                    </a:lnTo>
                    <a:lnTo>
                      <a:pt x="11" y="63"/>
                    </a:lnTo>
                    <a:lnTo>
                      <a:pt x="4" y="53"/>
                    </a:lnTo>
                    <a:lnTo>
                      <a:pt x="19" y="28"/>
                    </a:lnTo>
                    <a:lnTo>
                      <a:pt x="14" y="8"/>
                    </a:lnTo>
                  </a:path>
                </a:pathLst>
              </a:custGeom>
              <a:solidFill>
                <a:srgbClr val="FFBF7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21" name="Freeform 28"/>
              <p:cNvSpPr>
                <a:spLocks/>
              </p:cNvSpPr>
              <p:nvPr/>
            </p:nvSpPr>
            <p:spPr bwMode="auto">
              <a:xfrm>
                <a:off x="2674" y="914"/>
                <a:ext cx="491" cy="432"/>
              </a:xfrm>
              <a:custGeom>
                <a:avLst/>
                <a:gdLst>
                  <a:gd name="T0" fmla="*/ 394 w 491"/>
                  <a:gd name="T1" fmla="*/ 5 h 432"/>
                  <a:gd name="T2" fmla="*/ 322 w 491"/>
                  <a:gd name="T3" fmla="*/ 0 h 432"/>
                  <a:gd name="T4" fmla="*/ 277 w 491"/>
                  <a:gd name="T5" fmla="*/ 29 h 432"/>
                  <a:gd name="T6" fmla="*/ 201 w 491"/>
                  <a:gd name="T7" fmla="*/ 17 h 432"/>
                  <a:gd name="T8" fmla="*/ 190 w 491"/>
                  <a:gd name="T9" fmla="*/ 61 h 432"/>
                  <a:gd name="T10" fmla="*/ 141 w 491"/>
                  <a:gd name="T11" fmla="*/ 90 h 432"/>
                  <a:gd name="T12" fmla="*/ 163 w 491"/>
                  <a:gd name="T13" fmla="*/ 150 h 432"/>
                  <a:gd name="T14" fmla="*/ 164 w 491"/>
                  <a:gd name="T15" fmla="*/ 198 h 432"/>
                  <a:gd name="T16" fmla="*/ 96 w 491"/>
                  <a:gd name="T17" fmla="*/ 214 h 432"/>
                  <a:gd name="T18" fmla="*/ 39 w 491"/>
                  <a:gd name="T19" fmla="*/ 233 h 432"/>
                  <a:gd name="T20" fmla="*/ 8 w 491"/>
                  <a:gd name="T21" fmla="*/ 297 h 432"/>
                  <a:gd name="T22" fmla="*/ 0 w 491"/>
                  <a:gd name="T23" fmla="*/ 334 h 432"/>
                  <a:gd name="T24" fmla="*/ 47 w 491"/>
                  <a:gd name="T25" fmla="*/ 357 h 432"/>
                  <a:gd name="T26" fmla="*/ 144 w 491"/>
                  <a:gd name="T27" fmla="*/ 409 h 432"/>
                  <a:gd name="T28" fmla="*/ 213 w 491"/>
                  <a:gd name="T29" fmla="*/ 409 h 432"/>
                  <a:gd name="T30" fmla="*/ 259 w 491"/>
                  <a:gd name="T31" fmla="*/ 386 h 432"/>
                  <a:gd name="T32" fmla="*/ 291 w 491"/>
                  <a:gd name="T33" fmla="*/ 431 h 432"/>
                  <a:gd name="T34" fmla="*/ 338 w 491"/>
                  <a:gd name="T35" fmla="*/ 378 h 432"/>
                  <a:gd name="T36" fmla="*/ 344 w 491"/>
                  <a:gd name="T37" fmla="*/ 365 h 432"/>
                  <a:gd name="T38" fmla="*/ 490 w 491"/>
                  <a:gd name="T39" fmla="*/ 208 h 432"/>
                  <a:gd name="T40" fmla="*/ 408 w 491"/>
                  <a:gd name="T41" fmla="*/ 224 h 432"/>
                  <a:gd name="T42" fmla="*/ 403 w 491"/>
                  <a:gd name="T43" fmla="*/ 202 h 432"/>
                  <a:gd name="T44" fmla="*/ 363 w 491"/>
                  <a:gd name="T45" fmla="*/ 231 h 432"/>
                  <a:gd name="T46" fmla="*/ 354 w 491"/>
                  <a:gd name="T47" fmla="*/ 219 h 432"/>
                  <a:gd name="T48" fmla="*/ 336 w 491"/>
                  <a:gd name="T49" fmla="*/ 209 h 432"/>
                  <a:gd name="T50" fmla="*/ 348 w 491"/>
                  <a:gd name="T51" fmla="*/ 51 h 432"/>
                  <a:gd name="T52" fmla="*/ 380 w 491"/>
                  <a:gd name="T53" fmla="*/ 37 h 432"/>
                  <a:gd name="T54" fmla="*/ 394 w 491"/>
                  <a:gd name="T55" fmla="*/ 5 h 4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91" h="432">
                    <a:moveTo>
                      <a:pt x="394" y="5"/>
                    </a:moveTo>
                    <a:lnTo>
                      <a:pt x="322" y="0"/>
                    </a:lnTo>
                    <a:lnTo>
                      <a:pt x="277" y="29"/>
                    </a:lnTo>
                    <a:lnTo>
                      <a:pt x="201" y="17"/>
                    </a:lnTo>
                    <a:lnTo>
                      <a:pt x="190" y="61"/>
                    </a:lnTo>
                    <a:lnTo>
                      <a:pt x="141" y="90"/>
                    </a:lnTo>
                    <a:lnTo>
                      <a:pt x="163" y="150"/>
                    </a:lnTo>
                    <a:lnTo>
                      <a:pt x="164" y="198"/>
                    </a:lnTo>
                    <a:lnTo>
                      <a:pt x="96" y="214"/>
                    </a:lnTo>
                    <a:lnTo>
                      <a:pt x="39" y="233"/>
                    </a:lnTo>
                    <a:lnTo>
                      <a:pt x="8" y="297"/>
                    </a:lnTo>
                    <a:lnTo>
                      <a:pt x="0" y="334"/>
                    </a:lnTo>
                    <a:lnTo>
                      <a:pt x="47" y="357"/>
                    </a:lnTo>
                    <a:lnTo>
                      <a:pt x="144" y="409"/>
                    </a:lnTo>
                    <a:lnTo>
                      <a:pt x="213" y="409"/>
                    </a:lnTo>
                    <a:lnTo>
                      <a:pt x="259" y="386"/>
                    </a:lnTo>
                    <a:lnTo>
                      <a:pt x="291" y="431"/>
                    </a:lnTo>
                    <a:lnTo>
                      <a:pt x="338" y="378"/>
                    </a:lnTo>
                    <a:lnTo>
                      <a:pt x="344" y="365"/>
                    </a:lnTo>
                    <a:lnTo>
                      <a:pt x="490" y="208"/>
                    </a:lnTo>
                    <a:lnTo>
                      <a:pt x="408" y="224"/>
                    </a:lnTo>
                    <a:lnTo>
                      <a:pt x="403" y="202"/>
                    </a:lnTo>
                    <a:lnTo>
                      <a:pt x="363" y="231"/>
                    </a:lnTo>
                    <a:lnTo>
                      <a:pt x="354" y="219"/>
                    </a:lnTo>
                    <a:lnTo>
                      <a:pt x="336" y="209"/>
                    </a:lnTo>
                    <a:lnTo>
                      <a:pt x="348" y="51"/>
                    </a:lnTo>
                    <a:lnTo>
                      <a:pt x="380" y="37"/>
                    </a:lnTo>
                    <a:lnTo>
                      <a:pt x="394" y="5"/>
                    </a:lnTo>
                  </a:path>
                </a:pathLst>
              </a:custGeom>
              <a:solidFill>
                <a:srgbClr val="3F7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22" name="Freeform 29"/>
              <p:cNvSpPr>
                <a:spLocks/>
              </p:cNvSpPr>
              <p:nvPr/>
            </p:nvSpPr>
            <p:spPr bwMode="auto">
              <a:xfrm>
                <a:off x="3010" y="919"/>
                <a:ext cx="86" cy="218"/>
              </a:xfrm>
              <a:custGeom>
                <a:avLst/>
                <a:gdLst>
                  <a:gd name="T0" fmla="*/ 9 w 86"/>
                  <a:gd name="T1" fmla="*/ 47 h 218"/>
                  <a:gd name="T2" fmla="*/ 0 w 86"/>
                  <a:gd name="T3" fmla="*/ 205 h 218"/>
                  <a:gd name="T4" fmla="*/ 18 w 86"/>
                  <a:gd name="T5" fmla="*/ 217 h 218"/>
                  <a:gd name="T6" fmla="*/ 39 w 86"/>
                  <a:gd name="T7" fmla="*/ 174 h 218"/>
                  <a:gd name="T8" fmla="*/ 78 w 86"/>
                  <a:gd name="T9" fmla="*/ 145 h 218"/>
                  <a:gd name="T10" fmla="*/ 85 w 86"/>
                  <a:gd name="T11" fmla="*/ 27 h 218"/>
                  <a:gd name="T12" fmla="*/ 70 w 86"/>
                  <a:gd name="T13" fmla="*/ 23 h 218"/>
                  <a:gd name="T14" fmla="*/ 58 w 86"/>
                  <a:gd name="T15" fmla="*/ 0 h 218"/>
                  <a:gd name="T16" fmla="*/ 41 w 86"/>
                  <a:gd name="T17" fmla="*/ 28 h 218"/>
                  <a:gd name="T18" fmla="*/ 9 w 86"/>
                  <a:gd name="T19" fmla="*/ 4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218">
                    <a:moveTo>
                      <a:pt x="9" y="47"/>
                    </a:moveTo>
                    <a:lnTo>
                      <a:pt x="0" y="205"/>
                    </a:lnTo>
                    <a:lnTo>
                      <a:pt x="18" y="217"/>
                    </a:lnTo>
                    <a:lnTo>
                      <a:pt x="39" y="174"/>
                    </a:lnTo>
                    <a:lnTo>
                      <a:pt x="78" y="145"/>
                    </a:lnTo>
                    <a:lnTo>
                      <a:pt x="85" y="27"/>
                    </a:lnTo>
                    <a:lnTo>
                      <a:pt x="70" y="23"/>
                    </a:lnTo>
                    <a:lnTo>
                      <a:pt x="58" y="0"/>
                    </a:lnTo>
                    <a:lnTo>
                      <a:pt x="41" y="28"/>
                    </a:lnTo>
                    <a:lnTo>
                      <a:pt x="9" y="47"/>
                    </a:lnTo>
                  </a:path>
                </a:pathLst>
              </a:custGeom>
              <a:solidFill>
                <a:srgbClr val="5FD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23" name="Freeform 30"/>
              <p:cNvSpPr>
                <a:spLocks/>
              </p:cNvSpPr>
              <p:nvPr/>
            </p:nvSpPr>
            <p:spPr bwMode="auto">
              <a:xfrm>
                <a:off x="3005" y="1063"/>
                <a:ext cx="589" cy="313"/>
              </a:xfrm>
              <a:custGeom>
                <a:avLst/>
                <a:gdLst>
                  <a:gd name="T0" fmla="*/ 159 w 589"/>
                  <a:gd name="T1" fmla="*/ 55 h 313"/>
                  <a:gd name="T2" fmla="*/ 224 w 589"/>
                  <a:gd name="T3" fmla="*/ 25 h 313"/>
                  <a:gd name="T4" fmla="*/ 299 w 589"/>
                  <a:gd name="T5" fmla="*/ 25 h 313"/>
                  <a:gd name="T6" fmla="*/ 383 w 589"/>
                  <a:gd name="T7" fmla="*/ 12 h 313"/>
                  <a:gd name="T8" fmla="*/ 405 w 589"/>
                  <a:gd name="T9" fmla="*/ 24 h 313"/>
                  <a:gd name="T10" fmla="*/ 421 w 589"/>
                  <a:gd name="T11" fmla="*/ 0 h 313"/>
                  <a:gd name="T12" fmla="*/ 475 w 589"/>
                  <a:gd name="T13" fmla="*/ 4 h 313"/>
                  <a:gd name="T14" fmla="*/ 480 w 589"/>
                  <a:gd name="T15" fmla="*/ 35 h 313"/>
                  <a:gd name="T16" fmla="*/ 504 w 589"/>
                  <a:gd name="T17" fmla="*/ 30 h 313"/>
                  <a:gd name="T18" fmla="*/ 520 w 589"/>
                  <a:gd name="T19" fmla="*/ 4 h 313"/>
                  <a:gd name="T20" fmla="*/ 559 w 589"/>
                  <a:gd name="T21" fmla="*/ 20 h 313"/>
                  <a:gd name="T22" fmla="*/ 588 w 589"/>
                  <a:gd name="T23" fmla="*/ 58 h 313"/>
                  <a:gd name="T24" fmla="*/ 573 w 589"/>
                  <a:gd name="T25" fmla="*/ 111 h 313"/>
                  <a:gd name="T26" fmla="*/ 566 w 589"/>
                  <a:gd name="T27" fmla="*/ 167 h 313"/>
                  <a:gd name="T28" fmla="*/ 538 w 589"/>
                  <a:gd name="T29" fmla="*/ 179 h 313"/>
                  <a:gd name="T30" fmla="*/ 486 w 589"/>
                  <a:gd name="T31" fmla="*/ 195 h 313"/>
                  <a:gd name="T32" fmla="*/ 429 w 589"/>
                  <a:gd name="T33" fmla="*/ 179 h 313"/>
                  <a:gd name="T34" fmla="*/ 397 w 589"/>
                  <a:gd name="T35" fmla="*/ 202 h 313"/>
                  <a:gd name="T36" fmla="*/ 383 w 589"/>
                  <a:gd name="T37" fmla="*/ 241 h 313"/>
                  <a:gd name="T38" fmla="*/ 330 w 589"/>
                  <a:gd name="T39" fmla="*/ 237 h 313"/>
                  <a:gd name="T40" fmla="*/ 262 w 589"/>
                  <a:gd name="T41" fmla="*/ 259 h 313"/>
                  <a:gd name="T42" fmla="*/ 244 w 589"/>
                  <a:gd name="T43" fmla="*/ 305 h 313"/>
                  <a:gd name="T44" fmla="*/ 185 w 589"/>
                  <a:gd name="T45" fmla="*/ 312 h 313"/>
                  <a:gd name="T46" fmla="*/ 173 w 589"/>
                  <a:gd name="T47" fmla="*/ 260 h 313"/>
                  <a:gd name="T48" fmla="*/ 121 w 589"/>
                  <a:gd name="T49" fmla="*/ 216 h 313"/>
                  <a:gd name="T50" fmla="*/ 54 w 589"/>
                  <a:gd name="T51" fmla="*/ 214 h 313"/>
                  <a:gd name="T52" fmla="*/ 18 w 589"/>
                  <a:gd name="T53" fmla="*/ 220 h 313"/>
                  <a:gd name="T54" fmla="*/ 0 w 589"/>
                  <a:gd name="T55" fmla="*/ 226 h 313"/>
                  <a:gd name="T56" fmla="*/ 159 w 589"/>
                  <a:gd name="T57" fmla="*/ 55 h 31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9" h="313">
                    <a:moveTo>
                      <a:pt x="159" y="55"/>
                    </a:moveTo>
                    <a:lnTo>
                      <a:pt x="224" y="25"/>
                    </a:lnTo>
                    <a:lnTo>
                      <a:pt x="299" y="25"/>
                    </a:lnTo>
                    <a:lnTo>
                      <a:pt x="383" y="12"/>
                    </a:lnTo>
                    <a:lnTo>
                      <a:pt x="405" y="24"/>
                    </a:lnTo>
                    <a:lnTo>
                      <a:pt x="421" y="0"/>
                    </a:lnTo>
                    <a:lnTo>
                      <a:pt x="475" y="4"/>
                    </a:lnTo>
                    <a:lnTo>
                      <a:pt x="480" y="35"/>
                    </a:lnTo>
                    <a:lnTo>
                      <a:pt x="504" y="30"/>
                    </a:lnTo>
                    <a:lnTo>
                      <a:pt x="520" y="4"/>
                    </a:lnTo>
                    <a:lnTo>
                      <a:pt x="559" y="20"/>
                    </a:lnTo>
                    <a:lnTo>
                      <a:pt x="588" y="58"/>
                    </a:lnTo>
                    <a:lnTo>
                      <a:pt x="573" y="111"/>
                    </a:lnTo>
                    <a:lnTo>
                      <a:pt x="566" y="167"/>
                    </a:lnTo>
                    <a:lnTo>
                      <a:pt x="538" y="179"/>
                    </a:lnTo>
                    <a:lnTo>
                      <a:pt x="486" y="195"/>
                    </a:lnTo>
                    <a:lnTo>
                      <a:pt x="429" y="179"/>
                    </a:lnTo>
                    <a:lnTo>
                      <a:pt x="397" y="202"/>
                    </a:lnTo>
                    <a:lnTo>
                      <a:pt x="383" y="241"/>
                    </a:lnTo>
                    <a:lnTo>
                      <a:pt x="330" y="237"/>
                    </a:lnTo>
                    <a:lnTo>
                      <a:pt x="262" y="259"/>
                    </a:lnTo>
                    <a:lnTo>
                      <a:pt x="244" y="305"/>
                    </a:lnTo>
                    <a:lnTo>
                      <a:pt x="185" y="312"/>
                    </a:lnTo>
                    <a:lnTo>
                      <a:pt x="173" y="260"/>
                    </a:lnTo>
                    <a:lnTo>
                      <a:pt x="121" y="216"/>
                    </a:lnTo>
                    <a:lnTo>
                      <a:pt x="54" y="214"/>
                    </a:lnTo>
                    <a:lnTo>
                      <a:pt x="18" y="220"/>
                    </a:lnTo>
                    <a:lnTo>
                      <a:pt x="0" y="226"/>
                    </a:lnTo>
                    <a:lnTo>
                      <a:pt x="159" y="55"/>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24" name="Freeform 31"/>
              <p:cNvSpPr>
                <a:spLocks/>
              </p:cNvSpPr>
              <p:nvPr/>
            </p:nvSpPr>
            <p:spPr bwMode="auto">
              <a:xfrm>
                <a:off x="3186" y="1227"/>
                <a:ext cx="386" cy="293"/>
              </a:xfrm>
              <a:custGeom>
                <a:avLst/>
                <a:gdLst>
                  <a:gd name="T0" fmla="*/ 3 w 386"/>
                  <a:gd name="T1" fmla="*/ 145 h 293"/>
                  <a:gd name="T2" fmla="*/ 62 w 386"/>
                  <a:gd name="T3" fmla="*/ 140 h 293"/>
                  <a:gd name="T4" fmla="*/ 81 w 386"/>
                  <a:gd name="T5" fmla="*/ 96 h 293"/>
                  <a:gd name="T6" fmla="*/ 150 w 386"/>
                  <a:gd name="T7" fmla="*/ 73 h 293"/>
                  <a:gd name="T8" fmla="*/ 202 w 386"/>
                  <a:gd name="T9" fmla="*/ 79 h 293"/>
                  <a:gd name="T10" fmla="*/ 213 w 386"/>
                  <a:gd name="T11" fmla="*/ 38 h 293"/>
                  <a:gd name="T12" fmla="*/ 248 w 386"/>
                  <a:gd name="T13" fmla="*/ 15 h 293"/>
                  <a:gd name="T14" fmla="*/ 305 w 386"/>
                  <a:gd name="T15" fmla="*/ 33 h 293"/>
                  <a:gd name="T16" fmla="*/ 385 w 386"/>
                  <a:gd name="T17" fmla="*/ 0 h 293"/>
                  <a:gd name="T18" fmla="*/ 385 w 386"/>
                  <a:gd name="T19" fmla="*/ 44 h 293"/>
                  <a:gd name="T20" fmla="*/ 345 w 386"/>
                  <a:gd name="T21" fmla="*/ 44 h 293"/>
                  <a:gd name="T22" fmla="*/ 363 w 386"/>
                  <a:gd name="T23" fmla="*/ 96 h 293"/>
                  <a:gd name="T24" fmla="*/ 351 w 386"/>
                  <a:gd name="T25" fmla="*/ 166 h 293"/>
                  <a:gd name="T26" fmla="*/ 357 w 386"/>
                  <a:gd name="T27" fmla="*/ 200 h 293"/>
                  <a:gd name="T28" fmla="*/ 328 w 386"/>
                  <a:gd name="T29" fmla="*/ 217 h 293"/>
                  <a:gd name="T30" fmla="*/ 357 w 386"/>
                  <a:gd name="T31" fmla="*/ 270 h 293"/>
                  <a:gd name="T32" fmla="*/ 324 w 386"/>
                  <a:gd name="T33" fmla="*/ 285 h 293"/>
                  <a:gd name="T34" fmla="*/ 301 w 386"/>
                  <a:gd name="T35" fmla="*/ 284 h 293"/>
                  <a:gd name="T36" fmla="*/ 270 w 386"/>
                  <a:gd name="T37" fmla="*/ 284 h 293"/>
                  <a:gd name="T38" fmla="*/ 231 w 386"/>
                  <a:gd name="T39" fmla="*/ 292 h 293"/>
                  <a:gd name="T40" fmla="*/ 188 w 386"/>
                  <a:gd name="T41" fmla="*/ 280 h 293"/>
                  <a:gd name="T42" fmla="*/ 158 w 386"/>
                  <a:gd name="T43" fmla="*/ 263 h 293"/>
                  <a:gd name="T44" fmla="*/ 126 w 386"/>
                  <a:gd name="T45" fmla="*/ 275 h 293"/>
                  <a:gd name="T46" fmla="*/ 81 w 386"/>
                  <a:gd name="T47" fmla="*/ 243 h 293"/>
                  <a:gd name="T48" fmla="*/ 41 w 386"/>
                  <a:gd name="T49" fmla="*/ 214 h 293"/>
                  <a:gd name="T50" fmla="*/ 17 w 386"/>
                  <a:gd name="T51" fmla="*/ 177 h 293"/>
                  <a:gd name="T52" fmla="*/ 0 w 386"/>
                  <a:gd name="T53" fmla="*/ 166 h 293"/>
                  <a:gd name="T54" fmla="*/ 3 w 386"/>
                  <a:gd name="T55" fmla="*/ 145 h 2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6" h="293">
                    <a:moveTo>
                      <a:pt x="3" y="145"/>
                    </a:moveTo>
                    <a:lnTo>
                      <a:pt x="62" y="140"/>
                    </a:lnTo>
                    <a:lnTo>
                      <a:pt x="81" y="96"/>
                    </a:lnTo>
                    <a:lnTo>
                      <a:pt x="150" y="73"/>
                    </a:lnTo>
                    <a:lnTo>
                      <a:pt x="202" y="79"/>
                    </a:lnTo>
                    <a:lnTo>
                      <a:pt x="213" y="38"/>
                    </a:lnTo>
                    <a:lnTo>
                      <a:pt x="248" y="15"/>
                    </a:lnTo>
                    <a:lnTo>
                      <a:pt x="305" y="33"/>
                    </a:lnTo>
                    <a:lnTo>
                      <a:pt x="385" y="0"/>
                    </a:lnTo>
                    <a:lnTo>
                      <a:pt x="385" y="44"/>
                    </a:lnTo>
                    <a:lnTo>
                      <a:pt x="345" y="44"/>
                    </a:lnTo>
                    <a:lnTo>
                      <a:pt x="363" y="96"/>
                    </a:lnTo>
                    <a:lnTo>
                      <a:pt x="351" y="166"/>
                    </a:lnTo>
                    <a:lnTo>
                      <a:pt x="357" y="200"/>
                    </a:lnTo>
                    <a:lnTo>
                      <a:pt x="328" y="217"/>
                    </a:lnTo>
                    <a:lnTo>
                      <a:pt x="357" y="270"/>
                    </a:lnTo>
                    <a:lnTo>
                      <a:pt x="324" y="285"/>
                    </a:lnTo>
                    <a:lnTo>
                      <a:pt x="301" y="284"/>
                    </a:lnTo>
                    <a:lnTo>
                      <a:pt x="270" y="284"/>
                    </a:lnTo>
                    <a:lnTo>
                      <a:pt x="231" y="292"/>
                    </a:lnTo>
                    <a:lnTo>
                      <a:pt x="188" y="280"/>
                    </a:lnTo>
                    <a:lnTo>
                      <a:pt x="158" y="263"/>
                    </a:lnTo>
                    <a:lnTo>
                      <a:pt x="126" y="275"/>
                    </a:lnTo>
                    <a:lnTo>
                      <a:pt x="81" y="243"/>
                    </a:lnTo>
                    <a:lnTo>
                      <a:pt x="41" y="214"/>
                    </a:lnTo>
                    <a:lnTo>
                      <a:pt x="17" y="177"/>
                    </a:lnTo>
                    <a:lnTo>
                      <a:pt x="0" y="166"/>
                    </a:lnTo>
                    <a:lnTo>
                      <a:pt x="3" y="145"/>
                    </a:lnTo>
                  </a:path>
                </a:pathLst>
              </a:custGeom>
              <a:solidFill>
                <a:srgbClr val="7F3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25" name="Freeform 32"/>
              <p:cNvSpPr>
                <a:spLocks/>
              </p:cNvSpPr>
              <p:nvPr/>
            </p:nvSpPr>
            <p:spPr bwMode="auto">
              <a:xfrm>
                <a:off x="3311" y="1487"/>
                <a:ext cx="342" cy="252"/>
              </a:xfrm>
              <a:custGeom>
                <a:avLst/>
                <a:gdLst>
                  <a:gd name="T0" fmla="*/ 63 w 342"/>
                  <a:gd name="T1" fmla="*/ 16 h 252"/>
                  <a:gd name="T2" fmla="*/ 108 w 342"/>
                  <a:gd name="T3" fmla="*/ 31 h 252"/>
                  <a:gd name="T4" fmla="*/ 149 w 342"/>
                  <a:gd name="T5" fmla="*/ 20 h 252"/>
                  <a:gd name="T6" fmla="*/ 198 w 342"/>
                  <a:gd name="T7" fmla="*/ 23 h 252"/>
                  <a:gd name="T8" fmla="*/ 232 w 342"/>
                  <a:gd name="T9" fmla="*/ 10 h 252"/>
                  <a:gd name="T10" fmla="*/ 277 w 342"/>
                  <a:gd name="T11" fmla="*/ 73 h 252"/>
                  <a:gd name="T12" fmla="*/ 335 w 342"/>
                  <a:gd name="T13" fmla="*/ 113 h 252"/>
                  <a:gd name="T14" fmla="*/ 341 w 342"/>
                  <a:gd name="T15" fmla="*/ 205 h 252"/>
                  <a:gd name="T16" fmla="*/ 306 w 342"/>
                  <a:gd name="T17" fmla="*/ 251 h 252"/>
                  <a:gd name="T18" fmla="*/ 277 w 342"/>
                  <a:gd name="T19" fmla="*/ 188 h 252"/>
                  <a:gd name="T20" fmla="*/ 267 w 342"/>
                  <a:gd name="T21" fmla="*/ 222 h 252"/>
                  <a:gd name="T22" fmla="*/ 243 w 342"/>
                  <a:gd name="T23" fmla="*/ 228 h 252"/>
                  <a:gd name="T24" fmla="*/ 214 w 342"/>
                  <a:gd name="T25" fmla="*/ 165 h 252"/>
                  <a:gd name="T26" fmla="*/ 151 w 342"/>
                  <a:gd name="T27" fmla="*/ 130 h 252"/>
                  <a:gd name="T28" fmla="*/ 94 w 342"/>
                  <a:gd name="T29" fmla="*/ 84 h 252"/>
                  <a:gd name="T30" fmla="*/ 82 w 342"/>
                  <a:gd name="T31" fmla="*/ 113 h 252"/>
                  <a:gd name="T32" fmla="*/ 117 w 342"/>
                  <a:gd name="T33" fmla="*/ 142 h 252"/>
                  <a:gd name="T34" fmla="*/ 99 w 342"/>
                  <a:gd name="T35" fmla="*/ 165 h 252"/>
                  <a:gd name="T36" fmla="*/ 14 w 342"/>
                  <a:gd name="T37" fmla="*/ 107 h 252"/>
                  <a:gd name="T38" fmla="*/ 0 w 342"/>
                  <a:gd name="T39" fmla="*/ 11 h 252"/>
                  <a:gd name="T40" fmla="*/ 33 w 342"/>
                  <a:gd name="T41" fmla="*/ 0 h 252"/>
                  <a:gd name="T42" fmla="*/ 63 w 342"/>
                  <a:gd name="T43" fmla="*/ 16 h 2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2" h="252">
                    <a:moveTo>
                      <a:pt x="63" y="16"/>
                    </a:moveTo>
                    <a:lnTo>
                      <a:pt x="108" y="31"/>
                    </a:lnTo>
                    <a:lnTo>
                      <a:pt x="149" y="20"/>
                    </a:lnTo>
                    <a:lnTo>
                      <a:pt x="198" y="23"/>
                    </a:lnTo>
                    <a:lnTo>
                      <a:pt x="232" y="10"/>
                    </a:lnTo>
                    <a:lnTo>
                      <a:pt x="277" y="73"/>
                    </a:lnTo>
                    <a:lnTo>
                      <a:pt x="335" y="113"/>
                    </a:lnTo>
                    <a:lnTo>
                      <a:pt x="341" y="205"/>
                    </a:lnTo>
                    <a:lnTo>
                      <a:pt x="306" y="251"/>
                    </a:lnTo>
                    <a:lnTo>
                      <a:pt x="277" y="188"/>
                    </a:lnTo>
                    <a:lnTo>
                      <a:pt x="267" y="222"/>
                    </a:lnTo>
                    <a:lnTo>
                      <a:pt x="243" y="228"/>
                    </a:lnTo>
                    <a:lnTo>
                      <a:pt x="214" y="165"/>
                    </a:lnTo>
                    <a:lnTo>
                      <a:pt x="151" y="130"/>
                    </a:lnTo>
                    <a:lnTo>
                      <a:pt x="94" y="84"/>
                    </a:lnTo>
                    <a:lnTo>
                      <a:pt x="82" y="113"/>
                    </a:lnTo>
                    <a:lnTo>
                      <a:pt x="117" y="142"/>
                    </a:lnTo>
                    <a:lnTo>
                      <a:pt x="99" y="165"/>
                    </a:lnTo>
                    <a:lnTo>
                      <a:pt x="14" y="107"/>
                    </a:lnTo>
                    <a:lnTo>
                      <a:pt x="0" y="11"/>
                    </a:lnTo>
                    <a:lnTo>
                      <a:pt x="33" y="0"/>
                    </a:lnTo>
                    <a:lnTo>
                      <a:pt x="63" y="16"/>
                    </a:lnTo>
                  </a:path>
                </a:pathLst>
              </a:custGeom>
              <a:solidFill>
                <a:srgbClr val="BF3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26" name="Freeform 33"/>
              <p:cNvSpPr>
                <a:spLocks/>
              </p:cNvSpPr>
              <p:nvPr/>
            </p:nvSpPr>
            <p:spPr bwMode="auto">
              <a:xfrm>
                <a:off x="3645" y="1563"/>
                <a:ext cx="476" cy="216"/>
              </a:xfrm>
              <a:custGeom>
                <a:avLst/>
                <a:gdLst>
                  <a:gd name="T0" fmla="*/ 0 w 476"/>
                  <a:gd name="T1" fmla="*/ 36 h 216"/>
                  <a:gd name="T2" fmla="*/ 65 w 476"/>
                  <a:gd name="T3" fmla="*/ 106 h 216"/>
                  <a:gd name="T4" fmla="*/ 76 w 476"/>
                  <a:gd name="T5" fmla="*/ 48 h 216"/>
                  <a:gd name="T6" fmla="*/ 122 w 476"/>
                  <a:gd name="T7" fmla="*/ 95 h 216"/>
                  <a:gd name="T8" fmla="*/ 174 w 476"/>
                  <a:gd name="T9" fmla="*/ 89 h 216"/>
                  <a:gd name="T10" fmla="*/ 266 w 476"/>
                  <a:gd name="T11" fmla="*/ 8 h 216"/>
                  <a:gd name="T12" fmla="*/ 332 w 476"/>
                  <a:gd name="T13" fmla="*/ 0 h 216"/>
                  <a:gd name="T14" fmla="*/ 396 w 476"/>
                  <a:gd name="T15" fmla="*/ 6 h 216"/>
                  <a:gd name="T16" fmla="*/ 444 w 476"/>
                  <a:gd name="T17" fmla="*/ 32 h 216"/>
                  <a:gd name="T18" fmla="*/ 475 w 476"/>
                  <a:gd name="T19" fmla="*/ 78 h 216"/>
                  <a:gd name="T20" fmla="*/ 461 w 476"/>
                  <a:gd name="T21" fmla="*/ 89 h 216"/>
                  <a:gd name="T22" fmla="*/ 456 w 476"/>
                  <a:gd name="T23" fmla="*/ 130 h 216"/>
                  <a:gd name="T24" fmla="*/ 396 w 476"/>
                  <a:gd name="T25" fmla="*/ 155 h 216"/>
                  <a:gd name="T26" fmla="*/ 381 w 476"/>
                  <a:gd name="T27" fmla="*/ 130 h 216"/>
                  <a:gd name="T28" fmla="*/ 384 w 476"/>
                  <a:gd name="T29" fmla="*/ 99 h 216"/>
                  <a:gd name="T30" fmla="*/ 376 w 476"/>
                  <a:gd name="T31" fmla="*/ 58 h 216"/>
                  <a:gd name="T32" fmla="*/ 329 w 476"/>
                  <a:gd name="T33" fmla="*/ 41 h 216"/>
                  <a:gd name="T34" fmla="*/ 289 w 476"/>
                  <a:gd name="T35" fmla="*/ 60 h 216"/>
                  <a:gd name="T36" fmla="*/ 269 w 476"/>
                  <a:gd name="T37" fmla="*/ 95 h 216"/>
                  <a:gd name="T38" fmla="*/ 220 w 476"/>
                  <a:gd name="T39" fmla="*/ 117 h 216"/>
                  <a:gd name="T40" fmla="*/ 208 w 476"/>
                  <a:gd name="T41" fmla="*/ 129 h 216"/>
                  <a:gd name="T42" fmla="*/ 254 w 476"/>
                  <a:gd name="T43" fmla="*/ 192 h 216"/>
                  <a:gd name="T44" fmla="*/ 214 w 476"/>
                  <a:gd name="T45" fmla="*/ 215 h 216"/>
                  <a:gd name="T46" fmla="*/ 197 w 476"/>
                  <a:gd name="T47" fmla="*/ 184 h 216"/>
                  <a:gd name="T48" fmla="*/ 177 w 476"/>
                  <a:gd name="T49" fmla="*/ 192 h 216"/>
                  <a:gd name="T50" fmla="*/ 163 w 476"/>
                  <a:gd name="T51" fmla="*/ 158 h 216"/>
                  <a:gd name="T52" fmla="*/ 125 w 476"/>
                  <a:gd name="T53" fmla="*/ 166 h 216"/>
                  <a:gd name="T54" fmla="*/ 96 w 476"/>
                  <a:gd name="T55" fmla="*/ 144 h 216"/>
                  <a:gd name="T56" fmla="*/ 41 w 476"/>
                  <a:gd name="T57" fmla="*/ 134 h 216"/>
                  <a:gd name="T58" fmla="*/ 1 w 476"/>
                  <a:gd name="T59" fmla="*/ 146 h 216"/>
                  <a:gd name="T60" fmla="*/ 4 w 476"/>
                  <a:gd name="T61" fmla="*/ 124 h 216"/>
                  <a:gd name="T62" fmla="*/ 0 w 476"/>
                  <a:gd name="T63" fmla="*/ 36 h 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76" h="216">
                    <a:moveTo>
                      <a:pt x="0" y="36"/>
                    </a:moveTo>
                    <a:lnTo>
                      <a:pt x="65" y="106"/>
                    </a:lnTo>
                    <a:lnTo>
                      <a:pt x="76" y="48"/>
                    </a:lnTo>
                    <a:lnTo>
                      <a:pt x="122" y="95"/>
                    </a:lnTo>
                    <a:lnTo>
                      <a:pt x="174" y="89"/>
                    </a:lnTo>
                    <a:lnTo>
                      <a:pt x="266" y="8"/>
                    </a:lnTo>
                    <a:lnTo>
                      <a:pt x="332" y="0"/>
                    </a:lnTo>
                    <a:lnTo>
                      <a:pt x="396" y="6"/>
                    </a:lnTo>
                    <a:lnTo>
                      <a:pt x="444" y="32"/>
                    </a:lnTo>
                    <a:lnTo>
                      <a:pt x="475" y="78"/>
                    </a:lnTo>
                    <a:lnTo>
                      <a:pt x="461" y="89"/>
                    </a:lnTo>
                    <a:lnTo>
                      <a:pt x="456" y="130"/>
                    </a:lnTo>
                    <a:lnTo>
                      <a:pt x="396" y="155"/>
                    </a:lnTo>
                    <a:lnTo>
                      <a:pt x="381" y="130"/>
                    </a:lnTo>
                    <a:lnTo>
                      <a:pt x="384" y="99"/>
                    </a:lnTo>
                    <a:lnTo>
                      <a:pt x="376" y="58"/>
                    </a:lnTo>
                    <a:lnTo>
                      <a:pt x="329" y="41"/>
                    </a:lnTo>
                    <a:lnTo>
                      <a:pt x="289" y="60"/>
                    </a:lnTo>
                    <a:lnTo>
                      <a:pt x="269" y="95"/>
                    </a:lnTo>
                    <a:lnTo>
                      <a:pt x="220" y="117"/>
                    </a:lnTo>
                    <a:lnTo>
                      <a:pt x="208" y="129"/>
                    </a:lnTo>
                    <a:lnTo>
                      <a:pt x="254" y="192"/>
                    </a:lnTo>
                    <a:lnTo>
                      <a:pt x="214" y="215"/>
                    </a:lnTo>
                    <a:lnTo>
                      <a:pt x="197" y="184"/>
                    </a:lnTo>
                    <a:lnTo>
                      <a:pt x="177" y="192"/>
                    </a:lnTo>
                    <a:lnTo>
                      <a:pt x="163" y="158"/>
                    </a:lnTo>
                    <a:lnTo>
                      <a:pt x="125" y="166"/>
                    </a:lnTo>
                    <a:lnTo>
                      <a:pt x="96" y="144"/>
                    </a:lnTo>
                    <a:lnTo>
                      <a:pt x="41" y="134"/>
                    </a:lnTo>
                    <a:lnTo>
                      <a:pt x="1" y="146"/>
                    </a:lnTo>
                    <a:lnTo>
                      <a:pt x="4" y="124"/>
                    </a:lnTo>
                    <a:lnTo>
                      <a:pt x="0" y="36"/>
                    </a:lnTo>
                  </a:path>
                </a:pathLst>
              </a:custGeom>
              <a:solidFill>
                <a:srgbClr val="3F5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27" name="Freeform 34"/>
              <p:cNvSpPr>
                <a:spLocks/>
              </p:cNvSpPr>
              <p:nvPr/>
            </p:nvSpPr>
            <p:spPr bwMode="auto">
              <a:xfrm>
                <a:off x="2965" y="1275"/>
                <a:ext cx="229" cy="125"/>
              </a:xfrm>
              <a:custGeom>
                <a:avLst/>
                <a:gdLst>
                  <a:gd name="T0" fmla="*/ 0 w 229"/>
                  <a:gd name="T1" fmla="*/ 68 h 125"/>
                  <a:gd name="T2" fmla="*/ 54 w 229"/>
                  <a:gd name="T3" fmla="*/ 8 h 125"/>
                  <a:gd name="T4" fmla="*/ 92 w 229"/>
                  <a:gd name="T5" fmla="*/ 0 h 125"/>
                  <a:gd name="T6" fmla="*/ 161 w 229"/>
                  <a:gd name="T7" fmla="*/ 2 h 125"/>
                  <a:gd name="T8" fmla="*/ 215 w 229"/>
                  <a:gd name="T9" fmla="*/ 48 h 125"/>
                  <a:gd name="T10" fmla="*/ 228 w 229"/>
                  <a:gd name="T11" fmla="*/ 100 h 125"/>
                  <a:gd name="T12" fmla="*/ 147 w 229"/>
                  <a:gd name="T13" fmla="*/ 124 h 125"/>
                  <a:gd name="T14" fmla="*/ 0 w 229"/>
                  <a:gd name="T15" fmla="*/ 68 h 1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9" h="125">
                    <a:moveTo>
                      <a:pt x="0" y="68"/>
                    </a:moveTo>
                    <a:lnTo>
                      <a:pt x="54" y="8"/>
                    </a:lnTo>
                    <a:lnTo>
                      <a:pt x="92" y="0"/>
                    </a:lnTo>
                    <a:lnTo>
                      <a:pt x="161" y="2"/>
                    </a:lnTo>
                    <a:lnTo>
                      <a:pt x="215" y="48"/>
                    </a:lnTo>
                    <a:lnTo>
                      <a:pt x="228" y="100"/>
                    </a:lnTo>
                    <a:lnTo>
                      <a:pt x="147" y="124"/>
                    </a:lnTo>
                    <a:lnTo>
                      <a:pt x="0" y="68"/>
                    </a:lnTo>
                  </a:path>
                </a:pathLst>
              </a:custGeom>
              <a:solidFill>
                <a:srgbClr val="008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sp>
          <p:nvSpPr>
            <p:cNvPr id="6207" name="Rectangle 84"/>
            <p:cNvSpPr>
              <a:spLocks noChangeArrowheads="1"/>
            </p:cNvSpPr>
            <p:nvPr/>
          </p:nvSpPr>
          <p:spPr bwMode="auto">
            <a:xfrm>
              <a:off x="3552" y="2448"/>
              <a:ext cx="115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a:t>LATINOAMERICA</a:t>
              </a:r>
            </a:p>
          </p:txBody>
        </p:sp>
      </p:grpSp>
      <p:grpSp>
        <p:nvGrpSpPr>
          <p:cNvPr id="80985" name="Group 89"/>
          <p:cNvGrpSpPr>
            <a:grpSpLocks/>
          </p:cNvGrpSpPr>
          <p:nvPr/>
        </p:nvGrpSpPr>
        <p:grpSpPr bwMode="auto">
          <a:xfrm>
            <a:off x="4452664" y="3658910"/>
            <a:ext cx="1317596" cy="2246394"/>
            <a:chOff x="2208" y="2496"/>
            <a:chExt cx="1028" cy="1670"/>
          </a:xfrm>
        </p:grpSpPr>
        <p:grpSp>
          <p:nvGrpSpPr>
            <p:cNvPr id="6156" name="Group 35"/>
            <p:cNvGrpSpPr>
              <a:grpSpLocks/>
            </p:cNvGrpSpPr>
            <p:nvPr/>
          </p:nvGrpSpPr>
          <p:grpSpPr bwMode="auto">
            <a:xfrm>
              <a:off x="2208" y="2496"/>
              <a:ext cx="912" cy="1056"/>
              <a:chOff x="339" y="1444"/>
              <a:chExt cx="2205" cy="2207"/>
            </a:xfrm>
          </p:grpSpPr>
          <p:sp>
            <p:nvSpPr>
              <p:cNvPr id="6158" name="Freeform 36"/>
              <p:cNvSpPr>
                <a:spLocks/>
              </p:cNvSpPr>
              <p:nvPr/>
            </p:nvSpPr>
            <p:spPr bwMode="auto">
              <a:xfrm>
                <a:off x="924" y="1908"/>
                <a:ext cx="493" cy="530"/>
              </a:xfrm>
              <a:custGeom>
                <a:avLst/>
                <a:gdLst>
                  <a:gd name="T0" fmla="*/ 427 w 493"/>
                  <a:gd name="T1" fmla="*/ 24 h 530"/>
                  <a:gd name="T2" fmla="*/ 123 w 493"/>
                  <a:gd name="T3" fmla="*/ 121 h 530"/>
                  <a:gd name="T4" fmla="*/ 67 w 493"/>
                  <a:gd name="T5" fmla="*/ 214 h 530"/>
                  <a:gd name="T6" fmla="*/ 14 w 493"/>
                  <a:gd name="T7" fmla="*/ 246 h 530"/>
                  <a:gd name="T8" fmla="*/ 25 w 493"/>
                  <a:gd name="T9" fmla="*/ 324 h 530"/>
                  <a:gd name="T10" fmla="*/ 0 w 493"/>
                  <a:gd name="T11" fmla="*/ 371 h 530"/>
                  <a:gd name="T12" fmla="*/ 16 w 493"/>
                  <a:gd name="T13" fmla="*/ 409 h 530"/>
                  <a:gd name="T14" fmla="*/ 40 w 493"/>
                  <a:gd name="T15" fmla="*/ 529 h 530"/>
                  <a:gd name="T16" fmla="*/ 88 w 493"/>
                  <a:gd name="T17" fmla="*/ 529 h 530"/>
                  <a:gd name="T18" fmla="*/ 81 w 493"/>
                  <a:gd name="T19" fmla="*/ 317 h 530"/>
                  <a:gd name="T20" fmla="*/ 119 w 493"/>
                  <a:gd name="T21" fmla="*/ 292 h 530"/>
                  <a:gd name="T22" fmla="*/ 382 w 493"/>
                  <a:gd name="T23" fmla="*/ 294 h 530"/>
                  <a:gd name="T24" fmla="*/ 448 w 493"/>
                  <a:gd name="T25" fmla="*/ 167 h 530"/>
                  <a:gd name="T26" fmla="*/ 492 w 493"/>
                  <a:gd name="T27" fmla="*/ 0 h 530"/>
                  <a:gd name="T28" fmla="*/ 427 w 493"/>
                  <a:gd name="T29" fmla="*/ 24 h 5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3" h="530">
                    <a:moveTo>
                      <a:pt x="427" y="24"/>
                    </a:moveTo>
                    <a:lnTo>
                      <a:pt x="123" y="121"/>
                    </a:lnTo>
                    <a:lnTo>
                      <a:pt x="67" y="214"/>
                    </a:lnTo>
                    <a:lnTo>
                      <a:pt x="14" y="246"/>
                    </a:lnTo>
                    <a:lnTo>
                      <a:pt x="25" y="324"/>
                    </a:lnTo>
                    <a:lnTo>
                      <a:pt x="0" y="371"/>
                    </a:lnTo>
                    <a:lnTo>
                      <a:pt x="16" y="409"/>
                    </a:lnTo>
                    <a:lnTo>
                      <a:pt x="40" y="529"/>
                    </a:lnTo>
                    <a:lnTo>
                      <a:pt x="88" y="529"/>
                    </a:lnTo>
                    <a:lnTo>
                      <a:pt x="81" y="317"/>
                    </a:lnTo>
                    <a:lnTo>
                      <a:pt x="119" y="292"/>
                    </a:lnTo>
                    <a:lnTo>
                      <a:pt x="382" y="294"/>
                    </a:lnTo>
                    <a:lnTo>
                      <a:pt x="448" y="167"/>
                    </a:lnTo>
                    <a:lnTo>
                      <a:pt x="492" y="0"/>
                    </a:lnTo>
                    <a:lnTo>
                      <a:pt x="427" y="24"/>
                    </a:lnTo>
                  </a:path>
                </a:pathLst>
              </a:custGeom>
              <a:solidFill>
                <a:srgbClr val="3F1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59" name="Freeform 37"/>
              <p:cNvSpPr>
                <a:spLocks/>
              </p:cNvSpPr>
              <p:nvPr/>
            </p:nvSpPr>
            <p:spPr bwMode="auto">
              <a:xfrm>
                <a:off x="489" y="1847"/>
                <a:ext cx="560" cy="462"/>
              </a:xfrm>
              <a:custGeom>
                <a:avLst/>
                <a:gdLst>
                  <a:gd name="T0" fmla="*/ 233 w 560"/>
                  <a:gd name="T1" fmla="*/ 0 h 462"/>
                  <a:gd name="T2" fmla="*/ 167 w 560"/>
                  <a:gd name="T3" fmla="*/ 52 h 462"/>
                  <a:gd name="T4" fmla="*/ 194 w 560"/>
                  <a:gd name="T5" fmla="*/ 285 h 462"/>
                  <a:gd name="T6" fmla="*/ 0 w 560"/>
                  <a:gd name="T7" fmla="*/ 287 h 462"/>
                  <a:gd name="T8" fmla="*/ 5 w 560"/>
                  <a:gd name="T9" fmla="*/ 372 h 462"/>
                  <a:gd name="T10" fmla="*/ 144 w 560"/>
                  <a:gd name="T11" fmla="*/ 379 h 462"/>
                  <a:gd name="T12" fmla="*/ 155 w 560"/>
                  <a:gd name="T13" fmla="*/ 461 h 462"/>
                  <a:gd name="T14" fmla="*/ 221 w 560"/>
                  <a:gd name="T15" fmla="*/ 461 h 462"/>
                  <a:gd name="T16" fmla="*/ 253 w 560"/>
                  <a:gd name="T17" fmla="*/ 377 h 462"/>
                  <a:gd name="T18" fmla="*/ 305 w 560"/>
                  <a:gd name="T19" fmla="*/ 382 h 462"/>
                  <a:gd name="T20" fmla="*/ 504 w 560"/>
                  <a:gd name="T21" fmla="*/ 279 h 462"/>
                  <a:gd name="T22" fmla="*/ 559 w 560"/>
                  <a:gd name="T23" fmla="*/ 184 h 462"/>
                  <a:gd name="T24" fmla="*/ 233 w 560"/>
                  <a:gd name="T25" fmla="*/ 0 h 4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0" h="462">
                    <a:moveTo>
                      <a:pt x="233" y="0"/>
                    </a:moveTo>
                    <a:lnTo>
                      <a:pt x="167" y="52"/>
                    </a:lnTo>
                    <a:lnTo>
                      <a:pt x="194" y="285"/>
                    </a:lnTo>
                    <a:lnTo>
                      <a:pt x="0" y="287"/>
                    </a:lnTo>
                    <a:lnTo>
                      <a:pt x="5" y="372"/>
                    </a:lnTo>
                    <a:lnTo>
                      <a:pt x="144" y="379"/>
                    </a:lnTo>
                    <a:lnTo>
                      <a:pt x="155" y="461"/>
                    </a:lnTo>
                    <a:lnTo>
                      <a:pt x="221" y="461"/>
                    </a:lnTo>
                    <a:lnTo>
                      <a:pt x="253" y="377"/>
                    </a:lnTo>
                    <a:lnTo>
                      <a:pt x="305" y="382"/>
                    </a:lnTo>
                    <a:lnTo>
                      <a:pt x="504" y="279"/>
                    </a:lnTo>
                    <a:lnTo>
                      <a:pt x="559" y="184"/>
                    </a:lnTo>
                    <a:lnTo>
                      <a:pt x="233" y="0"/>
                    </a:lnTo>
                  </a:path>
                </a:pathLst>
              </a:custGeom>
              <a:solidFill>
                <a:srgbClr val="00BFD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60" name="Freeform 38"/>
              <p:cNvSpPr>
                <a:spLocks/>
              </p:cNvSpPr>
              <p:nvPr/>
            </p:nvSpPr>
            <p:spPr bwMode="auto">
              <a:xfrm>
                <a:off x="608" y="1445"/>
                <a:ext cx="256" cy="301"/>
              </a:xfrm>
              <a:custGeom>
                <a:avLst/>
                <a:gdLst>
                  <a:gd name="T0" fmla="*/ 255 w 256"/>
                  <a:gd name="T1" fmla="*/ 0 h 301"/>
                  <a:gd name="T2" fmla="*/ 215 w 256"/>
                  <a:gd name="T3" fmla="*/ 64 h 301"/>
                  <a:gd name="T4" fmla="*/ 42 w 256"/>
                  <a:gd name="T5" fmla="*/ 172 h 301"/>
                  <a:gd name="T6" fmla="*/ 0 w 256"/>
                  <a:gd name="T7" fmla="*/ 282 h 301"/>
                  <a:gd name="T8" fmla="*/ 65 w 256"/>
                  <a:gd name="T9" fmla="*/ 300 h 301"/>
                  <a:gd name="T10" fmla="*/ 72 w 256"/>
                  <a:gd name="T11" fmla="*/ 268 h 301"/>
                  <a:gd name="T12" fmla="*/ 233 w 256"/>
                  <a:gd name="T13" fmla="*/ 157 h 301"/>
                  <a:gd name="T14" fmla="*/ 255 w 256"/>
                  <a:gd name="T15" fmla="*/ 0 h 30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 h="301">
                    <a:moveTo>
                      <a:pt x="255" y="0"/>
                    </a:moveTo>
                    <a:lnTo>
                      <a:pt x="215" y="64"/>
                    </a:lnTo>
                    <a:lnTo>
                      <a:pt x="42" y="172"/>
                    </a:lnTo>
                    <a:lnTo>
                      <a:pt x="0" y="282"/>
                    </a:lnTo>
                    <a:lnTo>
                      <a:pt x="65" y="300"/>
                    </a:lnTo>
                    <a:lnTo>
                      <a:pt x="72" y="268"/>
                    </a:lnTo>
                    <a:lnTo>
                      <a:pt x="233" y="157"/>
                    </a:lnTo>
                    <a:lnTo>
                      <a:pt x="255" y="0"/>
                    </a:lnTo>
                  </a:path>
                </a:pathLst>
              </a:custGeom>
              <a:solidFill>
                <a:srgbClr val="9FF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61" name="Freeform 39"/>
              <p:cNvSpPr>
                <a:spLocks/>
              </p:cNvSpPr>
              <p:nvPr/>
            </p:nvSpPr>
            <p:spPr bwMode="auto">
              <a:xfrm>
                <a:off x="391" y="1727"/>
                <a:ext cx="285" cy="246"/>
              </a:xfrm>
              <a:custGeom>
                <a:avLst/>
                <a:gdLst>
                  <a:gd name="T0" fmla="*/ 217 w 285"/>
                  <a:gd name="T1" fmla="*/ 0 h 246"/>
                  <a:gd name="T2" fmla="*/ 284 w 285"/>
                  <a:gd name="T3" fmla="*/ 17 h 246"/>
                  <a:gd name="T4" fmla="*/ 242 w 285"/>
                  <a:gd name="T5" fmla="*/ 62 h 246"/>
                  <a:gd name="T6" fmla="*/ 211 w 285"/>
                  <a:gd name="T7" fmla="*/ 103 h 246"/>
                  <a:gd name="T8" fmla="*/ 151 w 285"/>
                  <a:gd name="T9" fmla="*/ 103 h 246"/>
                  <a:gd name="T10" fmla="*/ 87 w 285"/>
                  <a:gd name="T11" fmla="*/ 245 h 246"/>
                  <a:gd name="T12" fmla="*/ 0 w 285"/>
                  <a:gd name="T13" fmla="*/ 224 h 246"/>
                  <a:gd name="T14" fmla="*/ 84 w 285"/>
                  <a:gd name="T15" fmla="*/ 72 h 246"/>
                  <a:gd name="T16" fmla="*/ 217 w 285"/>
                  <a:gd name="T17" fmla="*/ 0 h 2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5" h="246">
                    <a:moveTo>
                      <a:pt x="217" y="0"/>
                    </a:moveTo>
                    <a:lnTo>
                      <a:pt x="284" y="17"/>
                    </a:lnTo>
                    <a:lnTo>
                      <a:pt x="242" y="62"/>
                    </a:lnTo>
                    <a:lnTo>
                      <a:pt x="211" y="103"/>
                    </a:lnTo>
                    <a:lnTo>
                      <a:pt x="151" y="103"/>
                    </a:lnTo>
                    <a:lnTo>
                      <a:pt x="87" y="245"/>
                    </a:lnTo>
                    <a:lnTo>
                      <a:pt x="0" y="224"/>
                    </a:lnTo>
                    <a:lnTo>
                      <a:pt x="84" y="72"/>
                    </a:lnTo>
                    <a:lnTo>
                      <a:pt x="217" y="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62" name="Freeform 40"/>
              <p:cNvSpPr>
                <a:spLocks/>
              </p:cNvSpPr>
              <p:nvPr/>
            </p:nvSpPr>
            <p:spPr bwMode="auto">
              <a:xfrm>
                <a:off x="1135" y="1496"/>
                <a:ext cx="134" cy="205"/>
              </a:xfrm>
              <a:custGeom>
                <a:avLst/>
                <a:gdLst>
                  <a:gd name="T0" fmla="*/ 2 w 134"/>
                  <a:gd name="T1" fmla="*/ 17 h 205"/>
                  <a:gd name="T2" fmla="*/ 119 w 134"/>
                  <a:gd name="T3" fmla="*/ 0 h 205"/>
                  <a:gd name="T4" fmla="*/ 133 w 134"/>
                  <a:gd name="T5" fmla="*/ 126 h 205"/>
                  <a:gd name="T6" fmla="*/ 89 w 134"/>
                  <a:gd name="T7" fmla="*/ 204 h 205"/>
                  <a:gd name="T8" fmla="*/ 21 w 134"/>
                  <a:gd name="T9" fmla="*/ 128 h 205"/>
                  <a:gd name="T10" fmla="*/ 0 w 134"/>
                  <a:gd name="T11" fmla="*/ 108 h 205"/>
                  <a:gd name="T12" fmla="*/ 19 w 134"/>
                  <a:gd name="T13" fmla="*/ 74 h 205"/>
                  <a:gd name="T14" fmla="*/ 2 w 134"/>
                  <a:gd name="T15" fmla="*/ 17 h 2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205">
                    <a:moveTo>
                      <a:pt x="2" y="17"/>
                    </a:moveTo>
                    <a:lnTo>
                      <a:pt x="119" y="0"/>
                    </a:lnTo>
                    <a:lnTo>
                      <a:pt x="133" y="126"/>
                    </a:lnTo>
                    <a:lnTo>
                      <a:pt x="89" y="204"/>
                    </a:lnTo>
                    <a:lnTo>
                      <a:pt x="21" y="128"/>
                    </a:lnTo>
                    <a:lnTo>
                      <a:pt x="0" y="108"/>
                    </a:lnTo>
                    <a:lnTo>
                      <a:pt x="19" y="74"/>
                    </a:lnTo>
                    <a:lnTo>
                      <a:pt x="2" y="17"/>
                    </a:lnTo>
                  </a:path>
                </a:pathLst>
              </a:custGeom>
              <a:solidFill>
                <a:srgbClr val="DFB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63" name="Freeform 41"/>
              <p:cNvSpPr>
                <a:spLocks/>
              </p:cNvSpPr>
              <p:nvPr/>
            </p:nvSpPr>
            <p:spPr bwMode="auto">
              <a:xfrm>
                <a:off x="351" y="1790"/>
                <a:ext cx="374" cy="350"/>
              </a:xfrm>
              <a:custGeom>
                <a:avLst/>
                <a:gdLst>
                  <a:gd name="T0" fmla="*/ 281 w 374"/>
                  <a:gd name="T1" fmla="*/ 0 h 350"/>
                  <a:gd name="T2" fmla="*/ 373 w 374"/>
                  <a:gd name="T3" fmla="*/ 57 h 350"/>
                  <a:gd name="T4" fmla="*/ 308 w 374"/>
                  <a:gd name="T5" fmla="*/ 107 h 350"/>
                  <a:gd name="T6" fmla="*/ 336 w 374"/>
                  <a:gd name="T7" fmla="*/ 345 h 350"/>
                  <a:gd name="T8" fmla="*/ 140 w 374"/>
                  <a:gd name="T9" fmla="*/ 345 h 350"/>
                  <a:gd name="T10" fmla="*/ 88 w 374"/>
                  <a:gd name="T11" fmla="*/ 323 h 350"/>
                  <a:gd name="T12" fmla="*/ 0 w 374"/>
                  <a:gd name="T13" fmla="*/ 349 h 350"/>
                  <a:gd name="T14" fmla="*/ 38 w 374"/>
                  <a:gd name="T15" fmla="*/ 253 h 350"/>
                  <a:gd name="T16" fmla="*/ 40 w 374"/>
                  <a:gd name="T17" fmla="*/ 161 h 350"/>
                  <a:gd name="T18" fmla="*/ 127 w 374"/>
                  <a:gd name="T19" fmla="*/ 180 h 350"/>
                  <a:gd name="T20" fmla="*/ 191 w 374"/>
                  <a:gd name="T21" fmla="*/ 39 h 350"/>
                  <a:gd name="T22" fmla="*/ 251 w 374"/>
                  <a:gd name="T23" fmla="*/ 39 h 350"/>
                  <a:gd name="T24" fmla="*/ 281 w 374"/>
                  <a:gd name="T25" fmla="*/ 0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4" h="350">
                    <a:moveTo>
                      <a:pt x="281" y="0"/>
                    </a:moveTo>
                    <a:lnTo>
                      <a:pt x="373" y="57"/>
                    </a:lnTo>
                    <a:lnTo>
                      <a:pt x="308" y="107"/>
                    </a:lnTo>
                    <a:lnTo>
                      <a:pt x="336" y="345"/>
                    </a:lnTo>
                    <a:lnTo>
                      <a:pt x="140" y="345"/>
                    </a:lnTo>
                    <a:lnTo>
                      <a:pt x="88" y="323"/>
                    </a:lnTo>
                    <a:lnTo>
                      <a:pt x="0" y="349"/>
                    </a:lnTo>
                    <a:lnTo>
                      <a:pt x="38" y="253"/>
                    </a:lnTo>
                    <a:lnTo>
                      <a:pt x="40" y="161"/>
                    </a:lnTo>
                    <a:lnTo>
                      <a:pt x="127" y="180"/>
                    </a:lnTo>
                    <a:lnTo>
                      <a:pt x="191" y="39"/>
                    </a:lnTo>
                    <a:lnTo>
                      <a:pt x="251" y="39"/>
                    </a:lnTo>
                    <a:lnTo>
                      <a:pt x="281" y="0"/>
                    </a:lnTo>
                  </a:path>
                </a:pathLst>
              </a:custGeom>
              <a:solidFill>
                <a:srgbClr val="5F5F7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64" name="Freeform 42"/>
              <p:cNvSpPr>
                <a:spLocks/>
              </p:cNvSpPr>
              <p:nvPr/>
            </p:nvSpPr>
            <p:spPr bwMode="auto">
              <a:xfrm>
                <a:off x="630" y="1444"/>
                <a:ext cx="719" cy="588"/>
              </a:xfrm>
              <a:custGeom>
                <a:avLst/>
                <a:gdLst>
                  <a:gd name="T0" fmla="*/ 232 w 719"/>
                  <a:gd name="T1" fmla="*/ 0 h 588"/>
                  <a:gd name="T2" fmla="*/ 472 w 719"/>
                  <a:gd name="T3" fmla="*/ 76 h 588"/>
                  <a:gd name="T4" fmla="*/ 510 w 719"/>
                  <a:gd name="T5" fmla="*/ 68 h 588"/>
                  <a:gd name="T6" fmla="*/ 524 w 719"/>
                  <a:gd name="T7" fmla="*/ 128 h 588"/>
                  <a:gd name="T8" fmla="*/ 505 w 719"/>
                  <a:gd name="T9" fmla="*/ 160 h 588"/>
                  <a:gd name="T10" fmla="*/ 533 w 719"/>
                  <a:gd name="T11" fmla="*/ 185 h 588"/>
                  <a:gd name="T12" fmla="*/ 599 w 719"/>
                  <a:gd name="T13" fmla="*/ 260 h 588"/>
                  <a:gd name="T14" fmla="*/ 602 w 719"/>
                  <a:gd name="T15" fmla="*/ 330 h 588"/>
                  <a:gd name="T16" fmla="*/ 567 w 719"/>
                  <a:gd name="T17" fmla="*/ 373 h 588"/>
                  <a:gd name="T18" fmla="*/ 718 w 719"/>
                  <a:gd name="T19" fmla="*/ 490 h 588"/>
                  <a:gd name="T20" fmla="*/ 416 w 719"/>
                  <a:gd name="T21" fmla="*/ 587 h 588"/>
                  <a:gd name="T22" fmla="*/ 97 w 719"/>
                  <a:gd name="T23" fmla="*/ 405 h 588"/>
                  <a:gd name="T24" fmla="*/ 0 w 719"/>
                  <a:gd name="T25" fmla="*/ 347 h 588"/>
                  <a:gd name="T26" fmla="*/ 43 w 719"/>
                  <a:gd name="T27" fmla="*/ 300 h 588"/>
                  <a:gd name="T28" fmla="*/ 49 w 719"/>
                  <a:gd name="T29" fmla="*/ 268 h 588"/>
                  <a:gd name="T30" fmla="*/ 210 w 719"/>
                  <a:gd name="T31" fmla="*/ 158 h 588"/>
                  <a:gd name="T32" fmla="*/ 232 w 719"/>
                  <a:gd name="T33" fmla="*/ 0 h 5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9" h="588">
                    <a:moveTo>
                      <a:pt x="232" y="0"/>
                    </a:moveTo>
                    <a:lnTo>
                      <a:pt x="472" y="76"/>
                    </a:lnTo>
                    <a:lnTo>
                      <a:pt x="510" y="68"/>
                    </a:lnTo>
                    <a:lnTo>
                      <a:pt x="524" y="128"/>
                    </a:lnTo>
                    <a:lnTo>
                      <a:pt x="505" y="160"/>
                    </a:lnTo>
                    <a:lnTo>
                      <a:pt x="533" y="185"/>
                    </a:lnTo>
                    <a:lnTo>
                      <a:pt x="599" y="260"/>
                    </a:lnTo>
                    <a:lnTo>
                      <a:pt x="602" y="330"/>
                    </a:lnTo>
                    <a:lnTo>
                      <a:pt x="567" y="373"/>
                    </a:lnTo>
                    <a:lnTo>
                      <a:pt x="718" y="490"/>
                    </a:lnTo>
                    <a:lnTo>
                      <a:pt x="416" y="587"/>
                    </a:lnTo>
                    <a:lnTo>
                      <a:pt x="97" y="405"/>
                    </a:lnTo>
                    <a:lnTo>
                      <a:pt x="0" y="347"/>
                    </a:lnTo>
                    <a:lnTo>
                      <a:pt x="43" y="300"/>
                    </a:lnTo>
                    <a:lnTo>
                      <a:pt x="49" y="268"/>
                    </a:lnTo>
                    <a:lnTo>
                      <a:pt x="210" y="158"/>
                    </a:lnTo>
                    <a:lnTo>
                      <a:pt x="232" y="0"/>
                    </a:lnTo>
                  </a:path>
                </a:pathLst>
              </a:custGeom>
              <a:solidFill>
                <a:srgbClr val="BFB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65" name="Freeform 43"/>
              <p:cNvSpPr>
                <a:spLocks/>
              </p:cNvSpPr>
              <p:nvPr/>
            </p:nvSpPr>
            <p:spPr bwMode="auto">
              <a:xfrm>
                <a:off x="1192" y="1620"/>
                <a:ext cx="536" cy="421"/>
              </a:xfrm>
              <a:custGeom>
                <a:avLst/>
                <a:gdLst>
                  <a:gd name="T0" fmla="*/ 75 w 536"/>
                  <a:gd name="T1" fmla="*/ 0 h 421"/>
                  <a:gd name="T2" fmla="*/ 32 w 536"/>
                  <a:gd name="T3" fmla="*/ 76 h 421"/>
                  <a:gd name="T4" fmla="*/ 36 w 536"/>
                  <a:gd name="T5" fmla="*/ 154 h 421"/>
                  <a:gd name="T6" fmla="*/ 0 w 536"/>
                  <a:gd name="T7" fmla="*/ 197 h 421"/>
                  <a:gd name="T8" fmla="*/ 156 w 536"/>
                  <a:gd name="T9" fmla="*/ 314 h 421"/>
                  <a:gd name="T10" fmla="*/ 221 w 536"/>
                  <a:gd name="T11" fmla="*/ 291 h 421"/>
                  <a:gd name="T12" fmla="*/ 478 w 536"/>
                  <a:gd name="T13" fmla="*/ 420 h 421"/>
                  <a:gd name="T14" fmla="*/ 531 w 536"/>
                  <a:gd name="T15" fmla="*/ 394 h 421"/>
                  <a:gd name="T16" fmla="*/ 535 w 536"/>
                  <a:gd name="T17" fmla="*/ 318 h 421"/>
                  <a:gd name="T18" fmla="*/ 523 w 536"/>
                  <a:gd name="T19" fmla="*/ 61 h 421"/>
                  <a:gd name="T20" fmla="*/ 395 w 536"/>
                  <a:gd name="T21" fmla="*/ 26 h 421"/>
                  <a:gd name="T22" fmla="*/ 334 w 536"/>
                  <a:gd name="T23" fmla="*/ 69 h 421"/>
                  <a:gd name="T24" fmla="*/ 292 w 536"/>
                  <a:gd name="T25" fmla="*/ 121 h 421"/>
                  <a:gd name="T26" fmla="*/ 175 w 536"/>
                  <a:gd name="T27" fmla="*/ 20 h 421"/>
                  <a:gd name="T28" fmla="*/ 75 w 536"/>
                  <a:gd name="T29" fmla="*/ 0 h 4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36" h="421">
                    <a:moveTo>
                      <a:pt x="75" y="0"/>
                    </a:moveTo>
                    <a:lnTo>
                      <a:pt x="32" y="76"/>
                    </a:lnTo>
                    <a:lnTo>
                      <a:pt x="36" y="154"/>
                    </a:lnTo>
                    <a:lnTo>
                      <a:pt x="0" y="197"/>
                    </a:lnTo>
                    <a:lnTo>
                      <a:pt x="156" y="314"/>
                    </a:lnTo>
                    <a:lnTo>
                      <a:pt x="221" y="291"/>
                    </a:lnTo>
                    <a:lnTo>
                      <a:pt x="478" y="420"/>
                    </a:lnTo>
                    <a:lnTo>
                      <a:pt x="531" y="394"/>
                    </a:lnTo>
                    <a:lnTo>
                      <a:pt x="535" y="318"/>
                    </a:lnTo>
                    <a:lnTo>
                      <a:pt x="523" y="61"/>
                    </a:lnTo>
                    <a:lnTo>
                      <a:pt x="395" y="26"/>
                    </a:lnTo>
                    <a:lnTo>
                      <a:pt x="334" y="69"/>
                    </a:lnTo>
                    <a:lnTo>
                      <a:pt x="292" y="121"/>
                    </a:lnTo>
                    <a:lnTo>
                      <a:pt x="175" y="20"/>
                    </a:lnTo>
                    <a:lnTo>
                      <a:pt x="75" y="0"/>
                    </a:lnTo>
                  </a:path>
                </a:pathLst>
              </a:custGeom>
              <a:solidFill>
                <a:srgbClr val="800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66" name="Freeform 44"/>
              <p:cNvSpPr>
                <a:spLocks/>
              </p:cNvSpPr>
              <p:nvPr/>
            </p:nvSpPr>
            <p:spPr bwMode="auto">
              <a:xfrm>
                <a:off x="1712" y="1679"/>
                <a:ext cx="340" cy="263"/>
              </a:xfrm>
              <a:custGeom>
                <a:avLst/>
                <a:gdLst>
                  <a:gd name="T0" fmla="*/ 0 w 340"/>
                  <a:gd name="T1" fmla="*/ 0 h 263"/>
                  <a:gd name="T2" fmla="*/ 14 w 340"/>
                  <a:gd name="T3" fmla="*/ 262 h 263"/>
                  <a:gd name="T4" fmla="*/ 339 w 340"/>
                  <a:gd name="T5" fmla="*/ 262 h 263"/>
                  <a:gd name="T6" fmla="*/ 200 w 340"/>
                  <a:gd name="T7" fmla="*/ 113 h 263"/>
                  <a:gd name="T8" fmla="*/ 200 w 340"/>
                  <a:gd name="T9" fmla="*/ 13 h 263"/>
                  <a:gd name="T10" fmla="*/ 131 w 340"/>
                  <a:gd name="T11" fmla="*/ 7 h 263"/>
                  <a:gd name="T12" fmla="*/ 83 w 340"/>
                  <a:gd name="T13" fmla="*/ 21 h 263"/>
                  <a:gd name="T14" fmla="*/ 0 w 340"/>
                  <a:gd name="T15" fmla="*/ 0 h 2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0" h="263">
                    <a:moveTo>
                      <a:pt x="0" y="0"/>
                    </a:moveTo>
                    <a:lnTo>
                      <a:pt x="14" y="262"/>
                    </a:lnTo>
                    <a:lnTo>
                      <a:pt x="339" y="262"/>
                    </a:lnTo>
                    <a:lnTo>
                      <a:pt x="200" y="113"/>
                    </a:lnTo>
                    <a:lnTo>
                      <a:pt x="200" y="13"/>
                    </a:lnTo>
                    <a:lnTo>
                      <a:pt x="131" y="7"/>
                    </a:lnTo>
                    <a:lnTo>
                      <a:pt x="83" y="21"/>
                    </a:lnTo>
                    <a:lnTo>
                      <a:pt x="0" y="0"/>
                    </a:lnTo>
                  </a:path>
                </a:pathLst>
              </a:custGeom>
              <a:solidFill>
                <a:srgbClr val="9F9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67" name="Freeform 45"/>
              <p:cNvSpPr>
                <a:spLocks/>
              </p:cNvSpPr>
              <p:nvPr/>
            </p:nvSpPr>
            <p:spPr bwMode="auto">
              <a:xfrm>
                <a:off x="1583" y="1935"/>
                <a:ext cx="540" cy="549"/>
              </a:xfrm>
              <a:custGeom>
                <a:avLst/>
                <a:gdLst>
                  <a:gd name="T0" fmla="*/ 143 w 540"/>
                  <a:gd name="T1" fmla="*/ 0 h 549"/>
                  <a:gd name="T2" fmla="*/ 464 w 540"/>
                  <a:gd name="T3" fmla="*/ 0 h 549"/>
                  <a:gd name="T4" fmla="*/ 539 w 540"/>
                  <a:gd name="T5" fmla="*/ 189 h 549"/>
                  <a:gd name="T6" fmla="*/ 461 w 540"/>
                  <a:gd name="T7" fmla="*/ 381 h 549"/>
                  <a:gd name="T8" fmla="*/ 472 w 540"/>
                  <a:gd name="T9" fmla="*/ 495 h 549"/>
                  <a:gd name="T10" fmla="*/ 430 w 540"/>
                  <a:gd name="T11" fmla="*/ 548 h 549"/>
                  <a:gd name="T12" fmla="*/ 308 w 540"/>
                  <a:gd name="T13" fmla="*/ 548 h 549"/>
                  <a:gd name="T14" fmla="*/ 190 w 540"/>
                  <a:gd name="T15" fmla="*/ 513 h 549"/>
                  <a:gd name="T16" fmla="*/ 138 w 540"/>
                  <a:gd name="T17" fmla="*/ 443 h 549"/>
                  <a:gd name="T18" fmla="*/ 87 w 540"/>
                  <a:gd name="T19" fmla="*/ 438 h 549"/>
                  <a:gd name="T20" fmla="*/ 0 w 540"/>
                  <a:gd name="T21" fmla="*/ 286 h 549"/>
                  <a:gd name="T22" fmla="*/ 27 w 540"/>
                  <a:gd name="T23" fmla="*/ 219 h 549"/>
                  <a:gd name="T24" fmla="*/ 68 w 540"/>
                  <a:gd name="T25" fmla="*/ 206 h 549"/>
                  <a:gd name="T26" fmla="*/ 87 w 540"/>
                  <a:gd name="T27" fmla="*/ 104 h 549"/>
                  <a:gd name="T28" fmla="*/ 138 w 540"/>
                  <a:gd name="T29" fmla="*/ 78 h 549"/>
                  <a:gd name="T30" fmla="*/ 143 w 540"/>
                  <a:gd name="T31" fmla="*/ 0 h 5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0" h="549">
                    <a:moveTo>
                      <a:pt x="143" y="0"/>
                    </a:moveTo>
                    <a:lnTo>
                      <a:pt x="464" y="0"/>
                    </a:lnTo>
                    <a:lnTo>
                      <a:pt x="539" y="189"/>
                    </a:lnTo>
                    <a:lnTo>
                      <a:pt x="461" y="381"/>
                    </a:lnTo>
                    <a:lnTo>
                      <a:pt x="472" y="495"/>
                    </a:lnTo>
                    <a:lnTo>
                      <a:pt x="430" y="548"/>
                    </a:lnTo>
                    <a:lnTo>
                      <a:pt x="308" y="548"/>
                    </a:lnTo>
                    <a:lnTo>
                      <a:pt x="190" y="513"/>
                    </a:lnTo>
                    <a:lnTo>
                      <a:pt x="138" y="443"/>
                    </a:lnTo>
                    <a:lnTo>
                      <a:pt x="87" y="438"/>
                    </a:lnTo>
                    <a:lnTo>
                      <a:pt x="0" y="286"/>
                    </a:lnTo>
                    <a:lnTo>
                      <a:pt x="27" y="219"/>
                    </a:lnTo>
                    <a:lnTo>
                      <a:pt x="68" y="206"/>
                    </a:lnTo>
                    <a:lnTo>
                      <a:pt x="87" y="104"/>
                    </a:lnTo>
                    <a:lnTo>
                      <a:pt x="138" y="78"/>
                    </a:lnTo>
                    <a:lnTo>
                      <a:pt x="143" y="0"/>
                    </a:lnTo>
                  </a:path>
                </a:pathLst>
              </a:custGeom>
              <a:solidFill>
                <a:srgbClr val="FF9FD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68" name="Freeform 46"/>
              <p:cNvSpPr>
                <a:spLocks/>
              </p:cNvSpPr>
              <p:nvPr/>
            </p:nvSpPr>
            <p:spPr bwMode="auto">
              <a:xfrm>
                <a:off x="1304" y="1910"/>
                <a:ext cx="367" cy="460"/>
              </a:xfrm>
              <a:custGeom>
                <a:avLst/>
                <a:gdLst>
                  <a:gd name="T0" fmla="*/ 110 w 367"/>
                  <a:gd name="T1" fmla="*/ 0 h 460"/>
                  <a:gd name="T2" fmla="*/ 366 w 367"/>
                  <a:gd name="T3" fmla="*/ 129 h 460"/>
                  <a:gd name="T4" fmla="*/ 349 w 367"/>
                  <a:gd name="T5" fmla="*/ 231 h 460"/>
                  <a:gd name="T6" fmla="*/ 307 w 367"/>
                  <a:gd name="T7" fmla="*/ 244 h 460"/>
                  <a:gd name="T8" fmla="*/ 282 w 367"/>
                  <a:gd name="T9" fmla="*/ 310 h 460"/>
                  <a:gd name="T10" fmla="*/ 329 w 367"/>
                  <a:gd name="T11" fmla="*/ 392 h 460"/>
                  <a:gd name="T12" fmla="*/ 217 w 367"/>
                  <a:gd name="T13" fmla="*/ 442 h 460"/>
                  <a:gd name="T14" fmla="*/ 96 w 367"/>
                  <a:gd name="T15" fmla="*/ 459 h 460"/>
                  <a:gd name="T16" fmla="*/ 58 w 367"/>
                  <a:gd name="T17" fmla="*/ 435 h 460"/>
                  <a:gd name="T18" fmla="*/ 100 w 367"/>
                  <a:gd name="T19" fmla="*/ 397 h 460"/>
                  <a:gd name="T20" fmla="*/ 71 w 367"/>
                  <a:gd name="T21" fmla="*/ 313 h 460"/>
                  <a:gd name="T22" fmla="*/ 0 w 367"/>
                  <a:gd name="T23" fmla="*/ 292 h 460"/>
                  <a:gd name="T24" fmla="*/ 67 w 367"/>
                  <a:gd name="T25" fmla="*/ 160 h 460"/>
                  <a:gd name="T26" fmla="*/ 110 w 367"/>
                  <a:gd name="T27" fmla="*/ 0 h 4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7" h="460">
                    <a:moveTo>
                      <a:pt x="110" y="0"/>
                    </a:moveTo>
                    <a:lnTo>
                      <a:pt x="366" y="129"/>
                    </a:lnTo>
                    <a:lnTo>
                      <a:pt x="349" y="231"/>
                    </a:lnTo>
                    <a:lnTo>
                      <a:pt x="307" y="244"/>
                    </a:lnTo>
                    <a:lnTo>
                      <a:pt x="282" y="310"/>
                    </a:lnTo>
                    <a:lnTo>
                      <a:pt x="329" y="392"/>
                    </a:lnTo>
                    <a:lnTo>
                      <a:pt x="217" y="442"/>
                    </a:lnTo>
                    <a:lnTo>
                      <a:pt x="96" y="459"/>
                    </a:lnTo>
                    <a:lnTo>
                      <a:pt x="58" y="435"/>
                    </a:lnTo>
                    <a:lnTo>
                      <a:pt x="100" y="397"/>
                    </a:lnTo>
                    <a:lnTo>
                      <a:pt x="71" y="313"/>
                    </a:lnTo>
                    <a:lnTo>
                      <a:pt x="0" y="292"/>
                    </a:lnTo>
                    <a:lnTo>
                      <a:pt x="67" y="160"/>
                    </a:lnTo>
                    <a:lnTo>
                      <a:pt x="110" y="0"/>
                    </a:lnTo>
                  </a:path>
                </a:pathLst>
              </a:custGeom>
              <a:solidFill>
                <a:srgbClr val="FF0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69" name="Freeform 47"/>
              <p:cNvSpPr>
                <a:spLocks/>
              </p:cNvSpPr>
              <p:nvPr/>
            </p:nvSpPr>
            <p:spPr bwMode="auto">
              <a:xfrm>
                <a:off x="339" y="2112"/>
                <a:ext cx="156" cy="108"/>
              </a:xfrm>
              <a:custGeom>
                <a:avLst/>
                <a:gdLst>
                  <a:gd name="T0" fmla="*/ 13 w 156"/>
                  <a:gd name="T1" fmla="*/ 26 h 108"/>
                  <a:gd name="T2" fmla="*/ 99 w 156"/>
                  <a:gd name="T3" fmla="*/ 0 h 108"/>
                  <a:gd name="T4" fmla="*/ 150 w 156"/>
                  <a:gd name="T5" fmla="*/ 22 h 108"/>
                  <a:gd name="T6" fmla="*/ 155 w 156"/>
                  <a:gd name="T7" fmla="*/ 107 h 108"/>
                  <a:gd name="T8" fmla="*/ 0 w 156"/>
                  <a:gd name="T9" fmla="*/ 97 h 108"/>
                  <a:gd name="T10" fmla="*/ 13 w 156"/>
                  <a:gd name="T11" fmla="*/ 26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6" h="108">
                    <a:moveTo>
                      <a:pt x="13" y="26"/>
                    </a:moveTo>
                    <a:lnTo>
                      <a:pt x="99" y="0"/>
                    </a:lnTo>
                    <a:lnTo>
                      <a:pt x="150" y="22"/>
                    </a:lnTo>
                    <a:lnTo>
                      <a:pt x="155" y="107"/>
                    </a:lnTo>
                    <a:lnTo>
                      <a:pt x="0" y="97"/>
                    </a:lnTo>
                    <a:lnTo>
                      <a:pt x="13" y="26"/>
                    </a:lnTo>
                  </a:path>
                </a:pathLst>
              </a:custGeom>
              <a:solidFill>
                <a:srgbClr val="DFD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70" name="Freeform 48"/>
              <p:cNvSpPr>
                <a:spLocks/>
              </p:cNvSpPr>
              <p:nvPr/>
            </p:nvSpPr>
            <p:spPr bwMode="auto">
              <a:xfrm>
                <a:off x="339" y="2209"/>
                <a:ext cx="156" cy="58"/>
              </a:xfrm>
              <a:custGeom>
                <a:avLst/>
                <a:gdLst>
                  <a:gd name="T0" fmla="*/ 0 w 156"/>
                  <a:gd name="T1" fmla="*/ 0 h 58"/>
                  <a:gd name="T2" fmla="*/ 155 w 156"/>
                  <a:gd name="T3" fmla="*/ 9 h 58"/>
                  <a:gd name="T4" fmla="*/ 72 w 156"/>
                  <a:gd name="T5" fmla="*/ 57 h 58"/>
                  <a:gd name="T6" fmla="*/ 0 w 156"/>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6" h="58">
                    <a:moveTo>
                      <a:pt x="0" y="0"/>
                    </a:moveTo>
                    <a:lnTo>
                      <a:pt x="155" y="9"/>
                    </a:lnTo>
                    <a:lnTo>
                      <a:pt x="72" y="57"/>
                    </a:lnTo>
                    <a:lnTo>
                      <a:pt x="0" y="0"/>
                    </a:lnTo>
                  </a:path>
                </a:pathLst>
              </a:custGeom>
              <a:solidFill>
                <a:srgbClr val="FF5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71" name="Freeform 49"/>
              <p:cNvSpPr>
                <a:spLocks/>
              </p:cNvSpPr>
              <p:nvPr/>
            </p:nvSpPr>
            <p:spPr bwMode="auto">
              <a:xfrm>
                <a:off x="410" y="2217"/>
                <a:ext cx="238" cy="171"/>
              </a:xfrm>
              <a:custGeom>
                <a:avLst/>
                <a:gdLst>
                  <a:gd name="T0" fmla="*/ 0 w 238"/>
                  <a:gd name="T1" fmla="*/ 47 h 171"/>
                  <a:gd name="T2" fmla="*/ 82 w 238"/>
                  <a:gd name="T3" fmla="*/ 0 h 171"/>
                  <a:gd name="T4" fmla="*/ 225 w 238"/>
                  <a:gd name="T5" fmla="*/ 9 h 171"/>
                  <a:gd name="T6" fmla="*/ 237 w 238"/>
                  <a:gd name="T7" fmla="*/ 94 h 171"/>
                  <a:gd name="T8" fmla="*/ 217 w 238"/>
                  <a:gd name="T9" fmla="*/ 170 h 171"/>
                  <a:gd name="T10" fmla="*/ 151 w 238"/>
                  <a:gd name="T11" fmla="*/ 124 h 171"/>
                  <a:gd name="T12" fmla="*/ 106 w 238"/>
                  <a:gd name="T13" fmla="*/ 79 h 171"/>
                  <a:gd name="T14" fmla="*/ 68 w 238"/>
                  <a:gd name="T15" fmla="*/ 115 h 171"/>
                  <a:gd name="T16" fmla="*/ 0 w 238"/>
                  <a:gd name="T17" fmla="*/ 47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 h="171">
                    <a:moveTo>
                      <a:pt x="0" y="47"/>
                    </a:moveTo>
                    <a:lnTo>
                      <a:pt x="82" y="0"/>
                    </a:lnTo>
                    <a:lnTo>
                      <a:pt x="225" y="9"/>
                    </a:lnTo>
                    <a:lnTo>
                      <a:pt x="237" y="94"/>
                    </a:lnTo>
                    <a:lnTo>
                      <a:pt x="217" y="170"/>
                    </a:lnTo>
                    <a:lnTo>
                      <a:pt x="151" y="124"/>
                    </a:lnTo>
                    <a:lnTo>
                      <a:pt x="106" y="79"/>
                    </a:lnTo>
                    <a:lnTo>
                      <a:pt x="68" y="115"/>
                    </a:lnTo>
                    <a:lnTo>
                      <a:pt x="0" y="47"/>
                    </a:lnTo>
                  </a:path>
                </a:pathLst>
              </a:custGeom>
              <a:solidFill>
                <a:srgbClr val="FF9F1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72" name="Freeform 50"/>
              <p:cNvSpPr>
                <a:spLocks/>
              </p:cNvSpPr>
              <p:nvPr/>
            </p:nvSpPr>
            <p:spPr bwMode="auto">
              <a:xfrm>
                <a:off x="475" y="2295"/>
                <a:ext cx="86" cy="105"/>
              </a:xfrm>
              <a:custGeom>
                <a:avLst/>
                <a:gdLst>
                  <a:gd name="T0" fmla="*/ 41 w 86"/>
                  <a:gd name="T1" fmla="*/ 0 h 105"/>
                  <a:gd name="T2" fmla="*/ 0 w 86"/>
                  <a:gd name="T3" fmla="*/ 37 h 105"/>
                  <a:gd name="T4" fmla="*/ 65 w 86"/>
                  <a:gd name="T5" fmla="*/ 104 h 105"/>
                  <a:gd name="T6" fmla="*/ 85 w 86"/>
                  <a:gd name="T7" fmla="*/ 44 h 105"/>
                  <a:gd name="T8" fmla="*/ 41 w 86"/>
                  <a:gd name="T9" fmla="*/ 0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105">
                    <a:moveTo>
                      <a:pt x="41" y="0"/>
                    </a:moveTo>
                    <a:lnTo>
                      <a:pt x="0" y="37"/>
                    </a:lnTo>
                    <a:lnTo>
                      <a:pt x="65" y="104"/>
                    </a:lnTo>
                    <a:lnTo>
                      <a:pt x="85" y="44"/>
                    </a:lnTo>
                    <a:lnTo>
                      <a:pt x="41" y="0"/>
                    </a:lnTo>
                  </a:path>
                </a:pathLst>
              </a:custGeom>
              <a:solidFill>
                <a:srgbClr val="008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73" name="Freeform 51"/>
              <p:cNvSpPr>
                <a:spLocks/>
              </p:cNvSpPr>
              <p:nvPr/>
            </p:nvSpPr>
            <p:spPr bwMode="auto">
              <a:xfrm>
                <a:off x="539" y="2338"/>
                <a:ext cx="89" cy="131"/>
              </a:xfrm>
              <a:custGeom>
                <a:avLst/>
                <a:gdLst>
                  <a:gd name="T0" fmla="*/ 20 w 89"/>
                  <a:gd name="T1" fmla="*/ 0 h 131"/>
                  <a:gd name="T2" fmla="*/ 0 w 89"/>
                  <a:gd name="T3" fmla="*/ 61 h 131"/>
                  <a:gd name="T4" fmla="*/ 69 w 89"/>
                  <a:gd name="T5" fmla="*/ 130 h 131"/>
                  <a:gd name="T6" fmla="*/ 88 w 89"/>
                  <a:gd name="T7" fmla="*/ 49 h 131"/>
                  <a:gd name="T8" fmla="*/ 20 w 89"/>
                  <a:gd name="T9" fmla="*/ 0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131">
                    <a:moveTo>
                      <a:pt x="20" y="0"/>
                    </a:moveTo>
                    <a:lnTo>
                      <a:pt x="0" y="61"/>
                    </a:lnTo>
                    <a:lnTo>
                      <a:pt x="69" y="130"/>
                    </a:lnTo>
                    <a:lnTo>
                      <a:pt x="88" y="49"/>
                    </a:lnTo>
                    <a:lnTo>
                      <a:pt x="20" y="0"/>
                    </a:lnTo>
                  </a:path>
                </a:pathLst>
              </a:custGeom>
              <a:solidFill>
                <a:srgbClr val="3F5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74" name="Freeform 52"/>
              <p:cNvSpPr>
                <a:spLocks/>
              </p:cNvSpPr>
              <p:nvPr/>
            </p:nvSpPr>
            <p:spPr bwMode="auto">
              <a:xfrm>
                <a:off x="607" y="2307"/>
                <a:ext cx="187" cy="162"/>
              </a:xfrm>
              <a:custGeom>
                <a:avLst/>
                <a:gdLst>
                  <a:gd name="T0" fmla="*/ 40 w 187"/>
                  <a:gd name="T1" fmla="*/ 0 h 162"/>
                  <a:gd name="T2" fmla="*/ 101 w 187"/>
                  <a:gd name="T3" fmla="*/ 0 h 162"/>
                  <a:gd name="T4" fmla="*/ 186 w 187"/>
                  <a:gd name="T5" fmla="*/ 59 h 162"/>
                  <a:gd name="T6" fmla="*/ 178 w 187"/>
                  <a:gd name="T7" fmla="*/ 131 h 162"/>
                  <a:gd name="T8" fmla="*/ 63 w 187"/>
                  <a:gd name="T9" fmla="*/ 133 h 162"/>
                  <a:gd name="T10" fmla="*/ 0 w 187"/>
                  <a:gd name="T11" fmla="*/ 161 h 162"/>
                  <a:gd name="T12" fmla="*/ 20 w 187"/>
                  <a:gd name="T13" fmla="*/ 79 h 162"/>
                  <a:gd name="T14" fmla="*/ 40 w 187"/>
                  <a:gd name="T15" fmla="*/ 0 h 1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 h="162">
                    <a:moveTo>
                      <a:pt x="40" y="0"/>
                    </a:moveTo>
                    <a:lnTo>
                      <a:pt x="101" y="0"/>
                    </a:lnTo>
                    <a:lnTo>
                      <a:pt x="186" y="59"/>
                    </a:lnTo>
                    <a:lnTo>
                      <a:pt x="178" y="131"/>
                    </a:lnTo>
                    <a:lnTo>
                      <a:pt x="63" y="133"/>
                    </a:lnTo>
                    <a:lnTo>
                      <a:pt x="0" y="161"/>
                    </a:lnTo>
                    <a:lnTo>
                      <a:pt x="20" y="79"/>
                    </a:lnTo>
                    <a:lnTo>
                      <a:pt x="40" y="0"/>
                    </a:lnTo>
                  </a:path>
                </a:pathLst>
              </a:custGeom>
              <a:solidFill>
                <a:srgbClr val="DFF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75" name="Freeform 53"/>
              <p:cNvSpPr>
                <a:spLocks/>
              </p:cNvSpPr>
              <p:nvPr/>
            </p:nvSpPr>
            <p:spPr bwMode="auto">
              <a:xfrm>
                <a:off x="783" y="2285"/>
                <a:ext cx="131" cy="155"/>
              </a:xfrm>
              <a:custGeom>
                <a:avLst/>
                <a:gdLst>
                  <a:gd name="T0" fmla="*/ 16 w 131"/>
                  <a:gd name="T1" fmla="*/ 3 h 155"/>
                  <a:gd name="T2" fmla="*/ 108 w 131"/>
                  <a:gd name="T3" fmla="*/ 0 h 155"/>
                  <a:gd name="T4" fmla="*/ 130 w 131"/>
                  <a:gd name="T5" fmla="*/ 154 h 155"/>
                  <a:gd name="T6" fmla="*/ 0 w 131"/>
                  <a:gd name="T7" fmla="*/ 154 h 155"/>
                  <a:gd name="T8" fmla="*/ 16 w 131"/>
                  <a:gd name="T9" fmla="*/ 3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 h="155">
                    <a:moveTo>
                      <a:pt x="16" y="3"/>
                    </a:moveTo>
                    <a:lnTo>
                      <a:pt x="108" y="0"/>
                    </a:lnTo>
                    <a:lnTo>
                      <a:pt x="130" y="154"/>
                    </a:lnTo>
                    <a:lnTo>
                      <a:pt x="0" y="154"/>
                    </a:lnTo>
                    <a:lnTo>
                      <a:pt x="16" y="3"/>
                    </a:lnTo>
                  </a:path>
                </a:pathLst>
              </a:custGeom>
              <a:solidFill>
                <a:srgbClr val="9F9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76" name="Freeform 54"/>
              <p:cNvSpPr>
                <a:spLocks/>
              </p:cNvSpPr>
              <p:nvPr/>
            </p:nvSpPr>
            <p:spPr bwMode="auto">
              <a:xfrm>
                <a:off x="707" y="2153"/>
                <a:ext cx="260" cy="285"/>
              </a:xfrm>
              <a:custGeom>
                <a:avLst/>
                <a:gdLst>
                  <a:gd name="T0" fmla="*/ 33 w 260"/>
                  <a:gd name="T1" fmla="*/ 70 h 285"/>
                  <a:gd name="T2" fmla="*/ 0 w 260"/>
                  <a:gd name="T3" fmla="*/ 154 h 285"/>
                  <a:gd name="T4" fmla="*/ 84 w 260"/>
                  <a:gd name="T5" fmla="*/ 213 h 285"/>
                  <a:gd name="T6" fmla="*/ 95 w 260"/>
                  <a:gd name="T7" fmla="*/ 137 h 285"/>
                  <a:gd name="T8" fmla="*/ 184 w 260"/>
                  <a:gd name="T9" fmla="*/ 132 h 285"/>
                  <a:gd name="T10" fmla="*/ 205 w 260"/>
                  <a:gd name="T11" fmla="*/ 284 h 285"/>
                  <a:gd name="T12" fmla="*/ 259 w 260"/>
                  <a:gd name="T13" fmla="*/ 284 h 285"/>
                  <a:gd name="T14" fmla="*/ 233 w 260"/>
                  <a:gd name="T15" fmla="*/ 163 h 285"/>
                  <a:gd name="T16" fmla="*/ 217 w 260"/>
                  <a:gd name="T17" fmla="*/ 125 h 285"/>
                  <a:gd name="T18" fmla="*/ 244 w 260"/>
                  <a:gd name="T19" fmla="*/ 109 h 285"/>
                  <a:gd name="T20" fmla="*/ 233 w 260"/>
                  <a:gd name="T21" fmla="*/ 0 h 285"/>
                  <a:gd name="T22" fmla="*/ 90 w 260"/>
                  <a:gd name="T23" fmla="*/ 73 h 285"/>
                  <a:gd name="T24" fmla="*/ 33 w 260"/>
                  <a:gd name="T25" fmla="*/ 70 h 2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0" h="285">
                    <a:moveTo>
                      <a:pt x="33" y="70"/>
                    </a:moveTo>
                    <a:lnTo>
                      <a:pt x="0" y="154"/>
                    </a:lnTo>
                    <a:lnTo>
                      <a:pt x="84" y="213"/>
                    </a:lnTo>
                    <a:lnTo>
                      <a:pt x="95" y="137"/>
                    </a:lnTo>
                    <a:lnTo>
                      <a:pt x="184" y="132"/>
                    </a:lnTo>
                    <a:lnTo>
                      <a:pt x="205" y="284"/>
                    </a:lnTo>
                    <a:lnTo>
                      <a:pt x="259" y="284"/>
                    </a:lnTo>
                    <a:lnTo>
                      <a:pt x="233" y="163"/>
                    </a:lnTo>
                    <a:lnTo>
                      <a:pt x="217" y="125"/>
                    </a:lnTo>
                    <a:lnTo>
                      <a:pt x="244" y="109"/>
                    </a:lnTo>
                    <a:lnTo>
                      <a:pt x="233" y="0"/>
                    </a:lnTo>
                    <a:lnTo>
                      <a:pt x="90" y="73"/>
                    </a:lnTo>
                    <a:lnTo>
                      <a:pt x="33" y="70"/>
                    </a:lnTo>
                  </a:path>
                </a:pathLst>
              </a:custGeom>
              <a:solidFill>
                <a:srgbClr val="001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77" name="Freeform 55"/>
              <p:cNvSpPr>
                <a:spLocks/>
              </p:cNvSpPr>
              <p:nvPr/>
            </p:nvSpPr>
            <p:spPr bwMode="auto">
              <a:xfrm>
                <a:off x="1002" y="2198"/>
                <a:ext cx="373" cy="297"/>
              </a:xfrm>
              <a:custGeom>
                <a:avLst/>
                <a:gdLst>
                  <a:gd name="T0" fmla="*/ 41 w 373"/>
                  <a:gd name="T1" fmla="*/ 0 h 297"/>
                  <a:gd name="T2" fmla="*/ 0 w 373"/>
                  <a:gd name="T3" fmla="*/ 27 h 297"/>
                  <a:gd name="T4" fmla="*/ 8 w 373"/>
                  <a:gd name="T5" fmla="*/ 239 h 297"/>
                  <a:gd name="T6" fmla="*/ 179 w 373"/>
                  <a:gd name="T7" fmla="*/ 296 h 297"/>
                  <a:gd name="T8" fmla="*/ 196 w 373"/>
                  <a:gd name="T9" fmla="*/ 198 h 297"/>
                  <a:gd name="T10" fmla="*/ 315 w 373"/>
                  <a:gd name="T11" fmla="*/ 145 h 297"/>
                  <a:gd name="T12" fmla="*/ 372 w 373"/>
                  <a:gd name="T13" fmla="*/ 22 h 297"/>
                  <a:gd name="T14" fmla="*/ 306 w 373"/>
                  <a:gd name="T15" fmla="*/ 2 h 297"/>
                  <a:gd name="T16" fmla="*/ 41 w 373"/>
                  <a:gd name="T17" fmla="*/ 0 h 2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3" h="297">
                    <a:moveTo>
                      <a:pt x="41" y="0"/>
                    </a:moveTo>
                    <a:lnTo>
                      <a:pt x="0" y="27"/>
                    </a:lnTo>
                    <a:lnTo>
                      <a:pt x="8" y="239"/>
                    </a:lnTo>
                    <a:lnTo>
                      <a:pt x="179" y="296"/>
                    </a:lnTo>
                    <a:lnTo>
                      <a:pt x="196" y="198"/>
                    </a:lnTo>
                    <a:lnTo>
                      <a:pt x="315" y="145"/>
                    </a:lnTo>
                    <a:lnTo>
                      <a:pt x="372" y="22"/>
                    </a:lnTo>
                    <a:lnTo>
                      <a:pt x="306" y="2"/>
                    </a:lnTo>
                    <a:lnTo>
                      <a:pt x="41" y="0"/>
                    </a:lnTo>
                  </a:path>
                </a:pathLst>
              </a:custGeom>
              <a:solidFill>
                <a:srgbClr val="3FB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78" name="Freeform 56"/>
              <p:cNvSpPr>
                <a:spLocks/>
              </p:cNvSpPr>
              <p:nvPr/>
            </p:nvSpPr>
            <p:spPr bwMode="auto">
              <a:xfrm>
                <a:off x="1178" y="2218"/>
                <a:ext cx="235" cy="298"/>
              </a:xfrm>
              <a:custGeom>
                <a:avLst/>
                <a:gdLst>
                  <a:gd name="T0" fmla="*/ 196 w 235"/>
                  <a:gd name="T1" fmla="*/ 0 h 298"/>
                  <a:gd name="T2" fmla="*/ 138 w 235"/>
                  <a:gd name="T3" fmla="*/ 125 h 298"/>
                  <a:gd name="T4" fmla="*/ 14 w 235"/>
                  <a:gd name="T5" fmla="*/ 178 h 298"/>
                  <a:gd name="T6" fmla="*/ 0 w 235"/>
                  <a:gd name="T7" fmla="*/ 272 h 298"/>
                  <a:gd name="T8" fmla="*/ 3 w 235"/>
                  <a:gd name="T9" fmla="*/ 297 h 298"/>
                  <a:gd name="T10" fmla="*/ 227 w 235"/>
                  <a:gd name="T11" fmla="*/ 273 h 298"/>
                  <a:gd name="T12" fmla="*/ 234 w 235"/>
                  <a:gd name="T13" fmla="*/ 250 h 298"/>
                  <a:gd name="T14" fmla="*/ 214 w 235"/>
                  <a:gd name="T15" fmla="*/ 239 h 298"/>
                  <a:gd name="T16" fmla="*/ 205 w 235"/>
                  <a:gd name="T17" fmla="*/ 193 h 298"/>
                  <a:gd name="T18" fmla="*/ 226 w 235"/>
                  <a:gd name="T19" fmla="*/ 152 h 298"/>
                  <a:gd name="T20" fmla="*/ 189 w 235"/>
                  <a:gd name="T21" fmla="*/ 128 h 298"/>
                  <a:gd name="T22" fmla="*/ 228 w 235"/>
                  <a:gd name="T23" fmla="*/ 90 h 298"/>
                  <a:gd name="T24" fmla="*/ 196 w 235"/>
                  <a:gd name="T25" fmla="*/ 0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98">
                    <a:moveTo>
                      <a:pt x="196" y="0"/>
                    </a:moveTo>
                    <a:lnTo>
                      <a:pt x="138" y="125"/>
                    </a:lnTo>
                    <a:lnTo>
                      <a:pt x="14" y="178"/>
                    </a:lnTo>
                    <a:lnTo>
                      <a:pt x="0" y="272"/>
                    </a:lnTo>
                    <a:lnTo>
                      <a:pt x="3" y="297"/>
                    </a:lnTo>
                    <a:lnTo>
                      <a:pt x="227" y="273"/>
                    </a:lnTo>
                    <a:lnTo>
                      <a:pt x="234" y="250"/>
                    </a:lnTo>
                    <a:lnTo>
                      <a:pt x="214" y="239"/>
                    </a:lnTo>
                    <a:lnTo>
                      <a:pt x="205" y="193"/>
                    </a:lnTo>
                    <a:lnTo>
                      <a:pt x="226" y="152"/>
                    </a:lnTo>
                    <a:lnTo>
                      <a:pt x="189" y="128"/>
                    </a:lnTo>
                    <a:lnTo>
                      <a:pt x="228" y="90"/>
                    </a:lnTo>
                    <a:lnTo>
                      <a:pt x="196" y="0"/>
                    </a:lnTo>
                  </a:path>
                </a:pathLst>
              </a:custGeom>
              <a:solidFill>
                <a:srgbClr val="FFBF7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79" name="Freeform 57"/>
              <p:cNvSpPr>
                <a:spLocks/>
              </p:cNvSpPr>
              <p:nvPr/>
            </p:nvSpPr>
            <p:spPr bwMode="auto">
              <a:xfrm>
                <a:off x="1380" y="2301"/>
                <a:ext cx="396" cy="185"/>
              </a:xfrm>
              <a:custGeom>
                <a:avLst/>
                <a:gdLst>
                  <a:gd name="T0" fmla="*/ 21 w 396"/>
                  <a:gd name="T1" fmla="*/ 65 h 185"/>
                  <a:gd name="T2" fmla="*/ 0 w 396"/>
                  <a:gd name="T3" fmla="*/ 112 h 185"/>
                  <a:gd name="T4" fmla="*/ 11 w 396"/>
                  <a:gd name="T5" fmla="*/ 159 h 185"/>
                  <a:gd name="T6" fmla="*/ 31 w 396"/>
                  <a:gd name="T7" fmla="*/ 169 h 185"/>
                  <a:gd name="T8" fmla="*/ 60 w 396"/>
                  <a:gd name="T9" fmla="*/ 159 h 185"/>
                  <a:gd name="T10" fmla="*/ 87 w 396"/>
                  <a:gd name="T11" fmla="*/ 184 h 185"/>
                  <a:gd name="T12" fmla="*/ 123 w 396"/>
                  <a:gd name="T13" fmla="*/ 147 h 185"/>
                  <a:gd name="T14" fmla="*/ 187 w 396"/>
                  <a:gd name="T15" fmla="*/ 164 h 185"/>
                  <a:gd name="T16" fmla="*/ 271 w 396"/>
                  <a:gd name="T17" fmla="*/ 164 h 185"/>
                  <a:gd name="T18" fmla="*/ 395 w 396"/>
                  <a:gd name="T19" fmla="*/ 144 h 185"/>
                  <a:gd name="T20" fmla="*/ 343 w 396"/>
                  <a:gd name="T21" fmla="*/ 76 h 185"/>
                  <a:gd name="T22" fmla="*/ 290 w 396"/>
                  <a:gd name="T23" fmla="*/ 71 h 185"/>
                  <a:gd name="T24" fmla="*/ 252 w 396"/>
                  <a:gd name="T25" fmla="*/ 0 h 185"/>
                  <a:gd name="T26" fmla="*/ 140 w 396"/>
                  <a:gd name="T27" fmla="*/ 50 h 185"/>
                  <a:gd name="T28" fmla="*/ 21 w 396"/>
                  <a:gd name="T29" fmla="*/ 65 h 1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6" h="185">
                    <a:moveTo>
                      <a:pt x="21" y="65"/>
                    </a:moveTo>
                    <a:lnTo>
                      <a:pt x="0" y="112"/>
                    </a:lnTo>
                    <a:lnTo>
                      <a:pt x="11" y="159"/>
                    </a:lnTo>
                    <a:lnTo>
                      <a:pt x="31" y="169"/>
                    </a:lnTo>
                    <a:lnTo>
                      <a:pt x="60" y="159"/>
                    </a:lnTo>
                    <a:lnTo>
                      <a:pt x="87" y="184"/>
                    </a:lnTo>
                    <a:lnTo>
                      <a:pt x="123" y="147"/>
                    </a:lnTo>
                    <a:lnTo>
                      <a:pt x="187" y="164"/>
                    </a:lnTo>
                    <a:lnTo>
                      <a:pt x="271" y="164"/>
                    </a:lnTo>
                    <a:lnTo>
                      <a:pt x="395" y="144"/>
                    </a:lnTo>
                    <a:lnTo>
                      <a:pt x="343" y="76"/>
                    </a:lnTo>
                    <a:lnTo>
                      <a:pt x="290" y="71"/>
                    </a:lnTo>
                    <a:lnTo>
                      <a:pt x="252" y="0"/>
                    </a:lnTo>
                    <a:lnTo>
                      <a:pt x="140" y="50"/>
                    </a:lnTo>
                    <a:lnTo>
                      <a:pt x="21" y="65"/>
                    </a:lnTo>
                  </a:path>
                </a:pathLst>
              </a:custGeom>
              <a:solidFill>
                <a:srgbClr val="5FD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80" name="Freeform 58"/>
              <p:cNvSpPr>
                <a:spLocks/>
              </p:cNvSpPr>
              <p:nvPr/>
            </p:nvSpPr>
            <p:spPr bwMode="auto">
              <a:xfrm>
                <a:off x="1162" y="2500"/>
                <a:ext cx="142" cy="188"/>
              </a:xfrm>
              <a:custGeom>
                <a:avLst/>
                <a:gdLst>
                  <a:gd name="T0" fmla="*/ 19 w 142"/>
                  <a:gd name="T1" fmla="*/ 12 h 188"/>
                  <a:gd name="T2" fmla="*/ 141 w 142"/>
                  <a:gd name="T3" fmla="*/ 0 h 188"/>
                  <a:gd name="T4" fmla="*/ 139 w 142"/>
                  <a:gd name="T5" fmla="*/ 115 h 188"/>
                  <a:gd name="T6" fmla="*/ 41 w 142"/>
                  <a:gd name="T7" fmla="*/ 147 h 188"/>
                  <a:gd name="T8" fmla="*/ 29 w 142"/>
                  <a:gd name="T9" fmla="*/ 187 h 188"/>
                  <a:gd name="T10" fmla="*/ 0 w 142"/>
                  <a:gd name="T11" fmla="*/ 143 h 188"/>
                  <a:gd name="T12" fmla="*/ 19 w 142"/>
                  <a:gd name="T13" fmla="*/ 12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188">
                    <a:moveTo>
                      <a:pt x="19" y="12"/>
                    </a:moveTo>
                    <a:lnTo>
                      <a:pt x="141" y="0"/>
                    </a:lnTo>
                    <a:lnTo>
                      <a:pt x="139" y="115"/>
                    </a:lnTo>
                    <a:lnTo>
                      <a:pt x="41" y="147"/>
                    </a:lnTo>
                    <a:lnTo>
                      <a:pt x="29" y="187"/>
                    </a:lnTo>
                    <a:lnTo>
                      <a:pt x="0" y="143"/>
                    </a:lnTo>
                    <a:lnTo>
                      <a:pt x="19" y="12"/>
                    </a:lnTo>
                  </a:path>
                </a:pathLst>
              </a:custGeom>
              <a:solidFill>
                <a:srgbClr val="FF7F7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81" name="Freeform 59"/>
              <p:cNvSpPr>
                <a:spLocks/>
              </p:cNvSpPr>
              <p:nvPr/>
            </p:nvSpPr>
            <p:spPr bwMode="auto">
              <a:xfrm>
                <a:off x="1189" y="2459"/>
                <a:ext cx="279" cy="263"/>
              </a:xfrm>
              <a:custGeom>
                <a:avLst/>
                <a:gdLst>
                  <a:gd name="T0" fmla="*/ 114 w 279"/>
                  <a:gd name="T1" fmla="*/ 39 h 263"/>
                  <a:gd name="T2" fmla="*/ 215 w 279"/>
                  <a:gd name="T3" fmla="*/ 31 h 263"/>
                  <a:gd name="T4" fmla="*/ 220 w 279"/>
                  <a:gd name="T5" fmla="*/ 11 h 263"/>
                  <a:gd name="T6" fmla="*/ 251 w 279"/>
                  <a:gd name="T7" fmla="*/ 0 h 263"/>
                  <a:gd name="T8" fmla="*/ 278 w 279"/>
                  <a:gd name="T9" fmla="*/ 26 h 263"/>
                  <a:gd name="T10" fmla="*/ 164 w 279"/>
                  <a:gd name="T11" fmla="*/ 219 h 263"/>
                  <a:gd name="T12" fmla="*/ 21 w 279"/>
                  <a:gd name="T13" fmla="*/ 262 h 263"/>
                  <a:gd name="T14" fmla="*/ 0 w 279"/>
                  <a:gd name="T15" fmla="*/ 226 h 263"/>
                  <a:gd name="T16" fmla="*/ 13 w 279"/>
                  <a:gd name="T17" fmla="*/ 188 h 263"/>
                  <a:gd name="T18" fmla="*/ 110 w 279"/>
                  <a:gd name="T19" fmla="*/ 156 h 263"/>
                  <a:gd name="T20" fmla="*/ 114 w 279"/>
                  <a:gd name="T21" fmla="*/ 39 h 2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9" h="263">
                    <a:moveTo>
                      <a:pt x="114" y="39"/>
                    </a:moveTo>
                    <a:lnTo>
                      <a:pt x="215" y="31"/>
                    </a:lnTo>
                    <a:lnTo>
                      <a:pt x="220" y="11"/>
                    </a:lnTo>
                    <a:lnTo>
                      <a:pt x="251" y="0"/>
                    </a:lnTo>
                    <a:lnTo>
                      <a:pt x="278" y="26"/>
                    </a:lnTo>
                    <a:lnTo>
                      <a:pt x="164" y="219"/>
                    </a:lnTo>
                    <a:lnTo>
                      <a:pt x="21" y="262"/>
                    </a:lnTo>
                    <a:lnTo>
                      <a:pt x="0" y="226"/>
                    </a:lnTo>
                    <a:lnTo>
                      <a:pt x="13" y="188"/>
                    </a:lnTo>
                    <a:lnTo>
                      <a:pt x="110" y="156"/>
                    </a:lnTo>
                    <a:lnTo>
                      <a:pt x="114" y="39"/>
                    </a:lnTo>
                  </a:path>
                </a:pathLst>
              </a:custGeom>
              <a:solidFill>
                <a:srgbClr val="FFD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82" name="Freeform 60"/>
              <p:cNvSpPr>
                <a:spLocks/>
              </p:cNvSpPr>
              <p:nvPr/>
            </p:nvSpPr>
            <p:spPr bwMode="auto">
              <a:xfrm>
                <a:off x="1208" y="2444"/>
                <a:ext cx="725" cy="523"/>
              </a:xfrm>
              <a:custGeom>
                <a:avLst/>
                <a:gdLst>
                  <a:gd name="T0" fmla="*/ 567 w 725"/>
                  <a:gd name="T1" fmla="*/ 0 h 523"/>
                  <a:gd name="T2" fmla="*/ 684 w 725"/>
                  <a:gd name="T3" fmla="*/ 38 h 523"/>
                  <a:gd name="T4" fmla="*/ 707 w 725"/>
                  <a:gd name="T5" fmla="*/ 97 h 523"/>
                  <a:gd name="T6" fmla="*/ 640 w 725"/>
                  <a:gd name="T7" fmla="*/ 158 h 523"/>
                  <a:gd name="T8" fmla="*/ 683 w 725"/>
                  <a:gd name="T9" fmla="*/ 216 h 523"/>
                  <a:gd name="T10" fmla="*/ 679 w 725"/>
                  <a:gd name="T11" fmla="*/ 280 h 523"/>
                  <a:gd name="T12" fmla="*/ 724 w 725"/>
                  <a:gd name="T13" fmla="*/ 385 h 523"/>
                  <a:gd name="T14" fmla="*/ 559 w 725"/>
                  <a:gd name="T15" fmla="*/ 385 h 523"/>
                  <a:gd name="T16" fmla="*/ 559 w 725"/>
                  <a:gd name="T17" fmla="*/ 450 h 523"/>
                  <a:gd name="T18" fmla="*/ 621 w 725"/>
                  <a:gd name="T19" fmla="*/ 503 h 523"/>
                  <a:gd name="T20" fmla="*/ 595 w 725"/>
                  <a:gd name="T21" fmla="*/ 522 h 523"/>
                  <a:gd name="T22" fmla="*/ 351 w 725"/>
                  <a:gd name="T23" fmla="*/ 467 h 523"/>
                  <a:gd name="T24" fmla="*/ 340 w 725"/>
                  <a:gd name="T25" fmla="*/ 325 h 523"/>
                  <a:gd name="T26" fmla="*/ 292 w 725"/>
                  <a:gd name="T27" fmla="*/ 322 h 523"/>
                  <a:gd name="T28" fmla="*/ 245 w 725"/>
                  <a:gd name="T29" fmla="*/ 362 h 523"/>
                  <a:gd name="T30" fmla="*/ 170 w 725"/>
                  <a:gd name="T31" fmla="*/ 357 h 523"/>
                  <a:gd name="T32" fmla="*/ 167 w 725"/>
                  <a:gd name="T33" fmla="*/ 307 h 523"/>
                  <a:gd name="T34" fmla="*/ 33 w 725"/>
                  <a:gd name="T35" fmla="*/ 335 h 523"/>
                  <a:gd name="T36" fmla="*/ 0 w 725"/>
                  <a:gd name="T37" fmla="*/ 275 h 523"/>
                  <a:gd name="T38" fmla="*/ 142 w 725"/>
                  <a:gd name="T39" fmla="*/ 233 h 523"/>
                  <a:gd name="T40" fmla="*/ 259 w 725"/>
                  <a:gd name="T41" fmla="*/ 39 h 523"/>
                  <a:gd name="T42" fmla="*/ 295 w 725"/>
                  <a:gd name="T43" fmla="*/ 3 h 523"/>
                  <a:gd name="T44" fmla="*/ 359 w 725"/>
                  <a:gd name="T45" fmla="*/ 20 h 523"/>
                  <a:gd name="T46" fmla="*/ 445 w 725"/>
                  <a:gd name="T47" fmla="*/ 20 h 523"/>
                  <a:gd name="T48" fmla="*/ 567 w 725"/>
                  <a:gd name="T49" fmla="*/ 0 h 5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25" h="523">
                    <a:moveTo>
                      <a:pt x="567" y="0"/>
                    </a:moveTo>
                    <a:lnTo>
                      <a:pt x="684" y="38"/>
                    </a:lnTo>
                    <a:lnTo>
                      <a:pt x="707" y="97"/>
                    </a:lnTo>
                    <a:lnTo>
                      <a:pt x="640" y="158"/>
                    </a:lnTo>
                    <a:lnTo>
                      <a:pt x="683" y="216"/>
                    </a:lnTo>
                    <a:lnTo>
                      <a:pt x="679" y="280"/>
                    </a:lnTo>
                    <a:lnTo>
                      <a:pt x="724" y="385"/>
                    </a:lnTo>
                    <a:lnTo>
                      <a:pt x="559" y="385"/>
                    </a:lnTo>
                    <a:lnTo>
                      <a:pt x="559" y="450"/>
                    </a:lnTo>
                    <a:lnTo>
                      <a:pt x="621" y="503"/>
                    </a:lnTo>
                    <a:lnTo>
                      <a:pt x="595" y="522"/>
                    </a:lnTo>
                    <a:lnTo>
                      <a:pt x="351" y="467"/>
                    </a:lnTo>
                    <a:lnTo>
                      <a:pt x="340" y="325"/>
                    </a:lnTo>
                    <a:lnTo>
                      <a:pt x="292" y="322"/>
                    </a:lnTo>
                    <a:lnTo>
                      <a:pt x="245" y="362"/>
                    </a:lnTo>
                    <a:lnTo>
                      <a:pt x="170" y="357"/>
                    </a:lnTo>
                    <a:lnTo>
                      <a:pt x="167" y="307"/>
                    </a:lnTo>
                    <a:lnTo>
                      <a:pt x="33" y="335"/>
                    </a:lnTo>
                    <a:lnTo>
                      <a:pt x="0" y="275"/>
                    </a:lnTo>
                    <a:lnTo>
                      <a:pt x="142" y="233"/>
                    </a:lnTo>
                    <a:lnTo>
                      <a:pt x="259" y="39"/>
                    </a:lnTo>
                    <a:lnTo>
                      <a:pt x="295" y="3"/>
                    </a:lnTo>
                    <a:lnTo>
                      <a:pt x="359" y="20"/>
                    </a:lnTo>
                    <a:lnTo>
                      <a:pt x="445" y="20"/>
                    </a:lnTo>
                    <a:lnTo>
                      <a:pt x="567" y="0"/>
                    </a:lnTo>
                  </a:path>
                </a:pathLst>
              </a:custGeom>
              <a:solidFill>
                <a:srgbClr val="5F7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83" name="Freeform 61"/>
              <p:cNvSpPr>
                <a:spLocks/>
              </p:cNvSpPr>
              <p:nvPr/>
            </p:nvSpPr>
            <p:spPr bwMode="auto">
              <a:xfrm>
                <a:off x="2039" y="2120"/>
                <a:ext cx="356" cy="393"/>
              </a:xfrm>
              <a:custGeom>
                <a:avLst/>
                <a:gdLst>
                  <a:gd name="T0" fmla="*/ 80 w 356"/>
                  <a:gd name="T1" fmla="*/ 0 h 393"/>
                  <a:gd name="T2" fmla="*/ 0 w 356"/>
                  <a:gd name="T3" fmla="*/ 199 h 393"/>
                  <a:gd name="T4" fmla="*/ 14 w 356"/>
                  <a:gd name="T5" fmla="*/ 312 h 393"/>
                  <a:gd name="T6" fmla="*/ 187 w 356"/>
                  <a:gd name="T7" fmla="*/ 392 h 393"/>
                  <a:gd name="T8" fmla="*/ 241 w 356"/>
                  <a:gd name="T9" fmla="*/ 359 h 393"/>
                  <a:gd name="T10" fmla="*/ 328 w 356"/>
                  <a:gd name="T11" fmla="*/ 337 h 393"/>
                  <a:gd name="T12" fmla="*/ 355 w 356"/>
                  <a:gd name="T13" fmla="*/ 276 h 393"/>
                  <a:gd name="T14" fmla="*/ 247 w 356"/>
                  <a:gd name="T15" fmla="*/ 212 h 393"/>
                  <a:gd name="T16" fmla="*/ 252 w 356"/>
                  <a:gd name="T17" fmla="*/ 153 h 393"/>
                  <a:gd name="T18" fmla="*/ 232 w 356"/>
                  <a:gd name="T19" fmla="*/ 140 h 393"/>
                  <a:gd name="T20" fmla="*/ 250 w 356"/>
                  <a:gd name="T21" fmla="*/ 89 h 393"/>
                  <a:gd name="T22" fmla="*/ 80 w 356"/>
                  <a:gd name="T23" fmla="*/ 0 h 3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6" h="393">
                    <a:moveTo>
                      <a:pt x="80" y="0"/>
                    </a:moveTo>
                    <a:lnTo>
                      <a:pt x="0" y="199"/>
                    </a:lnTo>
                    <a:lnTo>
                      <a:pt x="14" y="312"/>
                    </a:lnTo>
                    <a:lnTo>
                      <a:pt x="187" y="392"/>
                    </a:lnTo>
                    <a:lnTo>
                      <a:pt x="241" y="359"/>
                    </a:lnTo>
                    <a:lnTo>
                      <a:pt x="328" y="337"/>
                    </a:lnTo>
                    <a:lnTo>
                      <a:pt x="355" y="276"/>
                    </a:lnTo>
                    <a:lnTo>
                      <a:pt x="247" y="212"/>
                    </a:lnTo>
                    <a:lnTo>
                      <a:pt x="252" y="153"/>
                    </a:lnTo>
                    <a:lnTo>
                      <a:pt x="232" y="140"/>
                    </a:lnTo>
                    <a:lnTo>
                      <a:pt x="250" y="89"/>
                    </a:lnTo>
                    <a:lnTo>
                      <a:pt x="80" y="0"/>
                    </a:lnTo>
                  </a:path>
                </a:pathLst>
              </a:custGeom>
              <a:solidFill>
                <a:srgbClr val="008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84" name="Freeform 62"/>
              <p:cNvSpPr>
                <a:spLocks/>
              </p:cNvSpPr>
              <p:nvPr/>
            </p:nvSpPr>
            <p:spPr bwMode="auto">
              <a:xfrm>
                <a:off x="2213" y="2226"/>
                <a:ext cx="331" cy="388"/>
              </a:xfrm>
              <a:custGeom>
                <a:avLst/>
                <a:gdLst>
                  <a:gd name="T0" fmla="*/ 76 w 331"/>
                  <a:gd name="T1" fmla="*/ 47 h 388"/>
                  <a:gd name="T2" fmla="*/ 72 w 331"/>
                  <a:gd name="T3" fmla="*/ 106 h 388"/>
                  <a:gd name="T4" fmla="*/ 180 w 331"/>
                  <a:gd name="T5" fmla="*/ 170 h 388"/>
                  <a:gd name="T6" fmla="*/ 153 w 331"/>
                  <a:gd name="T7" fmla="*/ 230 h 388"/>
                  <a:gd name="T8" fmla="*/ 68 w 331"/>
                  <a:gd name="T9" fmla="*/ 251 h 388"/>
                  <a:gd name="T10" fmla="*/ 12 w 331"/>
                  <a:gd name="T11" fmla="*/ 285 h 388"/>
                  <a:gd name="T12" fmla="*/ 0 w 331"/>
                  <a:gd name="T13" fmla="*/ 326 h 388"/>
                  <a:gd name="T14" fmla="*/ 46 w 331"/>
                  <a:gd name="T15" fmla="*/ 387 h 388"/>
                  <a:gd name="T16" fmla="*/ 221 w 331"/>
                  <a:gd name="T17" fmla="*/ 283 h 388"/>
                  <a:gd name="T18" fmla="*/ 330 w 331"/>
                  <a:gd name="T19" fmla="*/ 0 h 388"/>
                  <a:gd name="T20" fmla="*/ 170 w 331"/>
                  <a:gd name="T21" fmla="*/ 67 h 388"/>
                  <a:gd name="T22" fmla="*/ 76 w 331"/>
                  <a:gd name="T23" fmla="*/ 47 h 3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1" h="388">
                    <a:moveTo>
                      <a:pt x="76" y="47"/>
                    </a:moveTo>
                    <a:lnTo>
                      <a:pt x="72" y="106"/>
                    </a:lnTo>
                    <a:lnTo>
                      <a:pt x="180" y="170"/>
                    </a:lnTo>
                    <a:lnTo>
                      <a:pt x="153" y="230"/>
                    </a:lnTo>
                    <a:lnTo>
                      <a:pt x="68" y="251"/>
                    </a:lnTo>
                    <a:lnTo>
                      <a:pt x="12" y="285"/>
                    </a:lnTo>
                    <a:lnTo>
                      <a:pt x="0" y="326"/>
                    </a:lnTo>
                    <a:lnTo>
                      <a:pt x="46" y="387"/>
                    </a:lnTo>
                    <a:lnTo>
                      <a:pt x="221" y="283"/>
                    </a:lnTo>
                    <a:lnTo>
                      <a:pt x="330" y="0"/>
                    </a:lnTo>
                    <a:lnTo>
                      <a:pt x="170" y="67"/>
                    </a:lnTo>
                    <a:lnTo>
                      <a:pt x="76" y="47"/>
                    </a:lnTo>
                  </a:path>
                </a:pathLst>
              </a:custGeom>
              <a:solidFill>
                <a:srgbClr val="FF5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85" name="Freeform 63"/>
              <p:cNvSpPr>
                <a:spLocks/>
              </p:cNvSpPr>
              <p:nvPr/>
            </p:nvSpPr>
            <p:spPr bwMode="auto">
              <a:xfrm>
                <a:off x="2010" y="2430"/>
                <a:ext cx="250" cy="302"/>
              </a:xfrm>
              <a:custGeom>
                <a:avLst/>
                <a:gdLst>
                  <a:gd name="T0" fmla="*/ 43 w 250"/>
                  <a:gd name="T1" fmla="*/ 0 h 302"/>
                  <a:gd name="T2" fmla="*/ 3 w 250"/>
                  <a:gd name="T3" fmla="*/ 51 h 302"/>
                  <a:gd name="T4" fmla="*/ 26 w 250"/>
                  <a:gd name="T5" fmla="*/ 94 h 302"/>
                  <a:gd name="T6" fmla="*/ 0 w 250"/>
                  <a:gd name="T7" fmla="*/ 169 h 302"/>
                  <a:gd name="T8" fmla="*/ 28 w 250"/>
                  <a:gd name="T9" fmla="*/ 211 h 302"/>
                  <a:gd name="T10" fmla="*/ 109 w 250"/>
                  <a:gd name="T11" fmla="*/ 243 h 302"/>
                  <a:gd name="T12" fmla="*/ 189 w 250"/>
                  <a:gd name="T13" fmla="*/ 301 h 302"/>
                  <a:gd name="T14" fmla="*/ 248 w 250"/>
                  <a:gd name="T15" fmla="*/ 248 h 302"/>
                  <a:gd name="T16" fmla="*/ 249 w 250"/>
                  <a:gd name="T17" fmla="*/ 181 h 302"/>
                  <a:gd name="T18" fmla="*/ 204 w 250"/>
                  <a:gd name="T19" fmla="*/ 122 h 302"/>
                  <a:gd name="T20" fmla="*/ 216 w 250"/>
                  <a:gd name="T21" fmla="*/ 82 h 302"/>
                  <a:gd name="T22" fmla="*/ 43 w 250"/>
                  <a:gd name="T23" fmla="*/ 0 h 3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0" h="302">
                    <a:moveTo>
                      <a:pt x="43" y="0"/>
                    </a:moveTo>
                    <a:lnTo>
                      <a:pt x="3" y="51"/>
                    </a:lnTo>
                    <a:lnTo>
                      <a:pt x="26" y="94"/>
                    </a:lnTo>
                    <a:lnTo>
                      <a:pt x="0" y="169"/>
                    </a:lnTo>
                    <a:lnTo>
                      <a:pt x="28" y="211"/>
                    </a:lnTo>
                    <a:lnTo>
                      <a:pt x="109" y="243"/>
                    </a:lnTo>
                    <a:lnTo>
                      <a:pt x="189" y="301"/>
                    </a:lnTo>
                    <a:lnTo>
                      <a:pt x="248" y="248"/>
                    </a:lnTo>
                    <a:lnTo>
                      <a:pt x="249" y="181"/>
                    </a:lnTo>
                    <a:lnTo>
                      <a:pt x="204" y="122"/>
                    </a:lnTo>
                    <a:lnTo>
                      <a:pt x="216" y="82"/>
                    </a:lnTo>
                    <a:lnTo>
                      <a:pt x="43" y="0"/>
                    </a:lnTo>
                  </a:path>
                </a:pathLst>
              </a:custGeom>
              <a:solidFill>
                <a:srgbClr val="808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86" name="Freeform 64"/>
              <p:cNvSpPr>
                <a:spLocks/>
              </p:cNvSpPr>
              <p:nvPr/>
            </p:nvSpPr>
            <p:spPr bwMode="auto">
              <a:xfrm>
                <a:off x="1846" y="2482"/>
                <a:ext cx="355" cy="417"/>
              </a:xfrm>
              <a:custGeom>
                <a:avLst/>
                <a:gdLst>
                  <a:gd name="T0" fmla="*/ 45 w 355"/>
                  <a:gd name="T1" fmla="*/ 0 h 417"/>
                  <a:gd name="T2" fmla="*/ 169 w 355"/>
                  <a:gd name="T3" fmla="*/ 0 h 417"/>
                  <a:gd name="T4" fmla="*/ 192 w 355"/>
                  <a:gd name="T5" fmla="*/ 39 h 417"/>
                  <a:gd name="T6" fmla="*/ 165 w 355"/>
                  <a:gd name="T7" fmla="*/ 116 h 417"/>
                  <a:gd name="T8" fmla="*/ 193 w 355"/>
                  <a:gd name="T9" fmla="*/ 157 h 417"/>
                  <a:gd name="T10" fmla="*/ 276 w 355"/>
                  <a:gd name="T11" fmla="*/ 190 h 417"/>
                  <a:gd name="T12" fmla="*/ 354 w 355"/>
                  <a:gd name="T13" fmla="*/ 249 h 417"/>
                  <a:gd name="T14" fmla="*/ 284 w 355"/>
                  <a:gd name="T15" fmla="*/ 317 h 417"/>
                  <a:gd name="T16" fmla="*/ 321 w 355"/>
                  <a:gd name="T17" fmla="*/ 363 h 417"/>
                  <a:gd name="T18" fmla="*/ 305 w 355"/>
                  <a:gd name="T19" fmla="*/ 416 h 417"/>
                  <a:gd name="T20" fmla="*/ 196 w 355"/>
                  <a:gd name="T21" fmla="*/ 415 h 417"/>
                  <a:gd name="T22" fmla="*/ 165 w 355"/>
                  <a:gd name="T23" fmla="*/ 374 h 417"/>
                  <a:gd name="T24" fmla="*/ 82 w 355"/>
                  <a:gd name="T25" fmla="*/ 345 h 417"/>
                  <a:gd name="T26" fmla="*/ 37 w 355"/>
                  <a:gd name="T27" fmla="*/ 244 h 417"/>
                  <a:gd name="T28" fmla="*/ 45 w 355"/>
                  <a:gd name="T29" fmla="*/ 178 h 417"/>
                  <a:gd name="T30" fmla="*/ 0 w 355"/>
                  <a:gd name="T31" fmla="*/ 120 h 417"/>
                  <a:gd name="T32" fmla="*/ 67 w 355"/>
                  <a:gd name="T33" fmla="*/ 59 h 417"/>
                  <a:gd name="T34" fmla="*/ 45 w 355"/>
                  <a:gd name="T35" fmla="*/ 0 h 4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5" h="417">
                    <a:moveTo>
                      <a:pt x="45" y="0"/>
                    </a:moveTo>
                    <a:lnTo>
                      <a:pt x="169" y="0"/>
                    </a:lnTo>
                    <a:lnTo>
                      <a:pt x="192" y="39"/>
                    </a:lnTo>
                    <a:lnTo>
                      <a:pt x="165" y="116"/>
                    </a:lnTo>
                    <a:lnTo>
                      <a:pt x="193" y="157"/>
                    </a:lnTo>
                    <a:lnTo>
                      <a:pt x="276" y="190"/>
                    </a:lnTo>
                    <a:lnTo>
                      <a:pt x="354" y="249"/>
                    </a:lnTo>
                    <a:lnTo>
                      <a:pt x="284" y="317"/>
                    </a:lnTo>
                    <a:lnTo>
                      <a:pt x="321" y="363"/>
                    </a:lnTo>
                    <a:lnTo>
                      <a:pt x="305" y="416"/>
                    </a:lnTo>
                    <a:lnTo>
                      <a:pt x="196" y="415"/>
                    </a:lnTo>
                    <a:lnTo>
                      <a:pt x="165" y="374"/>
                    </a:lnTo>
                    <a:lnTo>
                      <a:pt x="82" y="345"/>
                    </a:lnTo>
                    <a:lnTo>
                      <a:pt x="37" y="244"/>
                    </a:lnTo>
                    <a:lnTo>
                      <a:pt x="45" y="178"/>
                    </a:lnTo>
                    <a:lnTo>
                      <a:pt x="0" y="120"/>
                    </a:lnTo>
                    <a:lnTo>
                      <a:pt x="67" y="59"/>
                    </a:lnTo>
                    <a:lnTo>
                      <a:pt x="45" y="0"/>
                    </a:lnTo>
                  </a:path>
                </a:pathLst>
              </a:custGeom>
              <a:solidFill>
                <a:srgbClr val="BF7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87" name="Freeform 65"/>
              <p:cNvSpPr>
                <a:spLocks/>
              </p:cNvSpPr>
              <p:nvPr/>
            </p:nvSpPr>
            <p:spPr bwMode="auto">
              <a:xfrm>
                <a:off x="1908" y="2896"/>
                <a:ext cx="284" cy="486"/>
              </a:xfrm>
              <a:custGeom>
                <a:avLst/>
                <a:gdLst>
                  <a:gd name="T0" fmla="*/ 134 w 284"/>
                  <a:gd name="T1" fmla="*/ 2 h 486"/>
                  <a:gd name="T2" fmla="*/ 239 w 284"/>
                  <a:gd name="T3" fmla="*/ 0 h 486"/>
                  <a:gd name="T4" fmla="*/ 283 w 284"/>
                  <a:gd name="T5" fmla="*/ 46 h 486"/>
                  <a:gd name="T6" fmla="*/ 259 w 284"/>
                  <a:gd name="T7" fmla="*/ 175 h 486"/>
                  <a:gd name="T8" fmla="*/ 148 w 284"/>
                  <a:gd name="T9" fmla="*/ 327 h 486"/>
                  <a:gd name="T10" fmla="*/ 109 w 284"/>
                  <a:gd name="T11" fmla="*/ 429 h 486"/>
                  <a:gd name="T12" fmla="*/ 24 w 284"/>
                  <a:gd name="T13" fmla="*/ 485 h 486"/>
                  <a:gd name="T14" fmla="*/ 0 w 284"/>
                  <a:gd name="T15" fmla="*/ 369 h 486"/>
                  <a:gd name="T16" fmla="*/ 64 w 284"/>
                  <a:gd name="T17" fmla="*/ 197 h 486"/>
                  <a:gd name="T18" fmla="*/ 8 w 284"/>
                  <a:gd name="T19" fmla="*/ 167 h 486"/>
                  <a:gd name="T20" fmla="*/ 75 w 284"/>
                  <a:gd name="T21" fmla="*/ 111 h 486"/>
                  <a:gd name="T22" fmla="*/ 86 w 284"/>
                  <a:gd name="T23" fmla="*/ 139 h 486"/>
                  <a:gd name="T24" fmla="*/ 122 w 284"/>
                  <a:gd name="T25" fmla="*/ 166 h 486"/>
                  <a:gd name="T26" fmla="*/ 167 w 284"/>
                  <a:gd name="T27" fmla="*/ 136 h 486"/>
                  <a:gd name="T28" fmla="*/ 125 w 284"/>
                  <a:gd name="T29" fmla="*/ 70 h 486"/>
                  <a:gd name="T30" fmla="*/ 134 w 284"/>
                  <a:gd name="T31" fmla="*/ 2 h 4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4" h="486">
                    <a:moveTo>
                      <a:pt x="134" y="2"/>
                    </a:moveTo>
                    <a:lnTo>
                      <a:pt x="239" y="0"/>
                    </a:lnTo>
                    <a:lnTo>
                      <a:pt x="283" y="46"/>
                    </a:lnTo>
                    <a:lnTo>
                      <a:pt x="259" y="175"/>
                    </a:lnTo>
                    <a:lnTo>
                      <a:pt x="148" y="327"/>
                    </a:lnTo>
                    <a:lnTo>
                      <a:pt x="109" y="429"/>
                    </a:lnTo>
                    <a:lnTo>
                      <a:pt x="24" y="485"/>
                    </a:lnTo>
                    <a:lnTo>
                      <a:pt x="0" y="369"/>
                    </a:lnTo>
                    <a:lnTo>
                      <a:pt x="64" y="197"/>
                    </a:lnTo>
                    <a:lnTo>
                      <a:pt x="8" y="167"/>
                    </a:lnTo>
                    <a:lnTo>
                      <a:pt x="75" y="111"/>
                    </a:lnTo>
                    <a:lnTo>
                      <a:pt x="86" y="139"/>
                    </a:lnTo>
                    <a:lnTo>
                      <a:pt x="122" y="166"/>
                    </a:lnTo>
                    <a:lnTo>
                      <a:pt x="167" y="136"/>
                    </a:lnTo>
                    <a:lnTo>
                      <a:pt x="125" y="70"/>
                    </a:lnTo>
                    <a:lnTo>
                      <a:pt x="134" y="2"/>
                    </a:lnTo>
                  </a:path>
                </a:pathLst>
              </a:custGeom>
              <a:solidFill>
                <a:srgbClr val="BFF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88" name="Freeform 66"/>
              <p:cNvSpPr>
                <a:spLocks/>
              </p:cNvSpPr>
              <p:nvPr/>
            </p:nvSpPr>
            <p:spPr bwMode="auto">
              <a:xfrm>
                <a:off x="2234" y="2918"/>
                <a:ext cx="150" cy="408"/>
              </a:xfrm>
              <a:custGeom>
                <a:avLst/>
                <a:gdLst>
                  <a:gd name="T0" fmla="*/ 123 w 150"/>
                  <a:gd name="T1" fmla="*/ 0 h 408"/>
                  <a:gd name="T2" fmla="*/ 82 w 150"/>
                  <a:gd name="T3" fmla="*/ 104 h 408"/>
                  <a:gd name="T4" fmla="*/ 19 w 150"/>
                  <a:gd name="T5" fmla="*/ 142 h 408"/>
                  <a:gd name="T6" fmla="*/ 33 w 150"/>
                  <a:gd name="T7" fmla="*/ 250 h 408"/>
                  <a:gd name="T8" fmla="*/ 0 w 150"/>
                  <a:gd name="T9" fmla="*/ 309 h 408"/>
                  <a:gd name="T10" fmla="*/ 3 w 150"/>
                  <a:gd name="T11" fmla="*/ 407 h 408"/>
                  <a:gd name="T12" fmla="*/ 100 w 150"/>
                  <a:gd name="T13" fmla="*/ 365 h 408"/>
                  <a:gd name="T14" fmla="*/ 149 w 150"/>
                  <a:gd name="T15" fmla="*/ 160 h 408"/>
                  <a:gd name="T16" fmla="*/ 123 w 150"/>
                  <a:gd name="T17" fmla="*/ 0 h 4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 h="408">
                    <a:moveTo>
                      <a:pt x="123" y="0"/>
                    </a:moveTo>
                    <a:lnTo>
                      <a:pt x="82" y="104"/>
                    </a:lnTo>
                    <a:lnTo>
                      <a:pt x="19" y="142"/>
                    </a:lnTo>
                    <a:lnTo>
                      <a:pt x="33" y="250"/>
                    </a:lnTo>
                    <a:lnTo>
                      <a:pt x="0" y="309"/>
                    </a:lnTo>
                    <a:lnTo>
                      <a:pt x="3" y="407"/>
                    </a:lnTo>
                    <a:lnTo>
                      <a:pt x="100" y="365"/>
                    </a:lnTo>
                    <a:lnTo>
                      <a:pt x="149" y="160"/>
                    </a:lnTo>
                    <a:lnTo>
                      <a:pt x="123" y="0"/>
                    </a:lnTo>
                  </a:path>
                </a:pathLst>
              </a:custGeom>
              <a:solidFill>
                <a:srgbClr val="9F3FD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89" name="Freeform 67"/>
              <p:cNvSpPr>
                <a:spLocks/>
              </p:cNvSpPr>
              <p:nvPr/>
            </p:nvSpPr>
            <p:spPr bwMode="auto">
              <a:xfrm>
                <a:off x="1717" y="3037"/>
                <a:ext cx="257" cy="261"/>
              </a:xfrm>
              <a:custGeom>
                <a:avLst/>
                <a:gdLst>
                  <a:gd name="T0" fmla="*/ 0 w 257"/>
                  <a:gd name="T1" fmla="*/ 120 h 261"/>
                  <a:gd name="T2" fmla="*/ 149 w 257"/>
                  <a:gd name="T3" fmla="*/ 0 h 261"/>
                  <a:gd name="T4" fmla="*/ 256 w 257"/>
                  <a:gd name="T5" fmla="*/ 55 h 261"/>
                  <a:gd name="T6" fmla="*/ 193 w 257"/>
                  <a:gd name="T7" fmla="*/ 229 h 261"/>
                  <a:gd name="T8" fmla="*/ 100 w 257"/>
                  <a:gd name="T9" fmla="*/ 260 h 261"/>
                  <a:gd name="T10" fmla="*/ 0 w 257"/>
                  <a:gd name="T11" fmla="*/ 120 h 2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7" h="261">
                    <a:moveTo>
                      <a:pt x="0" y="120"/>
                    </a:moveTo>
                    <a:lnTo>
                      <a:pt x="149" y="0"/>
                    </a:lnTo>
                    <a:lnTo>
                      <a:pt x="256" y="55"/>
                    </a:lnTo>
                    <a:lnTo>
                      <a:pt x="193" y="229"/>
                    </a:lnTo>
                    <a:lnTo>
                      <a:pt x="100" y="260"/>
                    </a:lnTo>
                    <a:lnTo>
                      <a:pt x="0" y="120"/>
                    </a:lnTo>
                  </a:path>
                </a:pathLst>
              </a:custGeom>
              <a:solidFill>
                <a:srgbClr val="00D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90" name="Freeform 68"/>
              <p:cNvSpPr>
                <a:spLocks/>
              </p:cNvSpPr>
              <p:nvPr/>
            </p:nvSpPr>
            <p:spPr bwMode="auto">
              <a:xfrm>
                <a:off x="1587" y="2827"/>
                <a:ext cx="397" cy="333"/>
              </a:xfrm>
              <a:custGeom>
                <a:avLst/>
                <a:gdLst>
                  <a:gd name="T0" fmla="*/ 178 w 397"/>
                  <a:gd name="T1" fmla="*/ 1 h 333"/>
                  <a:gd name="T2" fmla="*/ 341 w 397"/>
                  <a:gd name="T3" fmla="*/ 0 h 333"/>
                  <a:gd name="T4" fmla="*/ 372 w 397"/>
                  <a:gd name="T5" fmla="*/ 64 h 333"/>
                  <a:gd name="T6" fmla="*/ 372 w 397"/>
                  <a:gd name="T7" fmla="*/ 129 h 333"/>
                  <a:gd name="T8" fmla="*/ 396 w 397"/>
                  <a:gd name="T9" fmla="*/ 180 h 333"/>
                  <a:gd name="T10" fmla="*/ 331 w 397"/>
                  <a:gd name="T11" fmla="*/ 237 h 333"/>
                  <a:gd name="T12" fmla="*/ 279 w 397"/>
                  <a:gd name="T13" fmla="*/ 212 h 333"/>
                  <a:gd name="T14" fmla="*/ 130 w 397"/>
                  <a:gd name="T15" fmla="*/ 332 h 333"/>
                  <a:gd name="T16" fmla="*/ 48 w 397"/>
                  <a:gd name="T17" fmla="*/ 292 h 333"/>
                  <a:gd name="T18" fmla="*/ 0 w 397"/>
                  <a:gd name="T19" fmla="*/ 196 h 333"/>
                  <a:gd name="T20" fmla="*/ 77 w 397"/>
                  <a:gd name="T21" fmla="*/ 156 h 333"/>
                  <a:gd name="T22" fmla="*/ 44 w 397"/>
                  <a:gd name="T23" fmla="*/ 99 h 333"/>
                  <a:gd name="T24" fmla="*/ 215 w 397"/>
                  <a:gd name="T25" fmla="*/ 137 h 333"/>
                  <a:gd name="T26" fmla="*/ 240 w 397"/>
                  <a:gd name="T27" fmla="*/ 120 h 333"/>
                  <a:gd name="T28" fmla="*/ 178 w 397"/>
                  <a:gd name="T29" fmla="*/ 69 h 333"/>
                  <a:gd name="T30" fmla="*/ 178 w 397"/>
                  <a:gd name="T31" fmla="*/ 1 h 3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7" h="333">
                    <a:moveTo>
                      <a:pt x="178" y="1"/>
                    </a:moveTo>
                    <a:lnTo>
                      <a:pt x="341" y="0"/>
                    </a:lnTo>
                    <a:lnTo>
                      <a:pt x="372" y="64"/>
                    </a:lnTo>
                    <a:lnTo>
                      <a:pt x="372" y="129"/>
                    </a:lnTo>
                    <a:lnTo>
                      <a:pt x="396" y="180"/>
                    </a:lnTo>
                    <a:lnTo>
                      <a:pt x="331" y="237"/>
                    </a:lnTo>
                    <a:lnTo>
                      <a:pt x="279" y="212"/>
                    </a:lnTo>
                    <a:lnTo>
                      <a:pt x="130" y="332"/>
                    </a:lnTo>
                    <a:lnTo>
                      <a:pt x="48" y="292"/>
                    </a:lnTo>
                    <a:lnTo>
                      <a:pt x="0" y="196"/>
                    </a:lnTo>
                    <a:lnTo>
                      <a:pt x="77" y="156"/>
                    </a:lnTo>
                    <a:lnTo>
                      <a:pt x="44" y="99"/>
                    </a:lnTo>
                    <a:lnTo>
                      <a:pt x="215" y="137"/>
                    </a:lnTo>
                    <a:lnTo>
                      <a:pt x="240" y="120"/>
                    </a:lnTo>
                    <a:lnTo>
                      <a:pt x="178" y="69"/>
                    </a:lnTo>
                    <a:lnTo>
                      <a:pt x="178" y="1"/>
                    </a:lnTo>
                  </a:path>
                </a:pathLst>
              </a:custGeom>
              <a:solidFill>
                <a:srgbClr val="9F9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91" name="Freeform 69"/>
              <p:cNvSpPr>
                <a:spLocks/>
              </p:cNvSpPr>
              <p:nvPr/>
            </p:nvSpPr>
            <p:spPr bwMode="auto">
              <a:xfrm>
                <a:off x="1925" y="2825"/>
                <a:ext cx="151" cy="239"/>
              </a:xfrm>
              <a:custGeom>
                <a:avLst/>
                <a:gdLst>
                  <a:gd name="T0" fmla="*/ 0 w 151"/>
                  <a:gd name="T1" fmla="*/ 0 h 239"/>
                  <a:gd name="T2" fmla="*/ 87 w 151"/>
                  <a:gd name="T3" fmla="*/ 30 h 239"/>
                  <a:gd name="T4" fmla="*/ 119 w 151"/>
                  <a:gd name="T5" fmla="*/ 73 h 239"/>
                  <a:gd name="T6" fmla="*/ 109 w 151"/>
                  <a:gd name="T7" fmla="*/ 141 h 239"/>
                  <a:gd name="T8" fmla="*/ 150 w 151"/>
                  <a:gd name="T9" fmla="*/ 207 h 239"/>
                  <a:gd name="T10" fmla="*/ 105 w 151"/>
                  <a:gd name="T11" fmla="*/ 238 h 239"/>
                  <a:gd name="T12" fmla="*/ 67 w 151"/>
                  <a:gd name="T13" fmla="*/ 211 h 239"/>
                  <a:gd name="T14" fmla="*/ 55 w 151"/>
                  <a:gd name="T15" fmla="*/ 178 h 239"/>
                  <a:gd name="T16" fmla="*/ 31 w 151"/>
                  <a:gd name="T17" fmla="*/ 131 h 239"/>
                  <a:gd name="T18" fmla="*/ 31 w 151"/>
                  <a:gd name="T19" fmla="*/ 66 h 239"/>
                  <a:gd name="T20" fmla="*/ 0 w 151"/>
                  <a:gd name="T21" fmla="*/ 0 h 2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1" h="239">
                    <a:moveTo>
                      <a:pt x="0" y="0"/>
                    </a:moveTo>
                    <a:lnTo>
                      <a:pt x="87" y="30"/>
                    </a:lnTo>
                    <a:lnTo>
                      <a:pt x="119" y="73"/>
                    </a:lnTo>
                    <a:lnTo>
                      <a:pt x="109" y="141"/>
                    </a:lnTo>
                    <a:lnTo>
                      <a:pt x="150" y="207"/>
                    </a:lnTo>
                    <a:lnTo>
                      <a:pt x="105" y="238"/>
                    </a:lnTo>
                    <a:lnTo>
                      <a:pt x="67" y="211"/>
                    </a:lnTo>
                    <a:lnTo>
                      <a:pt x="55" y="178"/>
                    </a:lnTo>
                    <a:lnTo>
                      <a:pt x="31" y="131"/>
                    </a:lnTo>
                    <a:lnTo>
                      <a:pt x="31" y="66"/>
                    </a:lnTo>
                    <a:lnTo>
                      <a:pt x="0" y="0"/>
                    </a:lnTo>
                  </a:path>
                </a:pathLst>
              </a:custGeom>
              <a:solidFill>
                <a:srgbClr val="A000A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92" name="Freeform 70"/>
              <p:cNvSpPr>
                <a:spLocks/>
              </p:cNvSpPr>
              <p:nvPr/>
            </p:nvSpPr>
            <p:spPr bwMode="auto">
              <a:xfrm>
                <a:off x="1241" y="2749"/>
                <a:ext cx="427" cy="371"/>
              </a:xfrm>
              <a:custGeom>
                <a:avLst/>
                <a:gdLst>
                  <a:gd name="T0" fmla="*/ 0 w 427"/>
                  <a:gd name="T1" fmla="*/ 28 h 371"/>
                  <a:gd name="T2" fmla="*/ 137 w 427"/>
                  <a:gd name="T3" fmla="*/ 0 h 371"/>
                  <a:gd name="T4" fmla="*/ 139 w 427"/>
                  <a:gd name="T5" fmla="*/ 51 h 371"/>
                  <a:gd name="T6" fmla="*/ 212 w 427"/>
                  <a:gd name="T7" fmla="*/ 55 h 371"/>
                  <a:gd name="T8" fmla="*/ 256 w 427"/>
                  <a:gd name="T9" fmla="*/ 17 h 371"/>
                  <a:gd name="T10" fmla="*/ 307 w 427"/>
                  <a:gd name="T11" fmla="*/ 19 h 371"/>
                  <a:gd name="T12" fmla="*/ 318 w 427"/>
                  <a:gd name="T13" fmla="*/ 162 h 371"/>
                  <a:gd name="T14" fmla="*/ 393 w 427"/>
                  <a:gd name="T15" fmla="*/ 178 h 371"/>
                  <a:gd name="T16" fmla="*/ 426 w 427"/>
                  <a:gd name="T17" fmla="*/ 236 h 371"/>
                  <a:gd name="T18" fmla="*/ 349 w 427"/>
                  <a:gd name="T19" fmla="*/ 273 h 371"/>
                  <a:gd name="T20" fmla="*/ 396 w 427"/>
                  <a:gd name="T21" fmla="*/ 370 h 371"/>
                  <a:gd name="T22" fmla="*/ 8 w 427"/>
                  <a:gd name="T23" fmla="*/ 370 h 371"/>
                  <a:gd name="T24" fmla="*/ 82 w 427"/>
                  <a:gd name="T25" fmla="*/ 229 h 371"/>
                  <a:gd name="T26" fmla="*/ 37 w 427"/>
                  <a:gd name="T27" fmla="*/ 162 h 371"/>
                  <a:gd name="T28" fmla="*/ 45 w 427"/>
                  <a:gd name="T29" fmla="*/ 105 h 371"/>
                  <a:gd name="T30" fmla="*/ 0 w 427"/>
                  <a:gd name="T31" fmla="*/ 28 h 3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7" h="371">
                    <a:moveTo>
                      <a:pt x="0" y="28"/>
                    </a:moveTo>
                    <a:lnTo>
                      <a:pt x="137" y="0"/>
                    </a:lnTo>
                    <a:lnTo>
                      <a:pt x="139" y="51"/>
                    </a:lnTo>
                    <a:lnTo>
                      <a:pt x="212" y="55"/>
                    </a:lnTo>
                    <a:lnTo>
                      <a:pt x="256" y="17"/>
                    </a:lnTo>
                    <a:lnTo>
                      <a:pt x="307" y="19"/>
                    </a:lnTo>
                    <a:lnTo>
                      <a:pt x="318" y="162"/>
                    </a:lnTo>
                    <a:lnTo>
                      <a:pt x="393" y="178"/>
                    </a:lnTo>
                    <a:lnTo>
                      <a:pt x="426" y="236"/>
                    </a:lnTo>
                    <a:lnTo>
                      <a:pt x="349" y="273"/>
                    </a:lnTo>
                    <a:lnTo>
                      <a:pt x="396" y="370"/>
                    </a:lnTo>
                    <a:lnTo>
                      <a:pt x="8" y="370"/>
                    </a:lnTo>
                    <a:lnTo>
                      <a:pt x="82" y="229"/>
                    </a:lnTo>
                    <a:lnTo>
                      <a:pt x="37" y="162"/>
                    </a:lnTo>
                    <a:lnTo>
                      <a:pt x="45" y="105"/>
                    </a:lnTo>
                    <a:lnTo>
                      <a:pt x="0" y="28"/>
                    </a:lnTo>
                  </a:path>
                </a:pathLst>
              </a:custGeom>
              <a:solidFill>
                <a:srgbClr val="FFBF7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93" name="Freeform 71"/>
              <p:cNvSpPr>
                <a:spLocks/>
              </p:cNvSpPr>
              <p:nvPr/>
            </p:nvSpPr>
            <p:spPr bwMode="auto">
              <a:xfrm>
                <a:off x="1250" y="3117"/>
                <a:ext cx="475" cy="345"/>
              </a:xfrm>
              <a:custGeom>
                <a:avLst/>
                <a:gdLst>
                  <a:gd name="T0" fmla="*/ 0 w 475"/>
                  <a:gd name="T1" fmla="*/ 0 h 345"/>
                  <a:gd name="T2" fmla="*/ 382 w 475"/>
                  <a:gd name="T3" fmla="*/ 0 h 345"/>
                  <a:gd name="T4" fmla="*/ 474 w 475"/>
                  <a:gd name="T5" fmla="*/ 42 h 345"/>
                  <a:gd name="T6" fmla="*/ 349 w 475"/>
                  <a:gd name="T7" fmla="*/ 51 h 345"/>
                  <a:gd name="T8" fmla="*/ 332 w 475"/>
                  <a:gd name="T9" fmla="*/ 141 h 345"/>
                  <a:gd name="T10" fmla="*/ 287 w 475"/>
                  <a:gd name="T11" fmla="*/ 141 h 345"/>
                  <a:gd name="T12" fmla="*/ 287 w 475"/>
                  <a:gd name="T13" fmla="*/ 344 h 345"/>
                  <a:gd name="T14" fmla="*/ 142 w 475"/>
                  <a:gd name="T15" fmla="*/ 332 h 345"/>
                  <a:gd name="T16" fmla="*/ 90 w 475"/>
                  <a:gd name="T17" fmla="*/ 190 h 345"/>
                  <a:gd name="T18" fmla="*/ 0 w 475"/>
                  <a:gd name="T19" fmla="*/ 0 h 3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5" h="345">
                    <a:moveTo>
                      <a:pt x="0" y="0"/>
                    </a:moveTo>
                    <a:lnTo>
                      <a:pt x="382" y="0"/>
                    </a:lnTo>
                    <a:lnTo>
                      <a:pt x="474" y="42"/>
                    </a:lnTo>
                    <a:lnTo>
                      <a:pt x="349" y="51"/>
                    </a:lnTo>
                    <a:lnTo>
                      <a:pt x="332" y="141"/>
                    </a:lnTo>
                    <a:lnTo>
                      <a:pt x="287" y="141"/>
                    </a:lnTo>
                    <a:lnTo>
                      <a:pt x="287" y="344"/>
                    </a:lnTo>
                    <a:lnTo>
                      <a:pt x="142" y="332"/>
                    </a:lnTo>
                    <a:lnTo>
                      <a:pt x="90" y="190"/>
                    </a:lnTo>
                    <a:lnTo>
                      <a:pt x="0" y="0"/>
                    </a:lnTo>
                  </a:path>
                </a:pathLst>
              </a:custGeom>
              <a:solidFill>
                <a:srgbClr val="DF3F5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94" name="Freeform 72"/>
              <p:cNvSpPr>
                <a:spLocks/>
              </p:cNvSpPr>
              <p:nvPr/>
            </p:nvSpPr>
            <p:spPr bwMode="auto">
              <a:xfrm>
                <a:off x="1534" y="3157"/>
                <a:ext cx="284" cy="269"/>
              </a:xfrm>
              <a:custGeom>
                <a:avLst/>
                <a:gdLst>
                  <a:gd name="T0" fmla="*/ 64 w 284"/>
                  <a:gd name="T1" fmla="*/ 8 h 269"/>
                  <a:gd name="T2" fmla="*/ 184 w 284"/>
                  <a:gd name="T3" fmla="*/ 0 h 269"/>
                  <a:gd name="T4" fmla="*/ 283 w 284"/>
                  <a:gd name="T5" fmla="*/ 139 h 269"/>
                  <a:gd name="T6" fmla="*/ 145 w 284"/>
                  <a:gd name="T7" fmla="*/ 230 h 269"/>
                  <a:gd name="T8" fmla="*/ 103 w 284"/>
                  <a:gd name="T9" fmla="*/ 215 h 269"/>
                  <a:gd name="T10" fmla="*/ 47 w 284"/>
                  <a:gd name="T11" fmla="*/ 268 h 269"/>
                  <a:gd name="T12" fmla="*/ 0 w 284"/>
                  <a:gd name="T13" fmla="*/ 200 h 269"/>
                  <a:gd name="T14" fmla="*/ 0 w 284"/>
                  <a:gd name="T15" fmla="*/ 100 h 269"/>
                  <a:gd name="T16" fmla="*/ 45 w 284"/>
                  <a:gd name="T17" fmla="*/ 99 h 269"/>
                  <a:gd name="T18" fmla="*/ 64 w 284"/>
                  <a:gd name="T19" fmla="*/ 8 h 2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4" h="269">
                    <a:moveTo>
                      <a:pt x="64" y="8"/>
                    </a:moveTo>
                    <a:lnTo>
                      <a:pt x="184" y="0"/>
                    </a:lnTo>
                    <a:lnTo>
                      <a:pt x="283" y="139"/>
                    </a:lnTo>
                    <a:lnTo>
                      <a:pt x="145" y="230"/>
                    </a:lnTo>
                    <a:lnTo>
                      <a:pt x="103" y="215"/>
                    </a:lnTo>
                    <a:lnTo>
                      <a:pt x="47" y="268"/>
                    </a:lnTo>
                    <a:lnTo>
                      <a:pt x="0" y="200"/>
                    </a:lnTo>
                    <a:lnTo>
                      <a:pt x="0" y="100"/>
                    </a:lnTo>
                    <a:lnTo>
                      <a:pt x="45" y="99"/>
                    </a:lnTo>
                    <a:lnTo>
                      <a:pt x="64" y="8"/>
                    </a:lnTo>
                  </a:path>
                </a:pathLst>
              </a:custGeom>
              <a:solidFill>
                <a:srgbClr val="5F00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95" name="Freeform 73"/>
              <p:cNvSpPr>
                <a:spLocks/>
              </p:cNvSpPr>
              <p:nvPr/>
            </p:nvSpPr>
            <p:spPr bwMode="auto">
              <a:xfrm>
                <a:off x="1392" y="3265"/>
                <a:ext cx="542" cy="386"/>
              </a:xfrm>
              <a:custGeom>
                <a:avLst/>
                <a:gdLst>
                  <a:gd name="T0" fmla="*/ 0 w 542"/>
                  <a:gd name="T1" fmla="*/ 184 h 386"/>
                  <a:gd name="T2" fmla="*/ 143 w 542"/>
                  <a:gd name="T3" fmla="*/ 192 h 386"/>
                  <a:gd name="T4" fmla="*/ 144 w 542"/>
                  <a:gd name="T5" fmla="*/ 94 h 386"/>
                  <a:gd name="T6" fmla="*/ 192 w 542"/>
                  <a:gd name="T7" fmla="*/ 158 h 386"/>
                  <a:gd name="T8" fmla="*/ 245 w 542"/>
                  <a:gd name="T9" fmla="*/ 105 h 386"/>
                  <a:gd name="T10" fmla="*/ 285 w 542"/>
                  <a:gd name="T11" fmla="*/ 120 h 386"/>
                  <a:gd name="T12" fmla="*/ 424 w 542"/>
                  <a:gd name="T13" fmla="*/ 31 h 386"/>
                  <a:gd name="T14" fmla="*/ 518 w 542"/>
                  <a:gd name="T15" fmla="*/ 0 h 386"/>
                  <a:gd name="T16" fmla="*/ 541 w 542"/>
                  <a:gd name="T17" fmla="*/ 113 h 386"/>
                  <a:gd name="T18" fmla="*/ 519 w 542"/>
                  <a:gd name="T19" fmla="*/ 190 h 386"/>
                  <a:gd name="T20" fmla="*/ 434 w 542"/>
                  <a:gd name="T21" fmla="*/ 283 h 386"/>
                  <a:gd name="T22" fmla="*/ 232 w 542"/>
                  <a:gd name="T23" fmla="*/ 372 h 386"/>
                  <a:gd name="T24" fmla="*/ 116 w 542"/>
                  <a:gd name="T25" fmla="*/ 385 h 386"/>
                  <a:gd name="T26" fmla="*/ 0 w 542"/>
                  <a:gd name="T27" fmla="*/ 184 h 3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2" h="386">
                    <a:moveTo>
                      <a:pt x="0" y="184"/>
                    </a:moveTo>
                    <a:lnTo>
                      <a:pt x="143" y="192"/>
                    </a:lnTo>
                    <a:lnTo>
                      <a:pt x="144" y="94"/>
                    </a:lnTo>
                    <a:lnTo>
                      <a:pt x="192" y="158"/>
                    </a:lnTo>
                    <a:lnTo>
                      <a:pt x="245" y="105"/>
                    </a:lnTo>
                    <a:lnTo>
                      <a:pt x="285" y="120"/>
                    </a:lnTo>
                    <a:lnTo>
                      <a:pt x="424" y="31"/>
                    </a:lnTo>
                    <a:lnTo>
                      <a:pt x="518" y="0"/>
                    </a:lnTo>
                    <a:lnTo>
                      <a:pt x="541" y="113"/>
                    </a:lnTo>
                    <a:lnTo>
                      <a:pt x="519" y="190"/>
                    </a:lnTo>
                    <a:lnTo>
                      <a:pt x="434" y="283"/>
                    </a:lnTo>
                    <a:lnTo>
                      <a:pt x="232" y="372"/>
                    </a:lnTo>
                    <a:lnTo>
                      <a:pt x="116" y="385"/>
                    </a:lnTo>
                    <a:lnTo>
                      <a:pt x="0" y="184"/>
                    </a:lnTo>
                  </a:path>
                </a:pathLst>
              </a:custGeom>
              <a:solidFill>
                <a:srgbClr val="FFFF9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96" name="Freeform 74"/>
              <p:cNvSpPr>
                <a:spLocks/>
              </p:cNvSpPr>
              <p:nvPr/>
            </p:nvSpPr>
            <p:spPr bwMode="auto">
              <a:xfrm>
                <a:off x="342" y="2177"/>
                <a:ext cx="77" cy="16"/>
              </a:xfrm>
              <a:custGeom>
                <a:avLst/>
                <a:gdLst>
                  <a:gd name="T0" fmla="*/ 0 w 77"/>
                  <a:gd name="T1" fmla="*/ 15 h 16"/>
                  <a:gd name="T2" fmla="*/ 66 w 77"/>
                  <a:gd name="T3" fmla="*/ 15 h 16"/>
                  <a:gd name="T4" fmla="*/ 76 w 77"/>
                  <a:gd name="T5" fmla="*/ 5 h 16"/>
                  <a:gd name="T6" fmla="*/ 6 w 77"/>
                  <a:gd name="T7" fmla="*/ 0 h 16"/>
                  <a:gd name="T8" fmla="*/ 0 w 77"/>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16">
                    <a:moveTo>
                      <a:pt x="0" y="15"/>
                    </a:moveTo>
                    <a:lnTo>
                      <a:pt x="66" y="15"/>
                    </a:lnTo>
                    <a:lnTo>
                      <a:pt x="76" y="5"/>
                    </a:lnTo>
                    <a:lnTo>
                      <a:pt x="6" y="0"/>
                    </a:lnTo>
                    <a:lnTo>
                      <a:pt x="0" y="15"/>
                    </a:lnTo>
                  </a:path>
                </a:pathLst>
              </a:custGeom>
              <a:solidFill>
                <a:srgbClr val="C0C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97" name="Freeform 75"/>
              <p:cNvSpPr>
                <a:spLocks/>
              </p:cNvSpPr>
              <p:nvPr/>
            </p:nvSpPr>
            <p:spPr bwMode="auto">
              <a:xfrm>
                <a:off x="891" y="2279"/>
                <a:ext cx="76" cy="162"/>
              </a:xfrm>
              <a:custGeom>
                <a:avLst/>
                <a:gdLst>
                  <a:gd name="T0" fmla="*/ 34 w 76"/>
                  <a:gd name="T1" fmla="*/ 0 h 162"/>
                  <a:gd name="T2" fmla="*/ 0 w 76"/>
                  <a:gd name="T3" fmla="*/ 7 h 162"/>
                  <a:gd name="T4" fmla="*/ 22 w 76"/>
                  <a:gd name="T5" fmla="*/ 161 h 162"/>
                  <a:gd name="T6" fmla="*/ 75 w 76"/>
                  <a:gd name="T7" fmla="*/ 161 h 162"/>
                  <a:gd name="T8" fmla="*/ 50 w 76"/>
                  <a:gd name="T9" fmla="*/ 38 h 162"/>
                  <a:gd name="T10" fmla="*/ 34 w 76"/>
                  <a:gd name="T11" fmla="*/ 0 h 1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 h="162">
                    <a:moveTo>
                      <a:pt x="34" y="0"/>
                    </a:moveTo>
                    <a:lnTo>
                      <a:pt x="0" y="7"/>
                    </a:lnTo>
                    <a:lnTo>
                      <a:pt x="22" y="161"/>
                    </a:lnTo>
                    <a:lnTo>
                      <a:pt x="75" y="161"/>
                    </a:lnTo>
                    <a:lnTo>
                      <a:pt x="50" y="38"/>
                    </a:lnTo>
                    <a:lnTo>
                      <a:pt x="34" y="0"/>
                    </a:lnTo>
                  </a:path>
                </a:pathLst>
              </a:custGeom>
              <a:solidFill>
                <a:srgbClr val="80FF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98" name="Freeform 76"/>
              <p:cNvSpPr>
                <a:spLocks/>
              </p:cNvSpPr>
              <p:nvPr/>
            </p:nvSpPr>
            <p:spPr bwMode="auto">
              <a:xfrm>
                <a:off x="925" y="2227"/>
                <a:ext cx="86" cy="214"/>
              </a:xfrm>
              <a:custGeom>
                <a:avLst/>
                <a:gdLst>
                  <a:gd name="T0" fmla="*/ 79 w 86"/>
                  <a:gd name="T1" fmla="*/ 0 h 214"/>
                  <a:gd name="T2" fmla="*/ 29 w 86"/>
                  <a:gd name="T3" fmla="*/ 36 h 214"/>
                  <a:gd name="T4" fmla="*/ 0 w 86"/>
                  <a:gd name="T5" fmla="*/ 52 h 214"/>
                  <a:gd name="T6" fmla="*/ 16 w 86"/>
                  <a:gd name="T7" fmla="*/ 90 h 214"/>
                  <a:gd name="T8" fmla="*/ 41 w 86"/>
                  <a:gd name="T9" fmla="*/ 213 h 214"/>
                  <a:gd name="T10" fmla="*/ 85 w 86"/>
                  <a:gd name="T11" fmla="*/ 213 h 214"/>
                  <a:gd name="T12" fmla="*/ 79 w 86"/>
                  <a:gd name="T13" fmla="*/ 0 h 2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214">
                    <a:moveTo>
                      <a:pt x="79" y="0"/>
                    </a:moveTo>
                    <a:lnTo>
                      <a:pt x="29" y="36"/>
                    </a:lnTo>
                    <a:lnTo>
                      <a:pt x="0" y="52"/>
                    </a:lnTo>
                    <a:lnTo>
                      <a:pt x="16" y="90"/>
                    </a:lnTo>
                    <a:lnTo>
                      <a:pt x="41" y="213"/>
                    </a:lnTo>
                    <a:lnTo>
                      <a:pt x="85" y="213"/>
                    </a:lnTo>
                    <a:lnTo>
                      <a:pt x="79" y="0"/>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199" name="Freeform 77"/>
              <p:cNvSpPr>
                <a:spLocks/>
              </p:cNvSpPr>
              <p:nvPr/>
            </p:nvSpPr>
            <p:spPr bwMode="auto">
              <a:xfrm>
                <a:off x="1178" y="2509"/>
                <a:ext cx="50" cy="37"/>
              </a:xfrm>
              <a:custGeom>
                <a:avLst/>
                <a:gdLst>
                  <a:gd name="T0" fmla="*/ 4 w 50"/>
                  <a:gd name="T1" fmla="*/ 4 h 37"/>
                  <a:gd name="T2" fmla="*/ 49 w 50"/>
                  <a:gd name="T3" fmla="*/ 0 h 37"/>
                  <a:gd name="T4" fmla="*/ 49 w 50"/>
                  <a:gd name="T5" fmla="*/ 33 h 37"/>
                  <a:gd name="T6" fmla="*/ 0 w 50"/>
                  <a:gd name="T7" fmla="*/ 36 h 37"/>
                  <a:gd name="T8" fmla="*/ 4 w 50"/>
                  <a:gd name="T9" fmla="*/ 4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37">
                    <a:moveTo>
                      <a:pt x="4" y="4"/>
                    </a:moveTo>
                    <a:lnTo>
                      <a:pt x="49" y="0"/>
                    </a:lnTo>
                    <a:lnTo>
                      <a:pt x="49" y="33"/>
                    </a:lnTo>
                    <a:lnTo>
                      <a:pt x="0" y="36"/>
                    </a:lnTo>
                    <a:lnTo>
                      <a:pt x="4" y="4"/>
                    </a:lnTo>
                  </a:path>
                </a:pathLst>
              </a:custGeom>
              <a:solidFill>
                <a:srgbClr val="40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00" name="Freeform 78"/>
              <p:cNvSpPr>
                <a:spLocks/>
              </p:cNvSpPr>
              <p:nvPr/>
            </p:nvSpPr>
            <p:spPr bwMode="auto">
              <a:xfrm>
                <a:off x="1847" y="2483"/>
                <a:ext cx="192" cy="148"/>
              </a:xfrm>
              <a:custGeom>
                <a:avLst/>
                <a:gdLst>
                  <a:gd name="T0" fmla="*/ 46 w 192"/>
                  <a:gd name="T1" fmla="*/ 1 h 148"/>
                  <a:gd name="T2" fmla="*/ 166 w 192"/>
                  <a:gd name="T3" fmla="*/ 0 h 148"/>
                  <a:gd name="T4" fmla="*/ 191 w 192"/>
                  <a:gd name="T5" fmla="*/ 39 h 148"/>
                  <a:gd name="T6" fmla="*/ 165 w 192"/>
                  <a:gd name="T7" fmla="*/ 115 h 148"/>
                  <a:gd name="T8" fmla="*/ 23 w 192"/>
                  <a:gd name="T9" fmla="*/ 147 h 148"/>
                  <a:gd name="T10" fmla="*/ 0 w 192"/>
                  <a:gd name="T11" fmla="*/ 119 h 148"/>
                  <a:gd name="T12" fmla="*/ 66 w 192"/>
                  <a:gd name="T13" fmla="*/ 59 h 148"/>
                  <a:gd name="T14" fmla="*/ 46 w 192"/>
                  <a:gd name="T15" fmla="*/ 1 h 1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148">
                    <a:moveTo>
                      <a:pt x="46" y="1"/>
                    </a:moveTo>
                    <a:lnTo>
                      <a:pt x="166" y="0"/>
                    </a:lnTo>
                    <a:lnTo>
                      <a:pt x="191" y="39"/>
                    </a:lnTo>
                    <a:lnTo>
                      <a:pt x="165" y="115"/>
                    </a:lnTo>
                    <a:lnTo>
                      <a:pt x="23" y="147"/>
                    </a:lnTo>
                    <a:lnTo>
                      <a:pt x="0" y="119"/>
                    </a:lnTo>
                    <a:lnTo>
                      <a:pt x="66" y="59"/>
                    </a:lnTo>
                    <a:lnTo>
                      <a:pt x="46" y="1"/>
                    </a:lnTo>
                  </a:path>
                </a:pathLst>
              </a:custGeom>
              <a:solidFill>
                <a:srgbClr val="60006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01" name="Freeform 79"/>
              <p:cNvSpPr>
                <a:spLocks/>
              </p:cNvSpPr>
              <p:nvPr/>
            </p:nvSpPr>
            <p:spPr bwMode="auto">
              <a:xfrm>
                <a:off x="1870" y="2619"/>
                <a:ext cx="71" cy="42"/>
              </a:xfrm>
              <a:custGeom>
                <a:avLst/>
                <a:gdLst>
                  <a:gd name="T0" fmla="*/ 0 w 71"/>
                  <a:gd name="T1" fmla="*/ 11 h 42"/>
                  <a:gd name="T2" fmla="*/ 48 w 71"/>
                  <a:gd name="T3" fmla="*/ 0 h 42"/>
                  <a:gd name="T4" fmla="*/ 70 w 71"/>
                  <a:gd name="T5" fmla="*/ 38 h 42"/>
                  <a:gd name="T6" fmla="*/ 43 w 71"/>
                  <a:gd name="T7" fmla="*/ 33 h 42"/>
                  <a:gd name="T8" fmla="*/ 20 w 71"/>
                  <a:gd name="T9" fmla="*/ 41 h 42"/>
                  <a:gd name="T10" fmla="*/ 0 w 71"/>
                  <a:gd name="T11" fmla="*/ 11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42">
                    <a:moveTo>
                      <a:pt x="0" y="11"/>
                    </a:moveTo>
                    <a:lnTo>
                      <a:pt x="48" y="0"/>
                    </a:lnTo>
                    <a:lnTo>
                      <a:pt x="70" y="38"/>
                    </a:lnTo>
                    <a:lnTo>
                      <a:pt x="43" y="33"/>
                    </a:lnTo>
                    <a:lnTo>
                      <a:pt x="20" y="41"/>
                    </a:lnTo>
                    <a:lnTo>
                      <a:pt x="0" y="11"/>
                    </a:lnTo>
                  </a:path>
                </a:pathLst>
              </a:custGeom>
              <a:solidFill>
                <a:srgbClr val="00A0A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02" name="Freeform 80"/>
              <p:cNvSpPr>
                <a:spLocks/>
              </p:cNvSpPr>
              <p:nvPr/>
            </p:nvSpPr>
            <p:spPr bwMode="auto">
              <a:xfrm>
                <a:off x="1884" y="2653"/>
                <a:ext cx="57" cy="72"/>
              </a:xfrm>
              <a:custGeom>
                <a:avLst/>
                <a:gdLst>
                  <a:gd name="T0" fmla="*/ 56 w 57"/>
                  <a:gd name="T1" fmla="*/ 4 h 72"/>
                  <a:gd name="T2" fmla="*/ 29 w 57"/>
                  <a:gd name="T3" fmla="*/ 0 h 72"/>
                  <a:gd name="T4" fmla="*/ 7 w 57"/>
                  <a:gd name="T5" fmla="*/ 7 h 72"/>
                  <a:gd name="T6" fmla="*/ 5 w 57"/>
                  <a:gd name="T7" fmla="*/ 42 h 72"/>
                  <a:gd name="T8" fmla="*/ 0 w 57"/>
                  <a:gd name="T9" fmla="*/ 71 h 72"/>
                  <a:gd name="T10" fmla="*/ 34 w 57"/>
                  <a:gd name="T11" fmla="*/ 52 h 72"/>
                  <a:gd name="T12" fmla="*/ 50 w 57"/>
                  <a:gd name="T13" fmla="*/ 40 h 72"/>
                  <a:gd name="T14" fmla="*/ 56 w 57"/>
                  <a:gd name="T15" fmla="*/ 4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 h="72">
                    <a:moveTo>
                      <a:pt x="56" y="4"/>
                    </a:moveTo>
                    <a:lnTo>
                      <a:pt x="29" y="0"/>
                    </a:lnTo>
                    <a:lnTo>
                      <a:pt x="7" y="7"/>
                    </a:lnTo>
                    <a:lnTo>
                      <a:pt x="5" y="42"/>
                    </a:lnTo>
                    <a:lnTo>
                      <a:pt x="0" y="71"/>
                    </a:lnTo>
                    <a:lnTo>
                      <a:pt x="34" y="52"/>
                    </a:lnTo>
                    <a:lnTo>
                      <a:pt x="50" y="40"/>
                    </a:lnTo>
                    <a:lnTo>
                      <a:pt x="56" y="4"/>
                    </a:lnTo>
                  </a:path>
                </a:pathLst>
              </a:custGeom>
              <a:solidFill>
                <a:srgbClr val="00E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03" name="Freeform 81"/>
              <p:cNvSpPr>
                <a:spLocks/>
              </p:cNvSpPr>
              <p:nvPr/>
            </p:nvSpPr>
            <p:spPr bwMode="auto">
              <a:xfrm>
                <a:off x="1702" y="3470"/>
                <a:ext cx="71" cy="60"/>
              </a:xfrm>
              <a:custGeom>
                <a:avLst/>
                <a:gdLst>
                  <a:gd name="T0" fmla="*/ 53 w 71"/>
                  <a:gd name="T1" fmla="*/ 0 h 60"/>
                  <a:gd name="T2" fmla="*/ 14 w 71"/>
                  <a:gd name="T3" fmla="*/ 19 h 60"/>
                  <a:gd name="T4" fmla="*/ 0 w 71"/>
                  <a:gd name="T5" fmla="*/ 56 h 60"/>
                  <a:gd name="T6" fmla="*/ 27 w 71"/>
                  <a:gd name="T7" fmla="*/ 59 h 60"/>
                  <a:gd name="T8" fmla="*/ 62 w 71"/>
                  <a:gd name="T9" fmla="*/ 42 h 60"/>
                  <a:gd name="T10" fmla="*/ 70 w 71"/>
                  <a:gd name="T11" fmla="*/ 21 h 60"/>
                  <a:gd name="T12" fmla="*/ 53 w 71"/>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60">
                    <a:moveTo>
                      <a:pt x="53" y="0"/>
                    </a:moveTo>
                    <a:lnTo>
                      <a:pt x="14" y="19"/>
                    </a:lnTo>
                    <a:lnTo>
                      <a:pt x="0" y="56"/>
                    </a:lnTo>
                    <a:lnTo>
                      <a:pt x="27" y="59"/>
                    </a:lnTo>
                    <a:lnTo>
                      <a:pt x="62" y="42"/>
                    </a:lnTo>
                    <a:lnTo>
                      <a:pt x="70" y="21"/>
                    </a:lnTo>
                    <a:lnTo>
                      <a:pt x="53" y="0"/>
                    </a:lnTo>
                  </a:path>
                </a:pathLst>
              </a:custGeom>
              <a:solidFill>
                <a:srgbClr val="FFA04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04" name="Freeform 82"/>
              <p:cNvSpPr>
                <a:spLocks/>
              </p:cNvSpPr>
              <p:nvPr/>
            </p:nvSpPr>
            <p:spPr bwMode="auto">
              <a:xfrm>
                <a:off x="1880" y="3338"/>
                <a:ext cx="53" cy="56"/>
              </a:xfrm>
              <a:custGeom>
                <a:avLst/>
                <a:gdLst>
                  <a:gd name="T0" fmla="*/ 44 w 53"/>
                  <a:gd name="T1" fmla="*/ 1 h 56"/>
                  <a:gd name="T2" fmla="*/ 23 w 53"/>
                  <a:gd name="T3" fmla="*/ 0 h 56"/>
                  <a:gd name="T4" fmla="*/ 9 w 53"/>
                  <a:gd name="T5" fmla="*/ 7 h 56"/>
                  <a:gd name="T6" fmla="*/ 0 w 53"/>
                  <a:gd name="T7" fmla="*/ 27 h 56"/>
                  <a:gd name="T8" fmla="*/ 14 w 53"/>
                  <a:gd name="T9" fmla="*/ 55 h 56"/>
                  <a:gd name="T10" fmla="*/ 24 w 53"/>
                  <a:gd name="T11" fmla="*/ 55 h 56"/>
                  <a:gd name="T12" fmla="*/ 52 w 53"/>
                  <a:gd name="T13" fmla="*/ 38 h 56"/>
                  <a:gd name="T14" fmla="*/ 44 w 53"/>
                  <a:gd name="T15" fmla="*/ 1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 h="56">
                    <a:moveTo>
                      <a:pt x="44" y="1"/>
                    </a:moveTo>
                    <a:lnTo>
                      <a:pt x="23" y="0"/>
                    </a:lnTo>
                    <a:lnTo>
                      <a:pt x="9" y="7"/>
                    </a:lnTo>
                    <a:lnTo>
                      <a:pt x="0" y="27"/>
                    </a:lnTo>
                    <a:lnTo>
                      <a:pt x="14" y="55"/>
                    </a:lnTo>
                    <a:lnTo>
                      <a:pt x="24" y="55"/>
                    </a:lnTo>
                    <a:lnTo>
                      <a:pt x="52" y="38"/>
                    </a:lnTo>
                    <a:lnTo>
                      <a:pt x="44" y="1"/>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6205" name="Freeform 83"/>
              <p:cNvSpPr>
                <a:spLocks/>
              </p:cNvSpPr>
              <p:nvPr/>
            </p:nvSpPr>
            <p:spPr bwMode="auto">
              <a:xfrm>
                <a:off x="2240" y="2210"/>
                <a:ext cx="51" cy="72"/>
              </a:xfrm>
              <a:custGeom>
                <a:avLst/>
                <a:gdLst>
                  <a:gd name="T0" fmla="*/ 49 w 51"/>
                  <a:gd name="T1" fmla="*/ 0 h 72"/>
                  <a:gd name="T2" fmla="*/ 0 w 51"/>
                  <a:gd name="T3" fmla="*/ 25 h 72"/>
                  <a:gd name="T4" fmla="*/ 7 w 51"/>
                  <a:gd name="T5" fmla="*/ 71 h 72"/>
                  <a:gd name="T6" fmla="*/ 48 w 51"/>
                  <a:gd name="T7" fmla="*/ 71 h 72"/>
                  <a:gd name="T8" fmla="*/ 50 w 51"/>
                  <a:gd name="T9" fmla="*/ 63 h 72"/>
                  <a:gd name="T10" fmla="*/ 32 w 51"/>
                  <a:gd name="T11" fmla="*/ 50 h 72"/>
                  <a:gd name="T12" fmla="*/ 49 w 51"/>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72">
                    <a:moveTo>
                      <a:pt x="49" y="0"/>
                    </a:moveTo>
                    <a:lnTo>
                      <a:pt x="0" y="25"/>
                    </a:lnTo>
                    <a:lnTo>
                      <a:pt x="7" y="71"/>
                    </a:lnTo>
                    <a:lnTo>
                      <a:pt x="48" y="71"/>
                    </a:lnTo>
                    <a:lnTo>
                      <a:pt x="50" y="63"/>
                    </a:lnTo>
                    <a:lnTo>
                      <a:pt x="32" y="50"/>
                    </a:lnTo>
                    <a:lnTo>
                      <a:pt x="49" y="0"/>
                    </a:lnTo>
                  </a:path>
                </a:pathLst>
              </a:custGeom>
              <a:solidFill>
                <a:srgbClr val="C0C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sp>
          <p:nvSpPr>
            <p:cNvPr id="6157" name="Rectangle 85"/>
            <p:cNvSpPr>
              <a:spLocks noChangeArrowheads="1"/>
            </p:cNvSpPr>
            <p:nvPr/>
          </p:nvSpPr>
          <p:spPr bwMode="auto">
            <a:xfrm>
              <a:off x="2256" y="3648"/>
              <a:ext cx="98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a:t>ZAMBIA, </a:t>
              </a:r>
            </a:p>
            <a:p>
              <a:pPr algn="ctr"/>
              <a:r>
                <a:rPr lang="es-ES_tradnl" altLang="es-MX"/>
                <a:t>SENEGAL,</a:t>
              </a:r>
            </a:p>
            <a:p>
              <a:pPr algn="ctr"/>
              <a:r>
                <a:rPr lang="es-ES_tradnl" altLang="es-MX"/>
                <a:t> MARRUECOS</a:t>
              </a:r>
            </a:p>
          </p:txBody>
        </p:sp>
      </p:grpSp>
      <p:sp>
        <p:nvSpPr>
          <p:cNvPr id="91" name="Rectangle 6"/>
          <p:cNvSpPr>
            <a:spLocks noChangeArrowheads="1"/>
          </p:cNvSpPr>
          <p:nvPr/>
        </p:nvSpPr>
        <p:spPr bwMode="auto">
          <a:xfrm>
            <a:off x="467543" y="-55260"/>
            <a:ext cx="7848873" cy="1107996"/>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6600" dirty="0" smtClean="0">
                <a:solidFill>
                  <a:schemeClr val="bg1"/>
                </a:solidFill>
                <a:effectLst>
                  <a:outerShdw blurRad="38100" dist="38100" dir="2700000" algn="tl">
                    <a:srgbClr val="000000">
                      <a:alpha val="43137"/>
                    </a:srgbClr>
                  </a:outerShdw>
                </a:effectLst>
                <a:latin typeface="Calibri" panose="020F0502020204030204" pitchFamily="34" charset="0"/>
              </a:rPr>
              <a:t>Beneficios del Cambio</a:t>
            </a:r>
            <a:endParaRPr lang="es-MX" altLang="es-MX" sz="66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0222162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anim calcmode="lin" valueType="num">
                                      <p:cBhvr additive="base">
                                        <p:cTn id="7" dur="500" fill="hold"/>
                                        <p:tgtEl>
                                          <p:spTgt spid="80899"/>
                                        </p:tgtEl>
                                        <p:attrNameLst>
                                          <p:attrName>ppt_x</p:attrName>
                                        </p:attrNameLst>
                                      </p:cBhvr>
                                      <p:tavLst>
                                        <p:tav tm="0">
                                          <p:val>
                                            <p:strVal val="0-#ppt_w/2"/>
                                          </p:val>
                                        </p:tav>
                                        <p:tav tm="100000">
                                          <p:val>
                                            <p:strVal val="#ppt_x"/>
                                          </p:val>
                                        </p:tav>
                                      </p:tavLst>
                                    </p:anim>
                                    <p:anim calcmode="lin" valueType="num">
                                      <p:cBhvr additive="base">
                                        <p:cTn id="8" dur="500" fill="hold"/>
                                        <p:tgtEl>
                                          <p:spTgt spid="808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0900"/>
                                        </p:tgtEl>
                                        <p:attrNameLst>
                                          <p:attrName>style.visibility</p:attrName>
                                        </p:attrNameLst>
                                      </p:cBhvr>
                                      <p:to>
                                        <p:strVal val="visible"/>
                                      </p:to>
                                    </p:set>
                                    <p:anim calcmode="lin" valueType="num">
                                      <p:cBhvr additive="base">
                                        <p:cTn id="13" dur="500" fill="hold"/>
                                        <p:tgtEl>
                                          <p:spTgt spid="80900"/>
                                        </p:tgtEl>
                                        <p:attrNameLst>
                                          <p:attrName>ppt_x</p:attrName>
                                        </p:attrNameLst>
                                      </p:cBhvr>
                                      <p:tavLst>
                                        <p:tav tm="0">
                                          <p:val>
                                            <p:strVal val="0-#ppt_w/2"/>
                                          </p:val>
                                        </p:tav>
                                        <p:tav tm="100000">
                                          <p:val>
                                            <p:strVal val="#ppt_x"/>
                                          </p:val>
                                        </p:tav>
                                      </p:tavLst>
                                    </p:anim>
                                    <p:anim calcmode="lin" valueType="num">
                                      <p:cBhvr additive="base">
                                        <p:cTn id="14" dur="500" fill="hold"/>
                                        <p:tgtEl>
                                          <p:spTgt spid="8090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0901"/>
                                        </p:tgtEl>
                                        <p:attrNameLst>
                                          <p:attrName>style.visibility</p:attrName>
                                        </p:attrNameLst>
                                      </p:cBhvr>
                                      <p:to>
                                        <p:strVal val="visible"/>
                                      </p:to>
                                    </p:set>
                                    <p:animEffect transition="in" filter="blinds(horizontal)">
                                      <p:cBhvr>
                                        <p:cTn id="19" dur="500"/>
                                        <p:tgtEl>
                                          <p:spTgt spid="8090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80902"/>
                                        </p:tgtEl>
                                        <p:attrNameLst>
                                          <p:attrName>style.visibility</p:attrName>
                                        </p:attrNameLst>
                                      </p:cBhvr>
                                      <p:to>
                                        <p:strVal val="visible"/>
                                      </p:to>
                                    </p:set>
                                    <p:anim calcmode="lin" valueType="num">
                                      <p:cBhvr>
                                        <p:cTn id="24" dur="1000" fill="hold"/>
                                        <p:tgtEl>
                                          <p:spTgt spid="80902"/>
                                        </p:tgtEl>
                                        <p:attrNameLst>
                                          <p:attrName>ppt_w</p:attrName>
                                        </p:attrNameLst>
                                      </p:cBhvr>
                                      <p:tavLst>
                                        <p:tav tm="0">
                                          <p:val>
                                            <p:fltVal val="0"/>
                                          </p:val>
                                        </p:tav>
                                        <p:tav tm="100000">
                                          <p:val>
                                            <p:strVal val="#ppt_w"/>
                                          </p:val>
                                        </p:tav>
                                      </p:tavLst>
                                    </p:anim>
                                    <p:anim calcmode="lin" valueType="num">
                                      <p:cBhvr>
                                        <p:cTn id="25" dur="1000" fill="hold"/>
                                        <p:tgtEl>
                                          <p:spTgt spid="80902"/>
                                        </p:tgtEl>
                                        <p:attrNameLst>
                                          <p:attrName>ppt_h</p:attrName>
                                        </p:attrNameLst>
                                      </p:cBhvr>
                                      <p:tavLst>
                                        <p:tav tm="0">
                                          <p:val>
                                            <p:fltVal val="0"/>
                                          </p:val>
                                        </p:tav>
                                        <p:tav tm="100000">
                                          <p:val>
                                            <p:strVal val="#ppt_h"/>
                                          </p:val>
                                        </p:tav>
                                      </p:tavLst>
                                    </p:anim>
                                    <p:anim calcmode="lin" valueType="num">
                                      <p:cBhvr>
                                        <p:cTn id="26" dur="1000" fill="hold"/>
                                        <p:tgtEl>
                                          <p:spTgt spid="8090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809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80985"/>
                                        </p:tgtEl>
                                        <p:attrNameLst>
                                          <p:attrName>style.visibility</p:attrName>
                                        </p:attrNameLst>
                                      </p:cBhvr>
                                      <p:to>
                                        <p:strVal val="visible"/>
                                      </p:to>
                                    </p:set>
                                    <p:anim calcmode="lin" valueType="num">
                                      <p:cBhvr additive="base">
                                        <p:cTn id="38" dur="500" fill="hold"/>
                                        <p:tgtEl>
                                          <p:spTgt spid="80985"/>
                                        </p:tgtEl>
                                        <p:attrNameLst>
                                          <p:attrName>ppt_x</p:attrName>
                                        </p:attrNameLst>
                                      </p:cBhvr>
                                      <p:tavLst>
                                        <p:tav tm="0">
                                          <p:val>
                                            <p:strVal val="1+#ppt_w/2"/>
                                          </p:val>
                                        </p:tav>
                                        <p:tav tm="100000">
                                          <p:val>
                                            <p:strVal val="#ppt_x"/>
                                          </p:val>
                                        </p:tav>
                                      </p:tavLst>
                                    </p:anim>
                                    <p:anim calcmode="lin" valueType="num">
                                      <p:cBhvr additive="base">
                                        <p:cTn id="39" dur="500" fill="hold"/>
                                        <p:tgtEl>
                                          <p:spTgt spid="80985"/>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80986"/>
                                        </p:tgtEl>
                                        <p:attrNameLst>
                                          <p:attrName>style.visibility</p:attrName>
                                        </p:attrNameLst>
                                      </p:cBhvr>
                                      <p:to>
                                        <p:strVal val="visible"/>
                                      </p:to>
                                    </p:set>
                                    <p:anim calcmode="lin" valueType="num">
                                      <p:cBhvr additive="base">
                                        <p:cTn id="42" dur="500" fill="hold"/>
                                        <p:tgtEl>
                                          <p:spTgt spid="80986"/>
                                        </p:tgtEl>
                                        <p:attrNameLst>
                                          <p:attrName>ppt_x</p:attrName>
                                        </p:attrNameLst>
                                      </p:cBhvr>
                                      <p:tavLst>
                                        <p:tav tm="0">
                                          <p:val>
                                            <p:strVal val="1+#ppt_w/2"/>
                                          </p:val>
                                        </p:tav>
                                        <p:tav tm="100000">
                                          <p:val>
                                            <p:strVal val="#ppt_x"/>
                                          </p:val>
                                        </p:tav>
                                      </p:tavLst>
                                    </p:anim>
                                    <p:anim calcmode="lin" valueType="num">
                                      <p:cBhvr additive="base">
                                        <p:cTn id="43" dur="500" fill="hold"/>
                                        <p:tgtEl>
                                          <p:spTgt spid="809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P spid="80901" grpId="0" autoUpdateAnimBg="0"/>
      <p:bldP spid="80902"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X” o “</a:t>
            </a:r>
            <a:r>
              <a:rPr lang="es-ES_tradnl" altLang="es-MX" sz="4800" dirty="0" err="1" smtClean="0">
                <a:solidFill>
                  <a:schemeClr val="bg1"/>
                </a:solidFill>
                <a:latin typeface="Bickley Script LET" pitchFamily="2" charset="0"/>
              </a:rPr>
              <a:t>Sandwich</a:t>
            </a:r>
            <a:r>
              <a:rPr lang="es-ES_tradnl" altLang="es-MX" sz="4800" dirty="0" smtClean="0">
                <a:solidFill>
                  <a:schemeClr val="bg1"/>
                </a:solidFill>
                <a:latin typeface="Bickley Script LET" pitchFamily="2" charset="0"/>
              </a:rPr>
              <a:t>”</a:t>
            </a:r>
            <a:endParaRPr lang="es-ES_tradnl" altLang="es-MX" sz="4800" dirty="0">
              <a:solidFill>
                <a:schemeClr val="bg1"/>
              </a:solidFill>
              <a:latin typeface="Bickley Script LET" pitchFamily="2" charset="0"/>
            </a:endParaRPr>
          </a:p>
        </p:txBody>
      </p:sp>
      <p:sp>
        <p:nvSpPr>
          <p:cNvPr id="2" name="1 CuadroTexto"/>
          <p:cNvSpPr txBox="1"/>
          <p:nvPr/>
        </p:nvSpPr>
        <p:spPr>
          <a:xfrm>
            <a:off x="3093032" y="1055633"/>
            <a:ext cx="5871456" cy="4893647"/>
          </a:xfrm>
          <a:prstGeom prst="rect">
            <a:avLst/>
          </a:prstGeom>
          <a:noFill/>
        </p:spPr>
        <p:txBody>
          <a:bodyPr wrap="square" rtlCol="0">
            <a:spAutoFit/>
          </a:bodyPr>
          <a:lstStyle/>
          <a:p>
            <a:pPr marL="342900" indent="-342900" algn="just">
              <a:buFont typeface="Wingdings" panose="05000000000000000000" pitchFamily="2" charset="2"/>
              <a:buChar char="§"/>
            </a:pPr>
            <a:r>
              <a:rPr lang="es-MX" b="1" dirty="0" smtClean="0"/>
              <a:t>La </a:t>
            </a:r>
            <a:r>
              <a:rPr lang="es-MX" b="1" dirty="0"/>
              <a:t>Generación X no pareciera que tuvo muchos ideales o filosofías políticas,</a:t>
            </a:r>
            <a:r>
              <a:rPr lang="es-MX" dirty="0"/>
              <a:t> se centraron mucho en el uso de </a:t>
            </a:r>
            <a:r>
              <a:rPr lang="es-MX" dirty="0" smtClean="0"/>
              <a:t>drogas, </a:t>
            </a:r>
            <a:r>
              <a:rPr lang="es-MX" dirty="0"/>
              <a:t>modas y libertinaje. En su mayoría crecieron en la clase media con alguna comodidad por lo tanto no se preocuparon por estudiar y se conformaron con trabajos de bajos salarios lo cual les permitiría vivir haciendo el mínimo esfuerzo.</a:t>
            </a:r>
          </a:p>
          <a:p>
            <a:pPr marL="342900" indent="-342900" algn="just">
              <a:buFont typeface="Wingdings" panose="05000000000000000000" pitchFamily="2" charset="2"/>
              <a:buChar char="§"/>
            </a:pPr>
            <a:r>
              <a:rPr lang="es-MX" dirty="0" smtClean="0"/>
              <a:t>Son </a:t>
            </a:r>
            <a:r>
              <a:rPr lang="es-MX" dirty="0"/>
              <a:t>bastante egocéntricos y algunos se preocupan más por su vanidad que por los mismos hijos</a:t>
            </a:r>
            <a:r>
              <a:rPr lang="es-MX" dirty="0" smtClean="0"/>
              <a:t>.</a:t>
            </a:r>
            <a:endParaRPr lang="es-MX" dirty="0"/>
          </a:p>
        </p:txBody>
      </p:sp>
      <p:pic>
        <p:nvPicPr>
          <p:cNvPr id="15362" name="Picture 2" descr="... rápidamente en un referente obligado para la llamada &quot;Generación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00" y="1196752"/>
            <a:ext cx="2925137" cy="245020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tse2.mm.bing.net/th?id=OIP.M8406b4ae08f337b41e4560f2a26c0b70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48" y="3667844"/>
            <a:ext cx="2857500" cy="235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95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par>
                                <p:cTn id="15" presetID="2" presetClass="entr" presetSubtype="4" fill="hold" nodeType="withEffect">
                                  <p:stCondLst>
                                    <p:cond delay="0"/>
                                  </p:stCondLst>
                                  <p:childTnLst>
                                    <p:set>
                                      <p:cBhvr>
                                        <p:cTn id="16" dur="1" fill="hold">
                                          <p:stCondLst>
                                            <p:cond delay="0"/>
                                          </p:stCondLst>
                                        </p:cTn>
                                        <p:tgtEl>
                                          <p:spTgt spid="15364"/>
                                        </p:tgtEl>
                                        <p:attrNameLst>
                                          <p:attrName>style.visibility</p:attrName>
                                        </p:attrNameLst>
                                      </p:cBhvr>
                                      <p:to>
                                        <p:strVal val="visible"/>
                                      </p:to>
                                    </p:set>
                                    <p:anim calcmode="lin" valueType="num">
                                      <p:cBhvr additive="base">
                                        <p:cTn id="17" dur="500" fill="hold"/>
                                        <p:tgtEl>
                                          <p:spTgt spid="15364"/>
                                        </p:tgtEl>
                                        <p:attrNameLst>
                                          <p:attrName>ppt_x</p:attrName>
                                        </p:attrNameLst>
                                      </p:cBhvr>
                                      <p:tavLst>
                                        <p:tav tm="0">
                                          <p:val>
                                            <p:strVal val="#ppt_x"/>
                                          </p:val>
                                        </p:tav>
                                        <p:tav tm="100000">
                                          <p:val>
                                            <p:strVal val="#ppt_x"/>
                                          </p:val>
                                        </p:tav>
                                      </p:tavLst>
                                    </p:anim>
                                    <p:anim calcmode="lin" valueType="num">
                                      <p:cBhvr additive="base">
                                        <p:cTn id="18"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X” o “</a:t>
            </a:r>
            <a:r>
              <a:rPr lang="es-ES_tradnl" altLang="es-MX" sz="4800" dirty="0" err="1" smtClean="0">
                <a:solidFill>
                  <a:schemeClr val="bg1"/>
                </a:solidFill>
                <a:latin typeface="Bickley Script LET" pitchFamily="2" charset="0"/>
              </a:rPr>
              <a:t>Sandwich</a:t>
            </a:r>
            <a:r>
              <a:rPr lang="es-ES_tradnl" altLang="es-MX" sz="4800" dirty="0" smtClean="0">
                <a:solidFill>
                  <a:schemeClr val="bg1"/>
                </a:solidFill>
                <a:latin typeface="Bickley Script LET" pitchFamily="2" charset="0"/>
              </a:rPr>
              <a:t>”</a:t>
            </a:r>
            <a:endParaRPr lang="es-ES_tradnl" altLang="es-MX" sz="4800" dirty="0">
              <a:solidFill>
                <a:schemeClr val="bg1"/>
              </a:solidFill>
              <a:latin typeface="Bickley Script LET" pitchFamily="2" charset="0"/>
            </a:endParaRPr>
          </a:p>
        </p:txBody>
      </p:sp>
      <p:sp>
        <p:nvSpPr>
          <p:cNvPr id="2" name="1 CuadroTexto"/>
          <p:cNvSpPr txBox="1"/>
          <p:nvPr/>
        </p:nvSpPr>
        <p:spPr>
          <a:xfrm>
            <a:off x="107504" y="1052736"/>
            <a:ext cx="8784976" cy="3293209"/>
          </a:xfrm>
          <a:prstGeom prst="rect">
            <a:avLst/>
          </a:prstGeom>
          <a:noFill/>
        </p:spPr>
        <p:txBody>
          <a:bodyPr wrap="square" rtlCol="0">
            <a:spAutoFit/>
          </a:bodyPr>
          <a:lstStyle/>
          <a:p>
            <a:pPr marL="342900" indent="-342900" algn="just">
              <a:buFont typeface="Wingdings" panose="05000000000000000000" pitchFamily="2" charset="2"/>
              <a:buChar char="§"/>
            </a:pPr>
            <a:r>
              <a:rPr lang="es-MX" sz="2600" b="1" dirty="0" smtClean="0"/>
              <a:t>En </a:t>
            </a:r>
            <a:r>
              <a:rPr lang="es-MX" sz="2600" b="1" dirty="0"/>
              <a:t>esta generación el rol de las personas en la familia tradicional cambió. </a:t>
            </a:r>
            <a:endParaRPr lang="es-MX" sz="2600" b="1" dirty="0" smtClean="0"/>
          </a:p>
          <a:p>
            <a:pPr marL="342900" indent="-342900" algn="just">
              <a:buFont typeface="Wingdings" panose="05000000000000000000" pitchFamily="2" charset="2"/>
              <a:buChar char="§"/>
            </a:pPr>
            <a:r>
              <a:rPr lang="es-MX" sz="2600" dirty="0" smtClean="0"/>
              <a:t>La </a:t>
            </a:r>
            <a:r>
              <a:rPr lang="es-MX" sz="2600" dirty="0"/>
              <a:t>Generación X está acostumbrada a que el hombre y la mujer trabajan fuera del hogar por igual. No es nada fuera de lo común para esta generación que una mujer sola con hijos sea considerada una </a:t>
            </a:r>
            <a:r>
              <a:rPr lang="es-MX" sz="2600" dirty="0" smtClean="0"/>
              <a:t>familia completa. </a:t>
            </a:r>
            <a:r>
              <a:rPr lang="es-MX" sz="2600" dirty="0"/>
              <a:t>Ver a las madres y esposas de esta generación trabajar fuera de la casa no es nada extraño</a:t>
            </a:r>
            <a:r>
              <a:rPr lang="es-MX" sz="2600" dirty="0" smtClean="0"/>
              <a:t>.</a:t>
            </a:r>
            <a:endParaRPr lang="es-MX" sz="2600" dirty="0"/>
          </a:p>
        </p:txBody>
      </p:sp>
      <p:pic>
        <p:nvPicPr>
          <p:cNvPr id="16386" name="Picture 2" descr="México a través de la mirada de una cubana: Millennials en Méx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345945"/>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ujer trabajando con un ordenador | Foto: Agencias"/>
          <p:cNvPicPr>
            <a:picLocks noChangeAspect="1" noChangeArrowheads="1"/>
          </p:cNvPicPr>
          <p:nvPr/>
        </p:nvPicPr>
        <p:blipFill rotWithShape="1">
          <a:blip r:embed="rId3">
            <a:extLst>
              <a:ext uri="{28A0092B-C50C-407E-A947-70E740481C1C}">
                <a14:useLocalDpi xmlns:a14="http://schemas.microsoft.com/office/drawing/2010/main" val="0"/>
              </a:ext>
            </a:extLst>
          </a:blip>
          <a:srcRect r="-16374"/>
          <a:stretch/>
        </p:blipFill>
        <p:spPr bwMode="auto">
          <a:xfrm>
            <a:off x="4283968" y="4378798"/>
            <a:ext cx="2857500" cy="155257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Mujer trabajando en una fab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4077072"/>
            <a:ext cx="2156070" cy="158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4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par>
                                <p:cTn id="14" presetID="2" presetClass="entr" presetSubtype="4" fill="hold" nodeType="withEffect">
                                  <p:stCondLst>
                                    <p:cond delay="0"/>
                                  </p:stCondLst>
                                  <p:childTnLst>
                                    <p:set>
                                      <p:cBhvr>
                                        <p:cTn id="15" dur="1" fill="hold">
                                          <p:stCondLst>
                                            <p:cond delay="0"/>
                                          </p:stCondLst>
                                        </p:cTn>
                                        <p:tgtEl>
                                          <p:spTgt spid="16390"/>
                                        </p:tgtEl>
                                        <p:attrNameLst>
                                          <p:attrName>style.visibility</p:attrName>
                                        </p:attrNameLst>
                                      </p:cBhvr>
                                      <p:to>
                                        <p:strVal val="visible"/>
                                      </p:to>
                                    </p:set>
                                    <p:anim calcmode="lin" valueType="num">
                                      <p:cBhvr additive="base">
                                        <p:cTn id="16" dur="500" fill="hold"/>
                                        <p:tgtEl>
                                          <p:spTgt spid="16390"/>
                                        </p:tgtEl>
                                        <p:attrNameLst>
                                          <p:attrName>ppt_x</p:attrName>
                                        </p:attrNameLst>
                                      </p:cBhvr>
                                      <p:tavLst>
                                        <p:tav tm="0">
                                          <p:val>
                                            <p:strVal val="#ppt_x"/>
                                          </p:val>
                                        </p:tav>
                                        <p:tav tm="100000">
                                          <p:val>
                                            <p:strVal val="#ppt_x"/>
                                          </p:val>
                                        </p:tav>
                                      </p:tavLst>
                                    </p:anim>
                                    <p:anim calcmode="lin" valueType="num">
                                      <p:cBhvr additive="base">
                                        <p:cTn id="17" dur="500" fill="hold"/>
                                        <p:tgtEl>
                                          <p:spTgt spid="1639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6392"/>
                                        </p:tgtEl>
                                        <p:attrNameLst>
                                          <p:attrName>style.visibility</p:attrName>
                                        </p:attrNameLst>
                                      </p:cBhvr>
                                      <p:to>
                                        <p:strVal val="visible"/>
                                      </p:to>
                                    </p:set>
                                    <p:anim calcmode="lin" valueType="num">
                                      <p:cBhvr additive="base">
                                        <p:cTn id="20" dur="500" fill="hold"/>
                                        <p:tgtEl>
                                          <p:spTgt spid="16392"/>
                                        </p:tgtEl>
                                        <p:attrNameLst>
                                          <p:attrName>ppt_x</p:attrName>
                                        </p:attrNameLst>
                                      </p:cBhvr>
                                      <p:tavLst>
                                        <p:tav tm="0">
                                          <p:val>
                                            <p:strVal val="#ppt_x"/>
                                          </p:val>
                                        </p:tav>
                                        <p:tav tm="100000">
                                          <p:val>
                                            <p:strVal val="#ppt_x"/>
                                          </p:val>
                                        </p:tav>
                                      </p:tavLst>
                                    </p:anim>
                                    <p:anim calcmode="lin" valueType="num">
                                      <p:cBhvr additive="base">
                                        <p:cTn id="21"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X” o “</a:t>
            </a:r>
            <a:r>
              <a:rPr lang="es-ES_tradnl" altLang="es-MX" sz="4800" dirty="0" err="1" smtClean="0">
                <a:solidFill>
                  <a:schemeClr val="bg1"/>
                </a:solidFill>
                <a:latin typeface="Bickley Script LET" pitchFamily="2" charset="0"/>
              </a:rPr>
              <a:t>Sandwich</a:t>
            </a:r>
            <a:r>
              <a:rPr lang="es-ES_tradnl" altLang="es-MX" sz="4800" dirty="0" smtClean="0">
                <a:solidFill>
                  <a:schemeClr val="bg1"/>
                </a:solidFill>
                <a:latin typeface="Bickley Script LET" pitchFamily="2" charset="0"/>
              </a:rPr>
              <a:t>”</a:t>
            </a:r>
            <a:endParaRPr lang="es-ES_tradnl" altLang="es-MX" sz="4800" dirty="0">
              <a:solidFill>
                <a:schemeClr val="bg1"/>
              </a:solidFill>
              <a:latin typeface="Bickley Script LET" pitchFamily="2" charset="0"/>
            </a:endParaRPr>
          </a:p>
        </p:txBody>
      </p:sp>
      <p:sp>
        <p:nvSpPr>
          <p:cNvPr id="2" name="1 CuadroTexto"/>
          <p:cNvSpPr txBox="1"/>
          <p:nvPr/>
        </p:nvSpPr>
        <p:spPr>
          <a:xfrm>
            <a:off x="182825" y="1253078"/>
            <a:ext cx="5037247" cy="1815882"/>
          </a:xfrm>
          <a:prstGeom prst="rect">
            <a:avLst/>
          </a:prstGeom>
          <a:noFill/>
        </p:spPr>
        <p:txBody>
          <a:bodyPr wrap="square" rtlCol="0">
            <a:spAutoFit/>
          </a:bodyPr>
          <a:lstStyle/>
          <a:p>
            <a:pPr marL="342900" indent="-342900" algn="just">
              <a:buFont typeface="Wingdings" panose="05000000000000000000" pitchFamily="2" charset="2"/>
              <a:buChar char="§"/>
            </a:pPr>
            <a:r>
              <a:rPr lang="es-MX" sz="2800" b="1" dirty="0" smtClean="0"/>
              <a:t>Las </a:t>
            </a:r>
            <a:r>
              <a:rPr lang="es-MX" sz="2800" b="1" dirty="0"/>
              <a:t>familias son mucho más pequeñas que las de las generaciones anteriores.</a:t>
            </a:r>
            <a:r>
              <a:rPr lang="es-MX" sz="2800" dirty="0"/>
              <a:t> </a:t>
            </a:r>
            <a:endParaRPr lang="es-MX" sz="2800" dirty="0" smtClean="0"/>
          </a:p>
        </p:txBody>
      </p:sp>
      <p:sp>
        <p:nvSpPr>
          <p:cNvPr id="5" name="4 CuadroTexto"/>
          <p:cNvSpPr txBox="1"/>
          <p:nvPr/>
        </p:nvSpPr>
        <p:spPr>
          <a:xfrm>
            <a:off x="2771800" y="2840737"/>
            <a:ext cx="6156176" cy="3108543"/>
          </a:xfrm>
          <a:prstGeom prst="rect">
            <a:avLst/>
          </a:prstGeom>
          <a:noFill/>
        </p:spPr>
        <p:txBody>
          <a:bodyPr wrap="square" rtlCol="0">
            <a:spAutoFit/>
          </a:bodyPr>
          <a:lstStyle/>
          <a:p>
            <a:pPr marL="342900" indent="-342900" algn="just">
              <a:buFont typeface="Wingdings" panose="05000000000000000000" pitchFamily="2" charset="2"/>
              <a:buChar char="§"/>
            </a:pPr>
            <a:endParaRPr lang="es-MX" sz="2800" dirty="0" smtClean="0"/>
          </a:p>
          <a:p>
            <a:pPr marL="342900" indent="-342900" algn="just">
              <a:buFont typeface="Wingdings" panose="05000000000000000000" pitchFamily="2" charset="2"/>
              <a:buChar char="§"/>
            </a:pPr>
            <a:r>
              <a:rPr lang="es-MX" sz="2800" dirty="0" smtClean="0"/>
              <a:t>La </a:t>
            </a:r>
            <a:r>
              <a:rPr lang="es-MX" sz="2800" dirty="0"/>
              <a:t>educación universitaria de la mujer </a:t>
            </a:r>
            <a:r>
              <a:rPr lang="es-MX" sz="2800" dirty="0" smtClean="0"/>
              <a:t>es común en </a:t>
            </a:r>
            <a:r>
              <a:rPr lang="es-MX" sz="2800" dirty="0"/>
              <a:t>esta generación. Esta liberación femenina disminuyó el número de hijos que las familias conciben y aumentó el número de divorcios. </a:t>
            </a:r>
            <a:endParaRPr lang="es-MX" sz="2800" dirty="0" smtClean="0"/>
          </a:p>
        </p:txBody>
      </p:sp>
      <p:pic>
        <p:nvPicPr>
          <p:cNvPr id="17410" name="Picture 2" descr="http://tse3.mm.bing.net/th?id=OIP.M470456bdba6f5511ed7de5e0cb791648H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25" y="3573016"/>
            <a:ext cx="28575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Querer un solo hijo | Guía Para Pad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282988"/>
            <a:ext cx="2857500"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507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barn(inVertical)">
                                      <p:cBhvr>
                                        <p:cTn id="10" dur="500"/>
                                        <p:tgtEl>
                                          <p:spTgt spid="174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410"/>
                                        </p:tgtEl>
                                        <p:attrNameLst>
                                          <p:attrName>style.visibility</p:attrName>
                                        </p:attrNameLst>
                                      </p:cBhvr>
                                      <p:to>
                                        <p:strVal val="visible"/>
                                      </p:to>
                                    </p:set>
                                    <p:anim calcmode="lin" valueType="num">
                                      <p:cBhvr additive="base">
                                        <p:cTn id="15" dur="500" fill="hold"/>
                                        <p:tgtEl>
                                          <p:spTgt spid="17410"/>
                                        </p:tgtEl>
                                        <p:attrNameLst>
                                          <p:attrName>ppt_x</p:attrName>
                                        </p:attrNameLst>
                                      </p:cBhvr>
                                      <p:tavLst>
                                        <p:tav tm="0">
                                          <p:val>
                                            <p:strVal val="#ppt_x"/>
                                          </p:val>
                                        </p:tav>
                                        <p:tav tm="100000">
                                          <p:val>
                                            <p:strVal val="#ppt_x"/>
                                          </p:val>
                                        </p:tav>
                                      </p:tavLst>
                                    </p:anim>
                                    <p:anim calcmode="lin" valueType="num">
                                      <p:cBhvr additive="base">
                                        <p:cTn id="16" dur="500" fill="hold"/>
                                        <p:tgtEl>
                                          <p:spTgt spid="174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X” o “</a:t>
            </a:r>
            <a:r>
              <a:rPr lang="es-ES_tradnl" altLang="es-MX" sz="4800" dirty="0" err="1" smtClean="0">
                <a:solidFill>
                  <a:schemeClr val="bg1"/>
                </a:solidFill>
                <a:latin typeface="Bickley Script LET" pitchFamily="2" charset="0"/>
              </a:rPr>
              <a:t>Sandwich</a:t>
            </a:r>
            <a:r>
              <a:rPr lang="es-ES_tradnl" altLang="es-MX" sz="4800" dirty="0" smtClean="0">
                <a:solidFill>
                  <a:schemeClr val="bg1"/>
                </a:solidFill>
                <a:latin typeface="Bickley Script LET" pitchFamily="2" charset="0"/>
              </a:rPr>
              <a:t>”</a:t>
            </a:r>
            <a:endParaRPr lang="es-ES_tradnl" altLang="es-MX" sz="4800" dirty="0">
              <a:solidFill>
                <a:schemeClr val="bg1"/>
              </a:solidFill>
              <a:latin typeface="Bickley Script LET" pitchFamily="2" charset="0"/>
            </a:endParaRPr>
          </a:p>
        </p:txBody>
      </p:sp>
      <p:sp>
        <p:nvSpPr>
          <p:cNvPr id="2" name="1 CuadroTexto"/>
          <p:cNvSpPr txBox="1"/>
          <p:nvPr/>
        </p:nvSpPr>
        <p:spPr>
          <a:xfrm>
            <a:off x="107504" y="1052736"/>
            <a:ext cx="6549415" cy="4893647"/>
          </a:xfrm>
          <a:prstGeom prst="rect">
            <a:avLst/>
          </a:prstGeom>
          <a:noFill/>
        </p:spPr>
        <p:txBody>
          <a:bodyPr wrap="square" rtlCol="0">
            <a:spAutoFit/>
          </a:bodyPr>
          <a:lstStyle/>
          <a:p>
            <a:pPr marL="342900" indent="-342900" algn="just">
              <a:buFont typeface="Wingdings" panose="05000000000000000000" pitchFamily="2" charset="2"/>
              <a:buChar char="§"/>
            </a:pPr>
            <a:r>
              <a:rPr lang="es-MX" dirty="0" smtClean="0"/>
              <a:t>Los </a:t>
            </a:r>
            <a:r>
              <a:rPr lang="es-MX" dirty="0"/>
              <a:t>hombres aprendieron a la fuerza a lavar los platos de la cena, a limpiar la casa, a cambiar los pañales de sus hijos y el rol exclusivo de proveedor de la familia les fue arrebatado.</a:t>
            </a:r>
          </a:p>
          <a:p>
            <a:pPr marL="342900" indent="-342900" algn="just">
              <a:buFont typeface="Wingdings" panose="05000000000000000000" pitchFamily="2" charset="2"/>
              <a:buChar char="§"/>
            </a:pPr>
            <a:r>
              <a:rPr lang="es-MX" dirty="0"/>
              <a:t>Este nuevo escenario obligó a los hombres a compartir funciones domésticas, también les permitió abrirse al mundo de la paternidad. Los padres “X” tienen un rol mucho más activo en la crianza y educación de los hijos, asisten a los partos, van a las reuniones del colegio y los ayudan con sus tareas</a:t>
            </a:r>
            <a:r>
              <a:rPr lang="es-MX" dirty="0" smtClean="0"/>
              <a:t>.</a:t>
            </a:r>
          </a:p>
        </p:txBody>
      </p:sp>
      <p:pic>
        <p:nvPicPr>
          <p:cNvPr id="18434" name="Picture 2" descr="Vive Sana: Si el marido participa en las labores domésticas se reduce ..."/>
          <p:cNvPicPr>
            <a:picLocks noChangeAspect="1" noChangeArrowheads="1"/>
          </p:cNvPicPr>
          <p:nvPr/>
        </p:nvPicPr>
        <p:blipFill rotWithShape="1">
          <a:blip r:embed="rId2">
            <a:extLst>
              <a:ext uri="{28A0092B-C50C-407E-A947-70E740481C1C}">
                <a14:useLocalDpi xmlns:a14="http://schemas.microsoft.com/office/drawing/2010/main" val="0"/>
              </a:ext>
            </a:extLst>
          </a:blip>
          <a:srcRect r="13665"/>
          <a:stretch/>
        </p:blipFill>
        <p:spPr bwMode="auto">
          <a:xfrm>
            <a:off x="6761862" y="1340768"/>
            <a:ext cx="2274634" cy="173010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 hijos quieran hacer la tarea al llegar a casa los hijos lo único 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165" y="3501008"/>
            <a:ext cx="2067323" cy="206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421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18434"/>
                                        </p:tgtEl>
                                        <p:attrNameLst>
                                          <p:attrName>style.visibility</p:attrName>
                                        </p:attrNameLst>
                                      </p:cBhvr>
                                      <p:to>
                                        <p:strVal val="visible"/>
                                      </p:to>
                                    </p:set>
                                    <p:animEffect transition="in" filter="barn(inVertical)">
                                      <p:cBhvr>
                                        <p:cTn id="9" dur="500"/>
                                        <p:tgtEl>
                                          <p:spTgt spid="184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par>
                                <p:cTn id="15" presetID="2" presetClass="entr" presetSubtype="4" fill="hold" nodeType="withEffect">
                                  <p:stCondLst>
                                    <p:cond delay="0"/>
                                  </p:stCondLst>
                                  <p:childTnLst>
                                    <p:set>
                                      <p:cBhvr>
                                        <p:cTn id="16" dur="1" fill="hold">
                                          <p:stCondLst>
                                            <p:cond delay="0"/>
                                          </p:stCondLst>
                                        </p:cTn>
                                        <p:tgtEl>
                                          <p:spTgt spid="18436"/>
                                        </p:tgtEl>
                                        <p:attrNameLst>
                                          <p:attrName>style.visibility</p:attrName>
                                        </p:attrNameLst>
                                      </p:cBhvr>
                                      <p:to>
                                        <p:strVal val="visible"/>
                                      </p:to>
                                    </p:set>
                                    <p:anim calcmode="lin" valueType="num">
                                      <p:cBhvr additive="base">
                                        <p:cTn id="17" dur="500" fill="hold"/>
                                        <p:tgtEl>
                                          <p:spTgt spid="18436"/>
                                        </p:tgtEl>
                                        <p:attrNameLst>
                                          <p:attrName>ppt_x</p:attrName>
                                        </p:attrNameLst>
                                      </p:cBhvr>
                                      <p:tavLst>
                                        <p:tav tm="0">
                                          <p:val>
                                            <p:strVal val="#ppt_x"/>
                                          </p:val>
                                        </p:tav>
                                        <p:tav tm="100000">
                                          <p:val>
                                            <p:strVal val="#ppt_x"/>
                                          </p:val>
                                        </p:tav>
                                      </p:tavLst>
                                    </p:anim>
                                    <p:anim calcmode="lin" valueType="num">
                                      <p:cBhvr additive="base">
                                        <p:cTn id="18"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X” o “</a:t>
            </a:r>
            <a:r>
              <a:rPr lang="es-ES_tradnl" altLang="es-MX" sz="4800" dirty="0" err="1" smtClean="0">
                <a:solidFill>
                  <a:schemeClr val="bg1"/>
                </a:solidFill>
                <a:latin typeface="Bickley Script LET" pitchFamily="2" charset="0"/>
              </a:rPr>
              <a:t>Sandwich</a:t>
            </a:r>
            <a:r>
              <a:rPr lang="es-ES_tradnl" altLang="es-MX" sz="4800" dirty="0" smtClean="0">
                <a:solidFill>
                  <a:schemeClr val="bg1"/>
                </a:solidFill>
                <a:latin typeface="Bickley Script LET" pitchFamily="2" charset="0"/>
              </a:rPr>
              <a:t>”</a:t>
            </a:r>
            <a:endParaRPr lang="es-ES_tradnl" altLang="es-MX" sz="4800" dirty="0">
              <a:solidFill>
                <a:schemeClr val="bg1"/>
              </a:solidFill>
              <a:latin typeface="Bickley Script LET" pitchFamily="2" charset="0"/>
            </a:endParaRPr>
          </a:p>
        </p:txBody>
      </p:sp>
      <p:sp>
        <p:nvSpPr>
          <p:cNvPr id="2" name="1 CuadroTexto"/>
          <p:cNvSpPr txBox="1"/>
          <p:nvPr/>
        </p:nvSpPr>
        <p:spPr>
          <a:xfrm>
            <a:off x="182825" y="1196752"/>
            <a:ext cx="8676456" cy="4678204"/>
          </a:xfrm>
          <a:prstGeom prst="rect">
            <a:avLst/>
          </a:prstGeom>
          <a:noFill/>
        </p:spPr>
        <p:txBody>
          <a:bodyPr wrap="square" rtlCol="0">
            <a:spAutoFit/>
          </a:bodyPr>
          <a:lstStyle/>
          <a:p>
            <a:pPr algn="just"/>
            <a:r>
              <a:rPr lang="es-MX" sz="4400" dirty="0" smtClean="0">
                <a:solidFill>
                  <a:srgbClr val="FF0000"/>
                </a:solidFill>
                <a:effectLst>
                  <a:outerShdw blurRad="38100" dist="38100" dir="2700000" algn="tl">
                    <a:srgbClr val="000000">
                      <a:alpha val="43137"/>
                    </a:srgbClr>
                  </a:outerShdw>
                </a:effectLst>
              </a:rPr>
              <a:t>Diez características</a:t>
            </a:r>
            <a:r>
              <a:rPr lang="es-MX" sz="2000" dirty="0" smtClean="0"/>
              <a:t> </a:t>
            </a:r>
            <a:r>
              <a:rPr lang="es-MX" sz="2800" b="1" dirty="0" smtClean="0"/>
              <a:t>de la Generación X</a:t>
            </a:r>
            <a:r>
              <a:rPr lang="es-MX" dirty="0" smtClean="0"/>
              <a:t>:</a:t>
            </a:r>
          </a:p>
          <a:p>
            <a:pPr algn="just"/>
            <a:r>
              <a:rPr lang="es-MX" sz="2000" dirty="0" smtClean="0"/>
              <a:t/>
            </a:r>
            <a:br>
              <a:rPr lang="es-MX" sz="2000" dirty="0" smtClean="0"/>
            </a:br>
            <a:r>
              <a:rPr lang="es-MX" sz="2600" dirty="0" smtClean="0"/>
              <a:t>1. Las mujeres tiene más éxito en el campo profesional.</a:t>
            </a:r>
          </a:p>
          <a:p>
            <a:pPr algn="just"/>
            <a:r>
              <a:rPr lang="es-MX" sz="2600" dirty="0" smtClean="0"/>
              <a:t> </a:t>
            </a:r>
          </a:p>
          <a:p>
            <a:pPr algn="just"/>
            <a:r>
              <a:rPr lang="es-MX" sz="2600" dirty="0" smtClean="0"/>
              <a:t>2. Si las mujeres tiene ingresos superiores que los de sus esposos </a:t>
            </a:r>
            <a:r>
              <a:rPr lang="es-MX" sz="2600" b="1" dirty="0" smtClean="0"/>
              <a:t>aumentan los riesgos de divorciarse</a:t>
            </a:r>
          </a:p>
          <a:p>
            <a:pPr algn="just"/>
            <a:r>
              <a:rPr lang="es-MX" sz="2600" dirty="0" smtClean="0"/>
              <a:t>.</a:t>
            </a:r>
            <a:br>
              <a:rPr lang="es-MX" sz="2600" dirty="0" smtClean="0"/>
            </a:br>
            <a:r>
              <a:rPr lang="es-MX" sz="2600" dirty="0" smtClean="0"/>
              <a:t>3. La generación X </a:t>
            </a:r>
            <a:r>
              <a:rPr lang="es-MX" sz="2600" b="1" dirty="0" smtClean="0"/>
              <a:t>no quiere saber nada de los valores </a:t>
            </a:r>
            <a:r>
              <a:rPr lang="es-MX" sz="2600" dirty="0" smtClean="0"/>
              <a:t>de la generación de los “</a:t>
            </a:r>
            <a:r>
              <a:rPr lang="es-MX" sz="2600" dirty="0" err="1" smtClean="0"/>
              <a:t>baby</a:t>
            </a:r>
            <a:r>
              <a:rPr lang="es-MX" sz="2600" dirty="0" smtClean="0"/>
              <a:t> </a:t>
            </a:r>
            <a:r>
              <a:rPr lang="es-MX" sz="2600" dirty="0" err="1" smtClean="0"/>
              <a:t>boomers</a:t>
            </a:r>
            <a:r>
              <a:rPr lang="es-MX" sz="2600" dirty="0" smtClean="0"/>
              <a:t>” . </a:t>
            </a:r>
            <a:r>
              <a:rPr lang="es-MX" sz="2600" b="1" dirty="0" smtClean="0"/>
              <a:t>Rechazan</a:t>
            </a:r>
            <a:r>
              <a:rPr lang="es-MX" sz="2600" dirty="0" smtClean="0"/>
              <a:t> sus personalidades, </a:t>
            </a:r>
            <a:r>
              <a:rPr lang="es-MX" sz="2600" b="1" dirty="0" smtClean="0"/>
              <a:t>religiones y algunas de sus tradiciones.</a:t>
            </a:r>
            <a:endParaRPr lang="es-MX" sz="2600" b="1" dirty="0"/>
          </a:p>
        </p:txBody>
      </p:sp>
    </p:spTree>
    <p:extLst>
      <p:ext uri="{BB962C8B-B14F-4D97-AF65-F5344CB8AC3E}">
        <p14:creationId xmlns:p14="http://schemas.microsoft.com/office/powerpoint/2010/main" val="1095802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 calcmode="lin" valueType="num">
                                      <p:cBhvr additive="base">
                                        <p:cTn id="1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X” o “</a:t>
            </a:r>
            <a:r>
              <a:rPr lang="es-ES_tradnl" altLang="es-MX" sz="4800" dirty="0" err="1" smtClean="0">
                <a:solidFill>
                  <a:schemeClr val="bg1"/>
                </a:solidFill>
                <a:latin typeface="Bickley Script LET" pitchFamily="2" charset="0"/>
              </a:rPr>
              <a:t>Sandwich</a:t>
            </a:r>
            <a:r>
              <a:rPr lang="es-ES_tradnl" altLang="es-MX" sz="4800" dirty="0" smtClean="0">
                <a:solidFill>
                  <a:schemeClr val="bg1"/>
                </a:solidFill>
                <a:latin typeface="Bickley Script LET" pitchFamily="2" charset="0"/>
              </a:rPr>
              <a:t>”</a:t>
            </a:r>
            <a:endParaRPr lang="es-ES_tradnl" altLang="es-MX" sz="4800" dirty="0">
              <a:solidFill>
                <a:schemeClr val="bg1"/>
              </a:solidFill>
              <a:latin typeface="Bickley Script LET" pitchFamily="2" charset="0"/>
            </a:endParaRPr>
          </a:p>
        </p:txBody>
      </p:sp>
      <p:sp>
        <p:nvSpPr>
          <p:cNvPr id="2" name="1 CuadroTexto"/>
          <p:cNvSpPr txBox="1"/>
          <p:nvPr/>
        </p:nvSpPr>
        <p:spPr>
          <a:xfrm>
            <a:off x="182825" y="1484784"/>
            <a:ext cx="8676456" cy="3970318"/>
          </a:xfrm>
          <a:prstGeom prst="rect">
            <a:avLst/>
          </a:prstGeom>
          <a:noFill/>
        </p:spPr>
        <p:txBody>
          <a:bodyPr wrap="square" rtlCol="0">
            <a:spAutoFit/>
          </a:bodyPr>
          <a:lstStyle/>
          <a:p>
            <a:pPr algn="just"/>
            <a:r>
              <a:rPr lang="es-MX" sz="2800" dirty="0" smtClean="0"/>
              <a:t>4. El sexo y las drogas los ven como una salida del aburrimiento o la monotonía de sus vidas.</a:t>
            </a:r>
          </a:p>
          <a:p>
            <a:pPr algn="just"/>
            <a:r>
              <a:rPr lang="es-MX" sz="2800" dirty="0" smtClean="0"/>
              <a:t> </a:t>
            </a:r>
          </a:p>
          <a:p>
            <a:pPr algn="just"/>
            <a:r>
              <a:rPr lang="es-MX" sz="2800" dirty="0" smtClean="0"/>
              <a:t>5.. Le dan menos importancia a las jerarquías y les gusta tratar y ser tratados como iguales con sus superiores.</a:t>
            </a:r>
          </a:p>
          <a:p>
            <a:pPr algn="just"/>
            <a:endParaRPr lang="es-MX" sz="2800" dirty="0" smtClean="0"/>
          </a:p>
          <a:p>
            <a:pPr algn="just"/>
            <a:r>
              <a:rPr lang="es-MX" sz="2800" dirty="0" smtClean="0"/>
              <a:t>6. Es la primera generación a las cuales no les importa si sus jefes son hombres o mujeres.</a:t>
            </a:r>
            <a:endParaRPr lang="es-MX" sz="2800" dirty="0"/>
          </a:p>
        </p:txBody>
      </p:sp>
    </p:spTree>
    <p:extLst>
      <p:ext uri="{BB962C8B-B14F-4D97-AF65-F5344CB8AC3E}">
        <p14:creationId xmlns:p14="http://schemas.microsoft.com/office/powerpoint/2010/main" val="20925993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X” o “</a:t>
            </a:r>
            <a:r>
              <a:rPr lang="es-ES_tradnl" altLang="es-MX" sz="4800" dirty="0" err="1" smtClean="0">
                <a:solidFill>
                  <a:schemeClr val="bg1"/>
                </a:solidFill>
                <a:latin typeface="Bickley Script LET" pitchFamily="2" charset="0"/>
              </a:rPr>
              <a:t>Sandwich</a:t>
            </a:r>
            <a:r>
              <a:rPr lang="es-ES_tradnl" altLang="es-MX" sz="4800" dirty="0" smtClean="0">
                <a:solidFill>
                  <a:schemeClr val="bg1"/>
                </a:solidFill>
                <a:latin typeface="Bickley Script LET" pitchFamily="2" charset="0"/>
              </a:rPr>
              <a:t>”</a:t>
            </a:r>
            <a:endParaRPr lang="es-ES_tradnl" altLang="es-MX" sz="4800" dirty="0">
              <a:solidFill>
                <a:schemeClr val="bg1"/>
              </a:solidFill>
              <a:latin typeface="Bickley Script LET" pitchFamily="2" charset="0"/>
            </a:endParaRPr>
          </a:p>
        </p:txBody>
      </p:sp>
      <p:sp>
        <p:nvSpPr>
          <p:cNvPr id="2" name="1 CuadroTexto"/>
          <p:cNvSpPr txBox="1"/>
          <p:nvPr/>
        </p:nvSpPr>
        <p:spPr>
          <a:xfrm>
            <a:off x="288032" y="1052736"/>
            <a:ext cx="8676456" cy="5016758"/>
          </a:xfrm>
          <a:prstGeom prst="rect">
            <a:avLst/>
          </a:prstGeom>
          <a:noFill/>
        </p:spPr>
        <p:txBody>
          <a:bodyPr wrap="square" rtlCol="0">
            <a:spAutoFit/>
          </a:bodyPr>
          <a:lstStyle/>
          <a:p>
            <a:pPr algn="just"/>
            <a:r>
              <a:rPr lang="es-MX" sz="2800" dirty="0" smtClean="0"/>
              <a:t>7. Se comunican con menor diplomacia con sus superiores sobre todo a nivel de trabajo, son más abiertos y directos.</a:t>
            </a:r>
          </a:p>
          <a:p>
            <a:pPr algn="just"/>
            <a:endParaRPr lang="es-MX" sz="1600" dirty="0" smtClean="0"/>
          </a:p>
          <a:p>
            <a:pPr algn="just"/>
            <a:r>
              <a:rPr lang="es-MX" sz="2800" dirty="0" smtClean="0"/>
              <a:t>8. Los de la generación X son menos leales. No se quedan en una misma compañía por lealtad únicamente.</a:t>
            </a:r>
          </a:p>
          <a:p>
            <a:pPr algn="just"/>
            <a:endParaRPr lang="es-MX" sz="1400" dirty="0" smtClean="0"/>
          </a:p>
          <a:p>
            <a:pPr algn="just"/>
            <a:r>
              <a:rPr lang="es-MX" sz="2800" dirty="0" smtClean="0"/>
              <a:t>9. Para la Generación X </a:t>
            </a:r>
            <a:r>
              <a:rPr lang="es-MX" sz="2800" b="1" dirty="0" smtClean="0"/>
              <a:t>la verdad no es algo primordial,</a:t>
            </a:r>
            <a:r>
              <a:rPr lang="es-MX" sz="2800" dirty="0" smtClean="0"/>
              <a:t> consideran que la frontera entre la verdad y la mentira hay que derribarla para poder ser más felices y aliviar su tensión y su estrés. </a:t>
            </a:r>
          </a:p>
        </p:txBody>
      </p:sp>
    </p:spTree>
    <p:extLst>
      <p:ext uri="{BB962C8B-B14F-4D97-AF65-F5344CB8AC3E}">
        <p14:creationId xmlns:p14="http://schemas.microsoft.com/office/powerpoint/2010/main" val="3428809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barn(inVertical)">
                                      <p:cBhvr>
                                        <p:cTn id="11" dur="5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 calcmode="lin" valueType="num">
                                      <p:cBhvr additive="base">
                                        <p:cTn id="1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X” o “</a:t>
            </a:r>
            <a:r>
              <a:rPr lang="es-ES_tradnl" altLang="es-MX" sz="4800" dirty="0" err="1" smtClean="0">
                <a:solidFill>
                  <a:schemeClr val="bg1"/>
                </a:solidFill>
                <a:latin typeface="Bickley Script LET" pitchFamily="2" charset="0"/>
              </a:rPr>
              <a:t>Sandwich</a:t>
            </a:r>
            <a:r>
              <a:rPr lang="es-ES_tradnl" altLang="es-MX" sz="4800" dirty="0" smtClean="0">
                <a:solidFill>
                  <a:schemeClr val="bg1"/>
                </a:solidFill>
                <a:latin typeface="Bickley Script LET" pitchFamily="2" charset="0"/>
              </a:rPr>
              <a:t>”</a:t>
            </a:r>
            <a:endParaRPr lang="es-ES_tradnl" altLang="es-MX" sz="4800" dirty="0">
              <a:solidFill>
                <a:schemeClr val="bg1"/>
              </a:solidFill>
              <a:latin typeface="Bickley Script LET" pitchFamily="2" charset="0"/>
            </a:endParaRPr>
          </a:p>
        </p:txBody>
      </p:sp>
      <p:sp>
        <p:nvSpPr>
          <p:cNvPr id="2" name="1 CuadroTexto"/>
          <p:cNvSpPr txBox="1"/>
          <p:nvPr/>
        </p:nvSpPr>
        <p:spPr>
          <a:xfrm>
            <a:off x="72008" y="1055633"/>
            <a:ext cx="9071992" cy="3724096"/>
          </a:xfrm>
          <a:prstGeom prst="rect">
            <a:avLst/>
          </a:prstGeom>
          <a:noFill/>
        </p:spPr>
        <p:txBody>
          <a:bodyPr wrap="square" rtlCol="0">
            <a:spAutoFit/>
          </a:bodyPr>
          <a:lstStyle/>
          <a:p>
            <a:pPr algn="just"/>
            <a:r>
              <a:rPr lang="es-MX" dirty="0" smtClean="0"/>
              <a:t>10. Es una generación a la que le encantan los juguetes tecnológicos y estar al día compitiendo con las aptitudes tecnológicas de la Generación Y.  están absolutamente desilusionados de los políticos.</a:t>
            </a:r>
          </a:p>
          <a:p>
            <a:pPr algn="just"/>
            <a:endParaRPr lang="es-MX" sz="2000" dirty="0" smtClean="0"/>
          </a:p>
          <a:p>
            <a:pPr marL="342900" indent="-342900" algn="just">
              <a:buFont typeface="Wingdings" panose="05000000000000000000" pitchFamily="2" charset="2"/>
              <a:buChar char="§"/>
            </a:pPr>
            <a:r>
              <a:rPr lang="es-MX" dirty="0" smtClean="0"/>
              <a:t>El futuro que les espera a los X es medio grisáceo. El presente es más importante para ellos.. Por eso la generación X es considerada la generación sándwich porque tiene un poco de los “</a:t>
            </a:r>
            <a:r>
              <a:rPr lang="es-MX" dirty="0" err="1" smtClean="0"/>
              <a:t>baby</a:t>
            </a:r>
            <a:r>
              <a:rPr lang="es-MX" dirty="0" smtClean="0"/>
              <a:t> </a:t>
            </a:r>
            <a:r>
              <a:rPr lang="es-MX" dirty="0" err="1" smtClean="0"/>
              <a:t>boomers</a:t>
            </a:r>
            <a:r>
              <a:rPr lang="es-MX" dirty="0" smtClean="0"/>
              <a:t>” aunque rechazan esa cultura y un poco de la generación Y a la cual admiran.</a:t>
            </a:r>
            <a:endParaRPr lang="es-MX" dirty="0"/>
          </a:p>
        </p:txBody>
      </p:sp>
      <p:grpSp>
        <p:nvGrpSpPr>
          <p:cNvPr id="5" name="4 Grupo"/>
          <p:cNvGrpSpPr/>
          <p:nvPr/>
        </p:nvGrpSpPr>
        <p:grpSpPr>
          <a:xfrm>
            <a:off x="2411760" y="4779729"/>
            <a:ext cx="5184576" cy="1817623"/>
            <a:chOff x="2411760" y="4779729"/>
            <a:chExt cx="5184576" cy="1817623"/>
          </a:xfrm>
        </p:grpSpPr>
        <p:pic>
          <p:nvPicPr>
            <p:cNvPr id="19458" name="Picture 2" descr="Proper Sandwich - Sandwi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779729"/>
              <a:ext cx="5184576" cy="1817623"/>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rot="21119504">
              <a:off x="3640467" y="5352778"/>
              <a:ext cx="2607242" cy="461665"/>
            </a:xfrm>
            <a:prstGeom prst="rect">
              <a:avLst/>
            </a:prstGeom>
            <a:noFill/>
          </p:spPr>
          <p:txBody>
            <a:bodyPr wrap="square" rtlCol="0">
              <a:spAutoFit/>
            </a:bodyPr>
            <a:lstStyle/>
            <a:p>
              <a:r>
                <a:rPr lang="es-MX" dirty="0" smtClean="0"/>
                <a:t>Generación “Y”</a:t>
              </a:r>
              <a:endParaRPr lang="es-MX" dirty="0"/>
            </a:p>
          </p:txBody>
        </p:sp>
        <p:sp>
          <p:nvSpPr>
            <p:cNvPr id="6" name="5 CuadroTexto"/>
            <p:cNvSpPr txBox="1"/>
            <p:nvPr/>
          </p:nvSpPr>
          <p:spPr>
            <a:xfrm rot="21022215">
              <a:off x="3745512" y="5665348"/>
              <a:ext cx="2607242" cy="461665"/>
            </a:xfrm>
            <a:prstGeom prst="rect">
              <a:avLst/>
            </a:prstGeom>
            <a:noFill/>
          </p:spPr>
          <p:txBody>
            <a:bodyPr wrap="square" rtlCol="0">
              <a:spAutoFit/>
            </a:bodyPr>
            <a:lstStyle/>
            <a:p>
              <a:r>
                <a:rPr lang="es-MX" dirty="0" smtClean="0"/>
                <a:t>Generación “X”</a:t>
              </a:r>
              <a:endParaRPr lang="es-MX" dirty="0"/>
            </a:p>
          </p:txBody>
        </p:sp>
        <p:sp>
          <p:nvSpPr>
            <p:cNvPr id="7" name="6 CuadroTexto"/>
            <p:cNvSpPr txBox="1"/>
            <p:nvPr/>
          </p:nvSpPr>
          <p:spPr>
            <a:xfrm rot="21119504">
              <a:off x="3961536" y="5984629"/>
              <a:ext cx="2607242" cy="461665"/>
            </a:xfrm>
            <a:prstGeom prst="rect">
              <a:avLst/>
            </a:prstGeom>
            <a:noFill/>
          </p:spPr>
          <p:txBody>
            <a:bodyPr wrap="square" rtlCol="0">
              <a:spAutoFit/>
            </a:bodyPr>
            <a:lstStyle/>
            <a:p>
              <a:r>
                <a:rPr lang="es-MX" dirty="0" err="1" smtClean="0"/>
                <a:t>Baby</a:t>
              </a:r>
              <a:r>
                <a:rPr lang="es-MX" dirty="0" smtClean="0"/>
                <a:t> </a:t>
              </a:r>
              <a:r>
                <a:rPr lang="es-MX" dirty="0" err="1" smtClean="0"/>
                <a:t>Boomers</a:t>
              </a:r>
              <a:endParaRPr lang="es-MX" dirty="0"/>
            </a:p>
          </p:txBody>
        </p:sp>
      </p:grpSp>
    </p:spTree>
    <p:extLst>
      <p:ext uri="{BB962C8B-B14F-4D97-AF65-F5344CB8AC3E}">
        <p14:creationId xmlns:p14="http://schemas.microsoft.com/office/powerpoint/2010/main" val="882540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Y” o “</a:t>
            </a:r>
            <a:r>
              <a:rPr lang="es-ES_tradnl" altLang="es-MX" sz="4800" dirty="0" err="1" smtClean="0">
                <a:solidFill>
                  <a:schemeClr val="bg1"/>
                </a:solidFill>
                <a:latin typeface="Bickley Script LET" pitchFamily="2" charset="0"/>
              </a:rPr>
              <a:t>Millennials</a:t>
            </a:r>
            <a:r>
              <a:rPr lang="es-ES_tradnl" altLang="es-MX" sz="4800" dirty="0" smtClean="0">
                <a:solidFill>
                  <a:schemeClr val="bg1"/>
                </a:solidFill>
                <a:latin typeface="Bickley Script LET" pitchFamily="2" charset="0"/>
              </a:rPr>
              <a:t>” </a:t>
            </a:r>
            <a:endParaRPr lang="es-ES_tradnl" altLang="es-MX" sz="4800" dirty="0">
              <a:solidFill>
                <a:schemeClr val="bg1"/>
              </a:solidFill>
              <a:latin typeface="Bickley Script LET" pitchFamily="2" charset="0"/>
            </a:endParaRPr>
          </a:p>
        </p:txBody>
      </p:sp>
      <p:sp>
        <p:nvSpPr>
          <p:cNvPr id="3" name="2 CuadroTexto"/>
          <p:cNvSpPr txBox="1"/>
          <p:nvPr/>
        </p:nvSpPr>
        <p:spPr>
          <a:xfrm>
            <a:off x="179512" y="908720"/>
            <a:ext cx="8856984" cy="4893647"/>
          </a:xfrm>
          <a:prstGeom prst="rect">
            <a:avLst/>
          </a:prstGeom>
          <a:noFill/>
        </p:spPr>
        <p:txBody>
          <a:bodyPr wrap="square" rtlCol="0">
            <a:spAutoFit/>
          </a:bodyPr>
          <a:lstStyle/>
          <a:p>
            <a:pPr marL="342900" indent="-342900">
              <a:buFont typeface="Wingdings" panose="05000000000000000000" pitchFamily="2" charset="2"/>
              <a:buChar char="§"/>
            </a:pPr>
            <a:r>
              <a:rPr lang="es-MX" dirty="0"/>
              <a:t>La </a:t>
            </a:r>
            <a:r>
              <a:rPr lang="es-MX" dirty="0" smtClean="0"/>
              <a:t>Generación </a:t>
            </a:r>
            <a:r>
              <a:rPr lang="es-MX" dirty="0"/>
              <a:t>Y es la generación de los nietos de los “</a:t>
            </a:r>
            <a:r>
              <a:rPr lang="es-MX" dirty="0" err="1"/>
              <a:t>baby</a:t>
            </a:r>
            <a:r>
              <a:rPr lang="es-MX" dirty="0"/>
              <a:t> </a:t>
            </a:r>
            <a:r>
              <a:rPr lang="es-MX" dirty="0" err="1"/>
              <a:t>boomers</a:t>
            </a:r>
            <a:r>
              <a:rPr lang="es-MX" dirty="0"/>
              <a:t>” y los hijos de la “generación X” </a:t>
            </a:r>
            <a:r>
              <a:rPr lang="es-MX" dirty="0" smtClean="0"/>
              <a:t>.</a:t>
            </a:r>
          </a:p>
          <a:p>
            <a:pPr marL="342900" indent="-342900">
              <a:buFont typeface="Wingdings" panose="05000000000000000000" pitchFamily="2" charset="2"/>
              <a:buChar char="§"/>
            </a:pPr>
            <a:r>
              <a:rPr lang="es-MX" dirty="0" smtClean="0"/>
              <a:t>Nacidos entre 1982 y el año 2000, actualmente tienen entre 16 y 34 años.</a:t>
            </a:r>
          </a:p>
          <a:p>
            <a:pPr marL="342900" indent="-342900">
              <a:buFont typeface="Wingdings" panose="05000000000000000000" pitchFamily="2" charset="2"/>
              <a:buChar char="§"/>
            </a:pPr>
            <a:r>
              <a:rPr lang="es-MX" dirty="0" smtClean="0"/>
              <a:t>A Los </a:t>
            </a:r>
            <a:r>
              <a:rPr lang="es-MX" dirty="0"/>
              <a:t>varones de la </a:t>
            </a:r>
            <a:r>
              <a:rPr lang="es-MX" dirty="0" smtClean="0"/>
              <a:t>                                                  “</a:t>
            </a:r>
            <a:r>
              <a:rPr lang="es-MX" dirty="0"/>
              <a:t>Generación Y” no </a:t>
            </a:r>
            <a:r>
              <a:rPr lang="es-MX" dirty="0" smtClean="0"/>
              <a:t>les                                                       gusta</a:t>
            </a:r>
            <a:r>
              <a:rPr lang="es-MX" dirty="0"/>
              <a:t> </a:t>
            </a:r>
            <a:r>
              <a:rPr lang="es-MX" dirty="0" smtClean="0"/>
              <a:t>comprometerse                                                                    en </a:t>
            </a:r>
            <a:r>
              <a:rPr lang="es-MX" dirty="0"/>
              <a:t>relaciones serias</a:t>
            </a:r>
            <a:r>
              <a:rPr lang="es-MX" dirty="0" smtClean="0"/>
              <a:t>.</a:t>
            </a:r>
            <a:endParaRPr lang="es-MX" dirty="0"/>
          </a:p>
          <a:p>
            <a:pPr marL="342900" indent="-342900">
              <a:buFont typeface="Wingdings" panose="05000000000000000000" pitchFamily="2" charset="2"/>
              <a:buChar char="§"/>
            </a:pPr>
            <a:r>
              <a:rPr lang="es-MX" dirty="0"/>
              <a:t>Son muy aniñados. Pasan largo tiempo dedicados </a:t>
            </a:r>
            <a:r>
              <a:rPr lang="es-MX" dirty="0" smtClean="0"/>
              <a:t>a jugar</a:t>
            </a:r>
            <a:r>
              <a:rPr lang="es-MX" dirty="0"/>
              <a:t> juegos de video y en las redes sociales en la computadora. Otros oyendo música que carece de mensajes positivos como el “</a:t>
            </a:r>
            <a:r>
              <a:rPr lang="es-MX" dirty="0" err="1"/>
              <a:t>reggetón</a:t>
            </a:r>
            <a:r>
              <a:rPr lang="es-MX" dirty="0"/>
              <a:t>”. </a:t>
            </a:r>
            <a:r>
              <a:rPr lang="es-MX" b="1" dirty="0"/>
              <a:t>Muchos de ellos son anti valores y creencias religiosas</a:t>
            </a:r>
            <a:r>
              <a:rPr lang="es-MX" b="1" dirty="0" smtClean="0"/>
              <a:t>.</a:t>
            </a:r>
            <a:endParaRPr lang="es-MX" b="1" dirty="0"/>
          </a:p>
        </p:txBody>
      </p:sp>
      <p:pic>
        <p:nvPicPr>
          <p:cNvPr id="20486" name="Picture 6" descr="Millenni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132856"/>
            <a:ext cx="3456384" cy="163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785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048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Y” o “</a:t>
            </a:r>
            <a:r>
              <a:rPr lang="es-ES_tradnl" altLang="es-MX" sz="4800" dirty="0" err="1" smtClean="0">
                <a:solidFill>
                  <a:schemeClr val="bg1"/>
                </a:solidFill>
                <a:latin typeface="Bickley Script LET" pitchFamily="2" charset="0"/>
              </a:rPr>
              <a:t>Millennials</a:t>
            </a:r>
            <a:r>
              <a:rPr lang="es-ES_tradnl" altLang="es-MX" sz="4800" dirty="0" smtClean="0">
                <a:solidFill>
                  <a:schemeClr val="bg1"/>
                </a:solidFill>
                <a:latin typeface="Bickley Script LET" pitchFamily="2" charset="0"/>
              </a:rPr>
              <a:t>” </a:t>
            </a:r>
            <a:endParaRPr lang="es-ES_tradnl" altLang="es-MX" sz="4800" dirty="0">
              <a:solidFill>
                <a:schemeClr val="bg1"/>
              </a:solidFill>
              <a:latin typeface="Bickley Script LET" pitchFamily="2" charset="0"/>
            </a:endParaRPr>
          </a:p>
        </p:txBody>
      </p:sp>
      <p:sp>
        <p:nvSpPr>
          <p:cNvPr id="3" name="2 CuadroTexto"/>
          <p:cNvSpPr txBox="1"/>
          <p:nvPr/>
        </p:nvSpPr>
        <p:spPr>
          <a:xfrm>
            <a:off x="179512" y="1340768"/>
            <a:ext cx="5472608" cy="1569660"/>
          </a:xfrm>
          <a:prstGeom prst="rect">
            <a:avLst/>
          </a:prstGeom>
          <a:noFill/>
        </p:spPr>
        <p:txBody>
          <a:bodyPr wrap="square" rtlCol="0">
            <a:spAutoFit/>
          </a:bodyPr>
          <a:lstStyle/>
          <a:p>
            <a:pPr marL="342900" indent="-342900">
              <a:buFont typeface="Wingdings" panose="05000000000000000000" pitchFamily="2" charset="2"/>
              <a:buChar char="§"/>
            </a:pPr>
            <a:r>
              <a:rPr lang="es-MX" dirty="0" smtClean="0"/>
              <a:t>Muchos </a:t>
            </a:r>
            <a:r>
              <a:rPr lang="es-MX" dirty="0"/>
              <a:t>varones de la generación </a:t>
            </a:r>
            <a:r>
              <a:rPr lang="es-MX" dirty="0" smtClean="0"/>
              <a:t>“Y”  </a:t>
            </a:r>
            <a:r>
              <a:rPr lang="es-MX" dirty="0"/>
              <a:t>son criados por sus madres solteras o viven en un hogar donde su padre biológico está ausente</a:t>
            </a:r>
            <a:r>
              <a:rPr lang="es-MX" dirty="0" smtClean="0"/>
              <a:t>. </a:t>
            </a:r>
          </a:p>
        </p:txBody>
      </p:sp>
      <p:pic>
        <p:nvPicPr>
          <p:cNvPr id="5" name="Picture 2" descr="Marketing to Millennials: How to Hook the &quot;App Generatio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400860"/>
            <a:ext cx="3390582" cy="226038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tse2.mm.bing.net/th?id=OIP.M8e7d4762eb8a485c1781660541685fb2o0&amp;pid=15.1&amp;P=0&amp;w=300&amp;h=300"/>
          <p:cNvPicPr>
            <a:picLocks noChangeAspect="1" noChangeArrowheads="1"/>
          </p:cNvPicPr>
          <p:nvPr/>
        </p:nvPicPr>
        <p:blipFill rotWithShape="1">
          <a:blip r:embed="rId3">
            <a:extLst>
              <a:ext uri="{28A0092B-C50C-407E-A947-70E740481C1C}">
                <a14:useLocalDpi xmlns:a14="http://schemas.microsoft.com/office/drawing/2010/main" val="0"/>
              </a:ext>
            </a:extLst>
          </a:blip>
          <a:srcRect b="9938"/>
          <a:stretch/>
        </p:blipFill>
        <p:spPr bwMode="auto">
          <a:xfrm>
            <a:off x="5724128" y="1264445"/>
            <a:ext cx="3168352" cy="2092547"/>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3635896" y="3212976"/>
            <a:ext cx="5472608" cy="2677656"/>
          </a:xfrm>
          <a:prstGeom prst="rect">
            <a:avLst/>
          </a:prstGeom>
          <a:noFill/>
        </p:spPr>
        <p:txBody>
          <a:bodyPr wrap="square" rtlCol="0">
            <a:spAutoFit/>
          </a:bodyPr>
          <a:lstStyle/>
          <a:p>
            <a:pPr marL="342900" indent="-342900">
              <a:buFont typeface="Wingdings" panose="05000000000000000000" pitchFamily="2" charset="2"/>
              <a:buChar char="§"/>
            </a:pPr>
            <a:endParaRPr lang="es-MX" dirty="0" smtClean="0"/>
          </a:p>
          <a:p>
            <a:pPr marL="342900" indent="-342900">
              <a:buFont typeface="Wingdings" panose="05000000000000000000" pitchFamily="2" charset="2"/>
              <a:buChar char="§"/>
            </a:pPr>
            <a:r>
              <a:rPr lang="es-MX" dirty="0" smtClean="0"/>
              <a:t>Un </a:t>
            </a:r>
            <a:r>
              <a:rPr lang="es-MX" b="1" dirty="0"/>
              <a:t>muy bajo porcentaje </a:t>
            </a:r>
            <a:r>
              <a:rPr lang="es-MX" dirty="0"/>
              <a:t>de estos jóvenes llevan una vida responsable y se educan y toman ventaja de los recursos tecnológicos con que cuentan en su vida moderna para triunfar como profesionales</a:t>
            </a:r>
            <a:r>
              <a:rPr lang="es-MX" dirty="0" smtClean="0"/>
              <a:t>.</a:t>
            </a:r>
            <a:endParaRPr lang="es-MX" dirty="0"/>
          </a:p>
        </p:txBody>
      </p:sp>
    </p:spTree>
    <p:extLst>
      <p:ext uri="{BB962C8B-B14F-4D97-AF65-F5344CB8AC3E}">
        <p14:creationId xmlns:p14="http://schemas.microsoft.com/office/powerpoint/2010/main" val="2991601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500"/>
                                        <p:tgtEl>
                                          <p:spTgt spid="2150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GLOBE_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412776"/>
            <a:ext cx="5940152"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2" name="Group 4"/>
          <p:cNvGrpSpPr>
            <a:grpSpLocks/>
          </p:cNvGrpSpPr>
          <p:nvPr/>
        </p:nvGrpSpPr>
        <p:grpSpPr bwMode="auto">
          <a:xfrm>
            <a:off x="323528" y="2924944"/>
            <a:ext cx="381000" cy="1933575"/>
            <a:chOff x="192" y="2046"/>
            <a:chExt cx="113" cy="690"/>
          </a:xfrm>
        </p:grpSpPr>
        <p:pic>
          <p:nvPicPr>
            <p:cNvPr id="7175" name="Picture 5" descr="CNDSDP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92" y="2046"/>
              <a:ext cx="113"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descr="CNDSDP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92" y="2334"/>
              <a:ext cx="113"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7" descr="CNDSDP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192" y="2622"/>
              <a:ext cx="113"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232" name="Rectangle 8"/>
          <p:cNvSpPr>
            <a:spLocks noChangeArrowheads="1"/>
          </p:cNvSpPr>
          <p:nvPr/>
        </p:nvSpPr>
        <p:spPr bwMode="auto">
          <a:xfrm>
            <a:off x="344488" y="2599631"/>
            <a:ext cx="8686800" cy="2667000"/>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lvl1pPr marL="342900" indent="-342900"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lvl="1">
              <a:lnSpc>
                <a:spcPct val="150000"/>
              </a:lnSpc>
              <a:spcBef>
                <a:spcPct val="20000"/>
              </a:spcBef>
            </a:pPr>
            <a:r>
              <a:rPr lang="es-ES_tradnl" altLang="es-MX" sz="3000" b="1" dirty="0" smtClean="0">
                <a:solidFill>
                  <a:srgbClr val="FF0066"/>
                </a:solidFill>
              </a:rPr>
              <a:t>Globalización </a:t>
            </a:r>
            <a:r>
              <a:rPr lang="es-ES_tradnl" altLang="es-MX" sz="3000" b="1" dirty="0">
                <a:solidFill>
                  <a:srgbClr val="FF0066"/>
                </a:solidFill>
              </a:rPr>
              <a:t>de los mercados</a:t>
            </a:r>
          </a:p>
          <a:p>
            <a:pPr lvl="1">
              <a:lnSpc>
                <a:spcPct val="150000"/>
              </a:lnSpc>
              <a:spcBef>
                <a:spcPct val="20000"/>
              </a:spcBef>
            </a:pPr>
            <a:r>
              <a:rPr lang="es-ES_tradnl" altLang="es-MX" sz="3000" b="1" dirty="0">
                <a:solidFill>
                  <a:srgbClr val="FF0066"/>
                </a:solidFill>
              </a:rPr>
              <a:t>Formación de bloques económicos</a:t>
            </a:r>
          </a:p>
          <a:p>
            <a:pPr lvl="1">
              <a:lnSpc>
                <a:spcPct val="150000"/>
              </a:lnSpc>
              <a:spcBef>
                <a:spcPct val="20000"/>
              </a:spcBef>
            </a:pPr>
            <a:r>
              <a:rPr lang="es-ES_tradnl" altLang="es-MX" sz="3000" b="1" dirty="0" smtClean="0">
                <a:solidFill>
                  <a:srgbClr val="FF0066"/>
                </a:solidFill>
              </a:rPr>
              <a:t>Tecnologías de telecomunicaciones</a:t>
            </a:r>
            <a:endParaRPr lang="es-ES_tradnl" altLang="es-MX" sz="3000" b="1" dirty="0">
              <a:solidFill>
                <a:srgbClr val="FF0066"/>
              </a:solidFill>
            </a:endParaRPr>
          </a:p>
        </p:txBody>
      </p:sp>
      <p:sp>
        <p:nvSpPr>
          <p:cNvPr id="10" name="Rectangle 65"/>
          <p:cNvSpPr>
            <a:spLocks noChangeArrowheads="1"/>
          </p:cNvSpPr>
          <p:nvPr/>
        </p:nvSpPr>
        <p:spPr bwMode="auto">
          <a:xfrm>
            <a:off x="566838" y="188640"/>
            <a:ext cx="8464450" cy="701731"/>
          </a:xfrm>
          <a:prstGeom prst="rect">
            <a:avLst/>
          </a:prstGeom>
          <a:noFill/>
          <a:ln>
            <a:noFill/>
          </a:ln>
          <a:effectLst>
            <a:outerShdw dist="28398" dir="3806097"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400" dirty="0">
                <a:solidFill>
                  <a:schemeClr val="bg1"/>
                </a:solidFill>
                <a:latin typeface="Bickley Script LET" pitchFamily="2" charset="0"/>
              </a:rPr>
              <a:t>Cambios </a:t>
            </a:r>
            <a:r>
              <a:rPr lang="es-ES_tradnl" altLang="es-MX" sz="4400" dirty="0" smtClean="0">
                <a:solidFill>
                  <a:schemeClr val="bg1"/>
                </a:solidFill>
                <a:latin typeface="Bickley Script LET" pitchFamily="2" charset="0"/>
              </a:rPr>
              <a:t>a Nivel  Mundial</a:t>
            </a:r>
            <a:endParaRPr lang="es-MX" altLang="es-MX" sz="4400" dirty="0">
              <a:solidFill>
                <a:schemeClr val="bg1"/>
              </a:solidFill>
              <a:latin typeface="Bickley Script LET" pitchFamily="2" charset="0"/>
            </a:endParaRPr>
          </a:p>
        </p:txBody>
      </p:sp>
    </p:spTree>
    <p:extLst>
      <p:ext uri="{BB962C8B-B14F-4D97-AF65-F5344CB8AC3E}">
        <p14:creationId xmlns:p14="http://schemas.microsoft.com/office/powerpoint/2010/main" val="314024547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32">
                                            <p:txEl>
                                              <p:pRg st="0" end="0"/>
                                            </p:txEl>
                                          </p:spTgt>
                                        </p:tgtEl>
                                        <p:attrNameLst>
                                          <p:attrName>style.visibility</p:attrName>
                                        </p:attrNameLst>
                                      </p:cBhvr>
                                      <p:to>
                                        <p:strVal val="visible"/>
                                      </p:to>
                                    </p:set>
                                    <p:anim calcmode="lin" valueType="num">
                                      <p:cBhvr additive="base">
                                        <p:cTn id="7" dur="500" fill="hold"/>
                                        <p:tgtEl>
                                          <p:spTgt spid="522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3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52232">
                                            <p:txEl>
                                              <p:pRg st="1" end="1"/>
                                            </p:txEl>
                                          </p:spTgt>
                                        </p:tgtEl>
                                        <p:attrNameLst>
                                          <p:attrName>style.visibility</p:attrName>
                                        </p:attrNameLst>
                                      </p:cBhvr>
                                      <p:to>
                                        <p:strVal val="visible"/>
                                      </p:to>
                                    </p:set>
                                    <p:anim calcmode="lin" valueType="num">
                                      <p:cBhvr additive="base">
                                        <p:cTn id="12" dur="500" fill="hold"/>
                                        <p:tgtEl>
                                          <p:spTgt spid="5223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223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52232">
                                            <p:txEl>
                                              <p:pRg st="2" end="2"/>
                                            </p:txEl>
                                          </p:spTgt>
                                        </p:tgtEl>
                                        <p:attrNameLst>
                                          <p:attrName>style.visibility</p:attrName>
                                        </p:attrNameLst>
                                      </p:cBhvr>
                                      <p:to>
                                        <p:strVal val="visible"/>
                                      </p:to>
                                    </p:set>
                                    <p:anim calcmode="lin" valueType="num">
                                      <p:cBhvr additive="base">
                                        <p:cTn id="17" dur="500" fill="hold"/>
                                        <p:tgtEl>
                                          <p:spTgt spid="5223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223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uiExpand="1"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Y” o “</a:t>
            </a:r>
            <a:r>
              <a:rPr lang="es-ES_tradnl" altLang="es-MX" sz="4800" dirty="0" err="1" smtClean="0">
                <a:solidFill>
                  <a:schemeClr val="bg1"/>
                </a:solidFill>
                <a:latin typeface="Bickley Script LET" pitchFamily="2" charset="0"/>
              </a:rPr>
              <a:t>Millennials</a:t>
            </a:r>
            <a:r>
              <a:rPr lang="es-ES_tradnl" altLang="es-MX" sz="4800" dirty="0" smtClean="0">
                <a:solidFill>
                  <a:schemeClr val="bg1"/>
                </a:solidFill>
                <a:latin typeface="Bickley Script LET" pitchFamily="2" charset="0"/>
              </a:rPr>
              <a:t>” </a:t>
            </a:r>
            <a:endParaRPr lang="es-ES_tradnl" altLang="es-MX" sz="4800" dirty="0">
              <a:solidFill>
                <a:schemeClr val="bg1"/>
              </a:solidFill>
              <a:latin typeface="Bickley Script LET" pitchFamily="2" charset="0"/>
            </a:endParaRPr>
          </a:p>
        </p:txBody>
      </p:sp>
      <p:sp>
        <p:nvSpPr>
          <p:cNvPr id="3" name="2 CuadroTexto"/>
          <p:cNvSpPr txBox="1"/>
          <p:nvPr/>
        </p:nvSpPr>
        <p:spPr>
          <a:xfrm>
            <a:off x="35496" y="980728"/>
            <a:ext cx="6192688" cy="5016758"/>
          </a:xfrm>
          <a:prstGeom prst="rect">
            <a:avLst/>
          </a:prstGeom>
          <a:noFill/>
        </p:spPr>
        <p:txBody>
          <a:bodyPr wrap="square" rtlCol="0">
            <a:spAutoFit/>
          </a:bodyPr>
          <a:lstStyle/>
          <a:p>
            <a:pPr marL="342900" indent="-342900">
              <a:buFont typeface="Wingdings" panose="05000000000000000000" pitchFamily="2" charset="2"/>
              <a:buChar char="§"/>
            </a:pPr>
            <a:r>
              <a:rPr lang="es-MX" sz="2000" dirty="0" smtClean="0"/>
              <a:t>L</a:t>
            </a:r>
            <a:r>
              <a:rPr lang="es-MX" sz="2000" b="1" dirty="0" smtClean="0"/>
              <a:t>a </a:t>
            </a:r>
            <a:r>
              <a:rPr lang="es-MX" sz="2000" b="1" dirty="0"/>
              <a:t>imagen femenina de  </a:t>
            </a:r>
            <a:r>
              <a:rPr lang="es-MX" sz="2000" b="1" dirty="0" smtClean="0"/>
              <a:t>la mujer </a:t>
            </a:r>
            <a:r>
              <a:rPr lang="es-MX" sz="2000" b="1" dirty="0"/>
              <a:t>está pasando por un mal momento en esta generación.</a:t>
            </a:r>
            <a:r>
              <a:rPr lang="es-MX" sz="2000" dirty="0"/>
              <a:t> </a:t>
            </a:r>
            <a:r>
              <a:rPr lang="es-MX" sz="2000" dirty="0" smtClean="0"/>
              <a:t> </a:t>
            </a:r>
            <a:r>
              <a:rPr lang="es-MX" sz="2000" dirty="0"/>
              <a:t>Muchas son las muchachas de esta generación que se embarazan antes de los 21 </a:t>
            </a:r>
            <a:r>
              <a:rPr lang="es-MX" sz="2000" dirty="0" err="1" smtClean="0"/>
              <a:t>años.Un</a:t>
            </a:r>
            <a:r>
              <a:rPr lang="es-MX" sz="2000" dirty="0" smtClean="0"/>
              <a:t> </a:t>
            </a:r>
            <a:r>
              <a:rPr lang="es-MX" sz="2000" dirty="0"/>
              <a:t>gran porcentaje de estas mujeres se tatúan, se pelean con otras mujeres como lo hacen los </a:t>
            </a:r>
            <a:r>
              <a:rPr lang="es-MX" sz="2000" dirty="0" smtClean="0"/>
              <a:t>varones</a:t>
            </a:r>
          </a:p>
          <a:p>
            <a:pPr marL="342900" indent="-342900">
              <a:buFont typeface="Wingdings" panose="05000000000000000000" pitchFamily="2" charset="2"/>
              <a:buChar char="§"/>
            </a:pPr>
            <a:endParaRPr lang="es-MX" sz="2000" b="1" dirty="0"/>
          </a:p>
          <a:p>
            <a:pPr marL="342900" indent="-342900">
              <a:buFont typeface="Wingdings" panose="05000000000000000000" pitchFamily="2" charset="2"/>
              <a:buChar char="§"/>
            </a:pPr>
            <a:r>
              <a:rPr lang="es-MX" sz="2000" dirty="0" smtClean="0"/>
              <a:t>Todavía </a:t>
            </a:r>
            <a:r>
              <a:rPr lang="es-MX" sz="2000" dirty="0"/>
              <a:t>sin embargo existen las </a:t>
            </a:r>
            <a:r>
              <a:rPr lang="es-MX" sz="2000" b="1" dirty="0"/>
              <a:t>buenas muchachas </a:t>
            </a:r>
            <a:r>
              <a:rPr lang="es-MX" sz="2000" dirty="0"/>
              <a:t>que tienen altos valores morales inculcados por sus padres, los cuales oran por ellas, las llevan a las iglesias y las apoyan en sus actividades sociales, tratándolas con amor, respeto y con una disciplina muy sabia. Este tipo de muchachas sobresalen y brillan aún mas que los hombres en el estudio y en </a:t>
            </a:r>
            <a:r>
              <a:rPr lang="es-MX" sz="2000" dirty="0" smtClean="0"/>
              <a:t>los trabajos.</a:t>
            </a:r>
            <a:endParaRPr lang="es-MX" sz="2000" dirty="0"/>
          </a:p>
        </p:txBody>
      </p:sp>
      <p:pic>
        <p:nvPicPr>
          <p:cNvPr id="22532" name="Picture 4" descr="Embarazo adolescente crece en América Latina – Blog ParaLideres.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5" y="1196752"/>
            <a:ext cx="2825586" cy="2325834"/>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tse2.mm.bing.net/th?id=OIP.M15dfdd7523db36b2bc271ec4dce7db44o0&amp;pid=15.1&amp;P=0&amp;w=300&amp;h=300"/>
          <p:cNvPicPr>
            <a:picLocks noChangeAspect="1" noChangeArrowheads="1"/>
          </p:cNvPicPr>
          <p:nvPr/>
        </p:nvPicPr>
        <p:blipFill rotWithShape="1">
          <a:blip r:embed="rId3">
            <a:extLst>
              <a:ext uri="{28A0092B-C50C-407E-A947-70E740481C1C}">
                <a14:useLocalDpi xmlns:a14="http://schemas.microsoft.com/office/drawing/2010/main" val="0"/>
              </a:ext>
            </a:extLst>
          </a:blip>
          <a:srcRect l="34378"/>
          <a:stretch/>
        </p:blipFill>
        <p:spPr bwMode="auto">
          <a:xfrm>
            <a:off x="6588225" y="3861048"/>
            <a:ext cx="2272342" cy="191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45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22532"/>
                                        </p:tgtEl>
                                        <p:attrNameLst>
                                          <p:attrName>style.visibility</p:attrName>
                                        </p:attrNameLst>
                                      </p:cBhvr>
                                      <p:to>
                                        <p:strVal val="visible"/>
                                      </p:to>
                                    </p:set>
                                    <p:animEffect transition="in" filter="barn(inVertical)">
                                      <p:cBhvr>
                                        <p:cTn id="9" dur="500"/>
                                        <p:tgtEl>
                                          <p:spTgt spid="225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2534"/>
                                        </p:tgtEl>
                                        <p:attrNameLst>
                                          <p:attrName>style.visibility</p:attrName>
                                        </p:attrNameLst>
                                      </p:cBhvr>
                                      <p:to>
                                        <p:strVal val="visible"/>
                                      </p:to>
                                    </p:set>
                                    <p:animEffect transition="in" filter="barn(inVertical)">
                                      <p:cBhvr>
                                        <p:cTn id="1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Y” o “</a:t>
            </a:r>
            <a:r>
              <a:rPr lang="es-ES_tradnl" altLang="es-MX" sz="4800" dirty="0" err="1" smtClean="0">
                <a:solidFill>
                  <a:schemeClr val="bg1"/>
                </a:solidFill>
                <a:latin typeface="Bickley Script LET" pitchFamily="2" charset="0"/>
              </a:rPr>
              <a:t>Millennials</a:t>
            </a:r>
            <a:r>
              <a:rPr lang="es-ES_tradnl" altLang="es-MX" sz="4800" dirty="0" smtClean="0">
                <a:solidFill>
                  <a:schemeClr val="bg1"/>
                </a:solidFill>
                <a:latin typeface="Bickley Script LET" pitchFamily="2" charset="0"/>
              </a:rPr>
              <a:t>” </a:t>
            </a:r>
            <a:endParaRPr lang="es-ES_tradnl" altLang="es-MX" sz="4800" dirty="0">
              <a:solidFill>
                <a:schemeClr val="bg1"/>
              </a:solidFill>
              <a:latin typeface="Bickley Script LET" pitchFamily="2" charset="0"/>
            </a:endParaRPr>
          </a:p>
        </p:txBody>
      </p:sp>
      <p:sp>
        <p:nvSpPr>
          <p:cNvPr id="3" name="2 CuadroTexto"/>
          <p:cNvSpPr txBox="1"/>
          <p:nvPr/>
        </p:nvSpPr>
        <p:spPr>
          <a:xfrm>
            <a:off x="395536" y="1124744"/>
            <a:ext cx="8352928" cy="1446550"/>
          </a:xfrm>
          <a:prstGeom prst="rect">
            <a:avLst/>
          </a:prstGeom>
          <a:noFill/>
        </p:spPr>
        <p:txBody>
          <a:bodyPr wrap="square" rtlCol="0">
            <a:spAutoFit/>
          </a:bodyPr>
          <a:lstStyle/>
          <a:p>
            <a:pPr algn="just"/>
            <a:r>
              <a:rPr lang="es-MX" sz="2200" dirty="0" smtClean="0"/>
              <a:t>Los </a:t>
            </a:r>
            <a:r>
              <a:rPr lang="es-MX" sz="2200" dirty="0" err="1"/>
              <a:t>Millennials</a:t>
            </a:r>
            <a:r>
              <a:rPr lang="es-MX" sz="2200" dirty="0"/>
              <a:t> no sólo son poblaciones de niños ricos o de clases acomodadas. También son jóvenes de bajos recursos que desarrollan componentes y dosis de </a:t>
            </a:r>
            <a:r>
              <a:rPr lang="es-MX" sz="2200" b="1" dirty="0"/>
              <a:t>narcisismo, materialismo y adicción a la tecnología </a:t>
            </a:r>
            <a:r>
              <a:rPr lang="es-MX" sz="2200" dirty="0"/>
              <a:t>dentro de su propio entorno</a:t>
            </a:r>
            <a:r>
              <a:rPr lang="es-MX" sz="2200" dirty="0" smtClean="0"/>
              <a:t>.</a:t>
            </a:r>
            <a:endParaRPr lang="es-MX" sz="2200" dirty="0"/>
          </a:p>
        </p:txBody>
      </p:sp>
      <p:pic>
        <p:nvPicPr>
          <p:cNvPr id="9218" name="Picture 2" descr="... Qué culpa tiene el niño? Karla Souza está de regreso - Huella Li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96952"/>
            <a:ext cx="3461806" cy="220633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851920" y="2636912"/>
            <a:ext cx="5220072" cy="3139321"/>
          </a:xfrm>
          <a:prstGeom prst="rect">
            <a:avLst/>
          </a:prstGeom>
          <a:noFill/>
        </p:spPr>
        <p:txBody>
          <a:bodyPr wrap="square" rtlCol="0">
            <a:spAutoFit/>
          </a:bodyPr>
          <a:lstStyle/>
          <a:p>
            <a:pPr algn="just"/>
            <a:r>
              <a:rPr lang="es-MX" sz="2200" dirty="0"/>
              <a:t>La </a:t>
            </a:r>
            <a:r>
              <a:rPr lang="es-MX" sz="2200" b="1" dirty="0"/>
              <a:t>tecnología</a:t>
            </a:r>
            <a:r>
              <a:rPr lang="es-MX" sz="2200" dirty="0"/>
              <a:t> ha dado lugar a un grupo completamente único con un renovado sentido de conexión, la pasión y el espíritu empresarial. sin duda lo que les define: "</a:t>
            </a:r>
            <a:r>
              <a:rPr lang="es-MX" sz="2200" b="1" dirty="0"/>
              <a:t>Todo Online"</a:t>
            </a:r>
            <a:r>
              <a:rPr lang="es-MX" sz="2200" dirty="0"/>
              <a:t>, es decir</a:t>
            </a:r>
            <a:r>
              <a:rPr lang="es-MX" sz="2200" b="1" dirty="0"/>
              <a:t> l</a:t>
            </a:r>
            <a:r>
              <a:rPr lang="es-MX" sz="2200" dirty="0"/>
              <a:t>a interacción social es muy amplia y está básicamente disparada por el uso de las tecnologías celulares, redes sociales, dispositivos móviles, páginas web, etc. </a:t>
            </a:r>
          </a:p>
        </p:txBody>
      </p:sp>
    </p:spTree>
    <p:extLst>
      <p:ext uri="{BB962C8B-B14F-4D97-AF65-F5344CB8AC3E}">
        <p14:creationId xmlns:p14="http://schemas.microsoft.com/office/powerpoint/2010/main" val="4184700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barn(inVertical)">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052736"/>
            <a:ext cx="8208912" cy="1938992"/>
          </a:xfrm>
          <a:prstGeom prst="rect">
            <a:avLst/>
          </a:prstGeom>
          <a:noFill/>
        </p:spPr>
        <p:txBody>
          <a:bodyPr wrap="square" rtlCol="0">
            <a:spAutoFit/>
          </a:bodyPr>
          <a:lstStyle/>
          <a:p>
            <a:pPr marL="342900" indent="-342900" algn="just">
              <a:buFont typeface="Wingdings" panose="05000000000000000000" pitchFamily="2" charset="2"/>
              <a:buChar char="§"/>
            </a:pPr>
            <a:r>
              <a:rPr lang="es-MX" dirty="0" smtClean="0"/>
              <a:t>Los </a:t>
            </a:r>
            <a:r>
              <a:rPr lang="es-MX" dirty="0" err="1"/>
              <a:t>Millennials</a:t>
            </a:r>
            <a:r>
              <a:rPr lang="es-MX" dirty="0"/>
              <a:t> han utilizado las redes sociales como un medio de comunicación masivo e incluso en el ámbito laboral y de ocio. Desde </a:t>
            </a:r>
            <a:r>
              <a:rPr lang="es-MX" dirty="0" err="1"/>
              <a:t>Friendster</a:t>
            </a:r>
            <a:r>
              <a:rPr lang="es-MX" dirty="0"/>
              <a:t>, </a:t>
            </a:r>
            <a:r>
              <a:rPr lang="es-MX" dirty="0" err="1"/>
              <a:t>Myspace</a:t>
            </a:r>
            <a:r>
              <a:rPr lang="es-MX" dirty="0"/>
              <a:t>, Twitter, </a:t>
            </a:r>
            <a:r>
              <a:rPr lang="es-MX" dirty="0" err="1"/>
              <a:t>Youtube</a:t>
            </a:r>
            <a:r>
              <a:rPr lang="es-MX" dirty="0"/>
              <a:t>, Instagram hasta </a:t>
            </a:r>
            <a:r>
              <a:rPr lang="es-MX" dirty="0" smtClean="0"/>
              <a:t>Facebook y </a:t>
            </a:r>
            <a:r>
              <a:rPr lang="es-MX" dirty="0" err="1" smtClean="0"/>
              <a:t>Whats</a:t>
            </a:r>
            <a:r>
              <a:rPr lang="es-MX" dirty="0" smtClean="0"/>
              <a:t> App.</a:t>
            </a:r>
          </a:p>
        </p:txBody>
      </p:sp>
      <p:sp>
        <p:nvSpPr>
          <p:cNvPr id="3"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Y” o “</a:t>
            </a:r>
            <a:r>
              <a:rPr lang="es-ES_tradnl" altLang="es-MX" sz="4800" dirty="0" err="1" smtClean="0">
                <a:solidFill>
                  <a:schemeClr val="bg1"/>
                </a:solidFill>
                <a:latin typeface="Bickley Script LET" pitchFamily="2" charset="0"/>
              </a:rPr>
              <a:t>Millennials</a:t>
            </a:r>
            <a:r>
              <a:rPr lang="es-ES_tradnl" altLang="es-MX" sz="4800" dirty="0" smtClean="0">
                <a:solidFill>
                  <a:schemeClr val="bg1"/>
                </a:solidFill>
                <a:latin typeface="Bickley Script LET" pitchFamily="2" charset="0"/>
              </a:rPr>
              <a:t>” </a:t>
            </a:r>
            <a:endParaRPr lang="es-ES_tradnl" altLang="es-MX" sz="4800" dirty="0">
              <a:solidFill>
                <a:schemeClr val="bg1"/>
              </a:solidFill>
              <a:latin typeface="Bickley Script LET" pitchFamily="2" charset="0"/>
            </a:endParaRPr>
          </a:p>
        </p:txBody>
      </p:sp>
      <p:pic>
        <p:nvPicPr>
          <p:cNvPr id="23554" name="Picture 2" descr="http://tse2.mm.bing.net/th?id=OIP.Ma262bdb07cfd6b85d56f28f7ae32ac89H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842" y="3284984"/>
            <a:ext cx="3318638" cy="2123928"/>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92984" y="2974300"/>
            <a:ext cx="5243112" cy="3046988"/>
          </a:xfrm>
          <a:prstGeom prst="rect">
            <a:avLst/>
          </a:prstGeom>
          <a:noFill/>
        </p:spPr>
        <p:txBody>
          <a:bodyPr wrap="square" rtlCol="0">
            <a:spAutoFit/>
          </a:bodyPr>
          <a:lstStyle/>
          <a:p>
            <a:pPr marL="342900" indent="-342900" algn="just">
              <a:buFont typeface="Wingdings" panose="05000000000000000000" pitchFamily="2" charset="2"/>
              <a:buChar char="§"/>
            </a:pPr>
            <a:r>
              <a:rPr lang="es-MX" dirty="0" smtClean="0"/>
              <a:t>Estar </a:t>
            </a:r>
            <a:r>
              <a:rPr lang="es-MX" dirty="0"/>
              <a:t>conectado constantemente está innovando su mente y su estilo de vida ya que Contar su vida por las redes bajo el concepto de compartir con otros prácticamente los convierte a ellos mismos en celebridades de sus propias vidas</a:t>
            </a:r>
            <a:r>
              <a:rPr lang="es-MX" dirty="0" smtClean="0"/>
              <a:t>.</a:t>
            </a:r>
            <a:endParaRPr lang="es-MX" dirty="0"/>
          </a:p>
        </p:txBody>
      </p:sp>
    </p:spTree>
    <p:extLst>
      <p:ext uri="{BB962C8B-B14F-4D97-AF65-F5344CB8AC3E}">
        <p14:creationId xmlns:p14="http://schemas.microsoft.com/office/powerpoint/2010/main" val="2199603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23554"/>
                                        </p:tgtEl>
                                        <p:attrNameLst>
                                          <p:attrName>style.visibility</p:attrName>
                                        </p:attrNameLst>
                                      </p:cBhvr>
                                      <p:to>
                                        <p:strVal val="visible"/>
                                      </p:to>
                                    </p:set>
                                    <p:animEffect transition="in" filter="barn(inVertical)">
                                      <p:cBhvr>
                                        <p:cTn id="9" dur="500"/>
                                        <p:tgtEl>
                                          <p:spTgt spid="2355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496" y="1124744"/>
            <a:ext cx="5976664" cy="3170099"/>
          </a:xfrm>
          <a:prstGeom prst="rect">
            <a:avLst/>
          </a:prstGeom>
          <a:noFill/>
        </p:spPr>
        <p:txBody>
          <a:bodyPr wrap="square" rtlCol="0">
            <a:spAutoFit/>
          </a:bodyPr>
          <a:lstStyle/>
          <a:p>
            <a:pPr marL="342900" indent="-342900" algn="just">
              <a:buFont typeface="Wingdings" panose="05000000000000000000" pitchFamily="2" charset="2"/>
              <a:buChar char="§"/>
            </a:pPr>
            <a:r>
              <a:rPr lang="es-MX" sz="2000" dirty="0" smtClean="0"/>
              <a:t>La </a:t>
            </a:r>
            <a:r>
              <a:rPr lang="es-MX" sz="2000" dirty="0"/>
              <a:t>tecnología es parte de su paisaje </a:t>
            </a:r>
            <a:r>
              <a:rPr lang="es-MX" sz="2000" dirty="0" smtClean="0"/>
              <a:t>cotidiano, a </a:t>
            </a:r>
            <a:r>
              <a:rPr lang="es-MX" sz="2000" dirty="0"/>
              <a:t>diferencia de las generaciones anteriores, los </a:t>
            </a:r>
            <a:r>
              <a:rPr lang="es-MX" sz="2000" dirty="0" err="1"/>
              <a:t>Millennials</a:t>
            </a:r>
            <a:r>
              <a:rPr lang="es-MX" sz="2000" dirty="0"/>
              <a:t> están más enfocados en sacar el mayor provecho al presente, en vivir de lo que les apasiona y buscar la felicidad en todo lo que hacen. Tienen confianza en sí mismos, están conectados con el mundo y abiertos al cambio, ya que saben que evolucionar es la clave para sobrevivir. Pero lo que los mueve es la pasión.</a:t>
            </a:r>
            <a:br>
              <a:rPr lang="es-MX" sz="2000" dirty="0"/>
            </a:br>
            <a:endParaRPr lang="es-MX" sz="2000" dirty="0"/>
          </a:p>
        </p:txBody>
      </p:sp>
      <p:sp>
        <p:nvSpPr>
          <p:cNvPr id="3"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Y” o “</a:t>
            </a:r>
            <a:r>
              <a:rPr lang="es-ES_tradnl" altLang="es-MX" sz="4800" dirty="0" err="1" smtClean="0">
                <a:solidFill>
                  <a:schemeClr val="bg1"/>
                </a:solidFill>
                <a:latin typeface="Bickley Script LET" pitchFamily="2" charset="0"/>
              </a:rPr>
              <a:t>Millennials</a:t>
            </a:r>
            <a:r>
              <a:rPr lang="es-ES_tradnl" altLang="es-MX" sz="4800" dirty="0" smtClean="0">
                <a:solidFill>
                  <a:schemeClr val="bg1"/>
                </a:solidFill>
                <a:latin typeface="Bickley Script LET" pitchFamily="2" charset="0"/>
              </a:rPr>
              <a:t>” </a:t>
            </a:r>
            <a:endParaRPr lang="es-ES_tradnl" altLang="es-MX" sz="4800" dirty="0">
              <a:solidFill>
                <a:schemeClr val="bg1"/>
              </a:solidFill>
              <a:latin typeface="Bickley Script LET" pitchFamily="2" charset="0"/>
            </a:endParaRPr>
          </a:p>
        </p:txBody>
      </p:sp>
      <p:sp>
        <p:nvSpPr>
          <p:cNvPr id="4" name="3 CuadroTexto"/>
          <p:cNvSpPr txBox="1"/>
          <p:nvPr/>
        </p:nvSpPr>
        <p:spPr>
          <a:xfrm>
            <a:off x="3419872" y="4077072"/>
            <a:ext cx="5688632" cy="1938992"/>
          </a:xfrm>
          <a:prstGeom prst="rect">
            <a:avLst/>
          </a:prstGeom>
          <a:noFill/>
        </p:spPr>
        <p:txBody>
          <a:bodyPr wrap="square" rtlCol="0">
            <a:spAutoFit/>
          </a:bodyPr>
          <a:lstStyle/>
          <a:p>
            <a:pPr marL="342900" indent="-342900" algn="just">
              <a:buFont typeface="Wingdings" panose="05000000000000000000" pitchFamily="2" charset="2"/>
              <a:buChar char="§"/>
            </a:pPr>
            <a:r>
              <a:rPr lang="es-MX" sz="2000" dirty="0" smtClean="0"/>
              <a:t>Los </a:t>
            </a:r>
            <a:r>
              <a:rPr lang="es-MX" sz="2000" dirty="0" err="1"/>
              <a:t>Millennials</a:t>
            </a:r>
            <a:r>
              <a:rPr lang="es-MX" sz="2000" dirty="0"/>
              <a:t> son innovadores, son "nativos digitales", es decir, crecieron rodeados de pantallas, Internet y dispositivos de comunicación con cientos de funciones, lo que se traduce en una nuevo rol para los </a:t>
            </a:r>
            <a:r>
              <a:rPr lang="es-MX" sz="2000" dirty="0" smtClean="0"/>
              <a:t>docentes</a:t>
            </a:r>
            <a:endParaRPr lang="es-MX" sz="2000" dirty="0"/>
          </a:p>
        </p:txBody>
      </p:sp>
      <p:pic>
        <p:nvPicPr>
          <p:cNvPr id="24580" name="Picture 4" descr="The Art and Science of Marketing Apartments to Millennial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971" y="1700808"/>
            <a:ext cx="28575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tse4.mm.bing.net/th?id=OIP.M2d90dc2e5d71a3a339a1dbcd8b3b1691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260304"/>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856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fade">
                                      <p:cBhvr>
                                        <p:cTn id="10" dur="500"/>
                                        <p:tgtEl>
                                          <p:spTgt spid="2458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582"/>
                                        </p:tgtEl>
                                        <p:attrNameLst>
                                          <p:attrName>style.visibility</p:attrName>
                                        </p:attrNameLst>
                                      </p:cBhvr>
                                      <p:to>
                                        <p:strVal val="visible"/>
                                      </p:to>
                                    </p:set>
                                    <p:animEffect transition="in" filter="barn(inVertical)">
                                      <p:cBhvr>
                                        <p:cTn id="15" dur="500"/>
                                        <p:tgtEl>
                                          <p:spTgt spid="2458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23528" y="143063"/>
            <a:ext cx="8568952" cy="754566"/>
          </a:xfrm>
          <a:prstGeom prst="rect">
            <a:avLst/>
          </a:prstGeom>
          <a:noFill/>
          <a:ln>
            <a:noFill/>
          </a:ln>
          <a:effectLst>
            <a:outerShdw dist="28398" dir="6993903" algn="ctr" rotWithShape="0">
              <a:srgbClr val="660033"/>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800" dirty="0" smtClean="0">
                <a:solidFill>
                  <a:schemeClr val="bg1"/>
                </a:solidFill>
                <a:latin typeface="Bickley Script LET" pitchFamily="2" charset="0"/>
              </a:rPr>
              <a:t>Generación  ” Z”  o Virtual </a:t>
            </a:r>
            <a:endParaRPr lang="es-ES_tradnl" altLang="es-MX" sz="4800" dirty="0">
              <a:solidFill>
                <a:schemeClr val="bg1"/>
              </a:solidFill>
              <a:latin typeface="Bickley Script LET" pitchFamily="2" charset="0"/>
            </a:endParaRPr>
          </a:p>
        </p:txBody>
      </p:sp>
      <p:sp>
        <p:nvSpPr>
          <p:cNvPr id="4" name="3 CuadroTexto"/>
          <p:cNvSpPr txBox="1"/>
          <p:nvPr/>
        </p:nvSpPr>
        <p:spPr>
          <a:xfrm>
            <a:off x="3707904" y="1988840"/>
            <a:ext cx="5040560" cy="1200329"/>
          </a:xfrm>
          <a:prstGeom prst="rect">
            <a:avLst/>
          </a:prstGeom>
          <a:noFill/>
        </p:spPr>
        <p:txBody>
          <a:bodyPr wrap="square" rtlCol="0">
            <a:spAutoFit/>
          </a:bodyPr>
          <a:lstStyle/>
          <a:p>
            <a:pPr marL="342900" indent="-342900" algn="just">
              <a:buFont typeface="Wingdings" panose="05000000000000000000" pitchFamily="2" charset="2"/>
              <a:buChar char="§"/>
            </a:pPr>
            <a:r>
              <a:rPr lang="es-MX" dirty="0" smtClean="0"/>
              <a:t>Son los niños de hoy, estudiantes, futuros padres y líderes.</a:t>
            </a:r>
            <a:endParaRPr lang="es-MX" dirty="0"/>
          </a:p>
        </p:txBody>
      </p:sp>
      <p:sp>
        <p:nvSpPr>
          <p:cNvPr id="6" name="5 CuadroTexto"/>
          <p:cNvSpPr txBox="1"/>
          <p:nvPr/>
        </p:nvSpPr>
        <p:spPr>
          <a:xfrm>
            <a:off x="323528" y="1052736"/>
            <a:ext cx="8352928" cy="830997"/>
          </a:xfrm>
          <a:prstGeom prst="rect">
            <a:avLst/>
          </a:prstGeom>
          <a:noFill/>
        </p:spPr>
        <p:txBody>
          <a:bodyPr wrap="square" rtlCol="0">
            <a:spAutoFit/>
          </a:bodyPr>
          <a:lstStyle/>
          <a:p>
            <a:pPr marL="342900" indent="-342900" algn="just">
              <a:buFont typeface="Wingdings" panose="05000000000000000000" pitchFamily="2" charset="2"/>
              <a:buChar char="§"/>
            </a:pPr>
            <a:r>
              <a:rPr lang="es-MX" dirty="0" smtClean="0"/>
              <a:t>Son la primera generación del siglo 21, conocidos como “nativos digitales”.</a:t>
            </a:r>
            <a:endParaRPr lang="es-MX" dirty="0"/>
          </a:p>
        </p:txBody>
      </p:sp>
      <p:sp>
        <p:nvSpPr>
          <p:cNvPr id="7" name="6 CuadroTexto"/>
          <p:cNvSpPr txBox="1"/>
          <p:nvPr/>
        </p:nvSpPr>
        <p:spPr>
          <a:xfrm>
            <a:off x="3707904" y="3371508"/>
            <a:ext cx="5328592" cy="1569660"/>
          </a:xfrm>
          <a:prstGeom prst="rect">
            <a:avLst/>
          </a:prstGeom>
          <a:noFill/>
        </p:spPr>
        <p:txBody>
          <a:bodyPr wrap="square" rtlCol="0">
            <a:spAutoFit/>
          </a:bodyPr>
          <a:lstStyle/>
          <a:p>
            <a:pPr marL="342900" indent="-342900" algn="just">
              <a:buFont typeface="Wingdings" panose="05000000000000000000" pitchFamily="2" charset="2"/>
              <a:buChar char="§"/>
            </a:pPr>
            <a:r>
              <a:rPr lang="es-MX" dirty="0" smtClean="0"/>
              <a:t>Son hijos únicos o de familias reducidas, sobreprotegidos , pero también presionados en lo académico. </a:t>
            </a:r>
            <a:endParaRPr lang="es-MX" dirty="0"/>
          </a:p>
        </p:txBody>
      </p:sp>
      <p:sp>
        <p:nvSpPr>
          <p:cNvPr id="8" name="7 CuadroTexto"/>
          <p:cNvSpPr txBox="1"/>
          <p:nvPr/>
        </p:nvSpPr>
        <p:spPr>
          <a:xfrm>
            <a:off x="755576" y="5046275"/>
            <a:ext cx="7920880" cy="830997"/>
          </a:xfrm>
          <a:prstGeom prst="rect">
            <a:avLst/>
          </a:prstGeom>
          <a:noFill/>
        </p:spPr>
        <p:txBody>
          <a:bodyPr wrap="square" rtlCol="0">
            <a:spAutoFit/>
          </a:bodyPr>
          <a:lstStyle/>
          <a:p>
            <a:pPr marL="342900" indent="-342900" algn="just">
              <a:buFont typeface="Wingdings" panose="05000000000000000000" pitchFamily="2" charset="2"/>
              <a:buChar char="§"/>
            </a:pPr>
            <a:r>
              <a:rPr lang="es-MX" dirty="0" smtClean="0"/>
              <a:t>Es una generación que vislumbra un futuro con gran incertidumbre.</a:t>
            </a:r>
            <a:endParaRPr lang="es-MX" dirty="0"/>
          </a:p>
        </p:txBody>
      </p:sp>
      <p:pic>
        <p:nvPicPr>
          <p:cNvPr id="25604" name="Picture 4" descr="clave del estudio de la Keiser Family Foundation: En comparación c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76872"/>
            <a:ext cx="3384376" cy="233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632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barn(inVertical)">
                                      <p:cBhvr>
                                        <p:cTn id="10" dur="500"/>
                                        <p:tgtEl>
                                          <p:spTgt spid="2560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395536" y="1311151"/>
            <a:ext cx="8352928" cy="1567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smtClean="0">
                <a:solidFill>
                  <a:srgbClr val="3E1403"/>
                </a:solidFill>
              </a:rPr>
              <a:t>Después de conocer las características de cada Generación, La pregunta es :</a:t>
            </a:r>
          </a:p>
          <a:p>
            <a:pPr algn="ctr"/>
            <a:r>
              <a:rPr lang="es-ES_tradnl" altLang="es-MX" sz="2400" b="1" dirty="0" smtClean="0">
                <a:solidFill>
                  <a:srgbClr val="3E1403"/>
                </a:solidFill>
              </a:rPr>
              <a:t> ¿Qué podemos hacer para Impactar con el mensaje del Evangelio a cada una de ellas?</a:t>
            </a:r>
            <a:endParaRPr lang="es-ES_tradnl" altLang="es-MX" sz="2400" b="1" dirty="0">
              <a:solidFill>
                <a:srgbClr val="3E1403"/>
              </a:solidFill>
            </a:endParaRPr>
          </a:p>
        </p:txBody>
      </p:sp>
      <p:sp>
        <p:nvSpPr>
          <p:cNvPr id="5" name="Rectangle 4"/>
          <p:cNvSpPr>
            <a:spLocks noChangeArrowheads="1"/>
          </p:cNvSpPr>
          <p:nvPr/>
        </p:nvSpPr>
        <p:spPr bwMode="auto">
          <a:xfrm>
            <a:off x="913606" y="44624"/>
            <a:ext cx="2798844" cy="920765"/>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5400" dirty="0" smtClean="0">
                <a:solidFill>
                  <a:schemeClr val="bg1"/>
                </a:solidFill>
              </a:rPr>
              <a:t>Ejercicio</a:t>
            </a:r>
            <a:endParaRPr lang="es-ES_tradnl" altLang="es-MX" sz="5400" dirty="0">
              <a:solidFill>
                <a:schemeClr val="bg1"/>
              </a:solidFill>
            </a:endParaRPr>
          </a:p>
        </p:txBody>
      </p:sp>
      <p:sp>
        <p:nvSpPr>
          <p:cNvPr id="7" name="6 CuadroTexto"/>
          <p:cNvSpPr txBox="1"/>
          <p:nvPr/>
        </p:nvSpPr>
        <p:spPr>
          <a:xfrm>
            <a:off x="1475656" y="3399383"/>
            <a:ext cx="5760640" cy="461665"/>
          </a:xfrm>
          <a:prstGeom prst="rect">
            <a:avLst/>
          </a:prstGeom>
          <a:noFill/>
        </p:spPr>
        <p:txBody>
          <a:bodyPr wrap="square" rtlCol="0">
            <a:spAutoFit/>
          </a:bodyPr>
          <a:lstStyle/>
          <a:p>
            <a:pPr marL="342900" indent="-342900">
              <a:buFont typeface="Wingdings" panose="05000000000000000000" pitchFamily="2" charset="2"/>
              <a:buChar char="Ø"/>
            </a:pPr>
            <a:r>
              <a:rPr lang="es-MX" dirty="0" smtClean="0"/>
              <a:t> Generación de los “ </a:t>
            </a:r>
            <a:r>
              <a:rPr lang="es-MX" dirty="0" err="1" smtClean="0"/>
              <a:t>Baby</a:t>
            </a:r>
            <a:r>
              <a:rPr lang="es-MX" dirty="0" smtClean="0"/>
              <a:t> </a:t>
            </a:r>
            <a:r>
              <a:rPr lang="es-MX" dirty="0" err="1" smtClean="0"/>
              <a:t>Boomers</a:t>
            </a:r>
            <a:r>
              <a:rPr lang="es-MX" dirty="0" smtClean="0"/>
              <a:t>”</a:t>
            </a:r>
            <a:endParaRPr lang="es-MX" dirty="0"/>
          </a:p>
        </p:txBody>
      </p:sp>
      <p:sp>
        <p:nvSpPr>
          <p:cNvPr id="8" name="7 CuadroTexto"/>
          <p:cNvSpPr txBox="1"/>
          <p:nvPr/>
        </p:nvSpPr>
        <p:spPr>
          <a:xfrm>
            <a:off x="1457999" y="4263479"/>
            <a:ext cx="5760640" cy="461665"/>
          </a:xfrm>
          <a:prstGeom prst="rect">
            <a:avLst/>
          </a:prstGeom>
          <a:noFill/>
        </p:spPr>
        <p:txBody>
          <a:bodyPr wrap="square" rtlCol="0">
            <a:spAutoFit/>
          </a:bodyPr>
          <a:lstStyle/>
          <a:p>
            <a:pPr marL="342900" indent="-342900">
              <a:buFont typeface="Wingdings" panose="05000000000000000000" pitchFamily="2" charset="2"/>
              <a:buChar char="Ø"/>
            </a:pPr>
            <a:r>
              <a:rPr lang="es-MX" dirty="0" smtClean="0"/>
              <a:t> Generación “X” o “ </a:t>
            </a:r>
            <a:r>
              <a:rPr lang="es-MX" dirty="0" err="1" smtClean="0"/>
              <a:t>Sandwich</a:t>
            </a:r>
            <a:r>
              <a:rPr lang="es-MX" dirty="0" smtClean="0"/>
              <a:t>“ </a:t>
            </a:r>
            <a:endParaRPr lang="es-MX" dirty="0"/>
          </a:p>
        </p:txBody>
      </p:sp>
      <p:sp>
        <p:nvSpPr>
          <p:cNvPr id="9" name="8 CuadroTexto"/>
          <p:cNvSpPr txBox="1"/>
          <p:nvPr/>
        </p:nvSpPr>
        <p:spPr>
          <a:xfrm>
            <a:off x="1475656" y="5055567"/>
            <a:ext cx="5760640" cy="461665"/>
          </a:xfrm>
          <a:prstGeom prst="rect">
            <a:avLst/>
          </a:prstGeom>
          <a:noFill/>
        </p:spPr>
        <p:txBody>
          <a:bodyPr wrap="square" rtlCol="0">
            <a:spAutoFit/>
          </a:bodyPr>
          <a:lstStyle/>
          <a:p>
            <a:pPr marL="342900" indent="-342900">
              <a:buFont typeface="Wingdings" panose="05000000000000000000" pitchFamily="2" charset="2"/>
              <a:buChar char="Ø"/>
            </a:pPr>
            <a:r>
              <a:rPr lang="es-MX" dirty="0" smtClean="0"/>
              <a:t> Generación “Y” o “ </a:t>
            </a:r>
            <a:r>
              <a:rPr lang="es-MX" dirty="0" err="1" smtClean="0"/>
              <a:t>Millennials</a:t>
            </a:r>
            <a:r>
              <a:rPr lang="es-MX" dirty="0" smtClean="0"/>
              <a:t>“ </a:t>
            </a:r>
            <a:endParaRPr lang="es-MX" dirty="0"/>
          </a:p>
        </p:txBody>
      </p:sp>
    </p:spTree>
    <p:extLst>
      <p:ext uri="{BB962C8B-B14F-4D97-AF65-F5344CB8AC3E}">
        <p14:creationId xmlns:p14="http://schemas.microsoft.com/office/powerpoint/2010/main" val="367763180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1428" y="836712"/>
            <a:ext cx="6264696" cy="1938992"/>
          </a:xfrm>
          <a:prstGeom prst="rect">
            <a:avLst/>
          </a:prstGeom>
          <a:noFill/>
        </p:spPr>
        <p:txBody>
          <a:bodyPr wrap="square" rtlCol="0">
            <a:spAutoFit/>
          </a:bodyPr>
          <a:lstStyle/>
          <a:p>
            <a:pPr algn="ctr"/>
            <a:r>
              <a:rPr lang="es-MX" sz="6000" dirty="0" smtClean="0">
                <a:solidFill>
                  <a:srgbClr val="FF0000"/>
                </a:solidFill>
                <a:effectLst>
                  <a:outerShdw blurRad="38100" dist="38100" dir="2700000" algn="tl">
                    <a:srgbClr val="000000">
                      <a:alpha val="43137"/>
                    </a:srgbClr>
                  </a:outerShdw>
                </a:effectLst>
              </a:rPr>
              <a:t>Tecnologías   de Comunicación</a:t>
            </a:r>
            <a:endParaRPr lang="es-MX" sz="6000" dirty="0">
              <a:solidFill>
                <a:srgbClr val="FF0000"/>
              </a:solidFill>
              <a:effectLst>
                <a:outerShdw blurRad="38100" dist="38100" dir="2700000" algn="tl">
                  <a:srgbClr val="000000">
                    <a:alpha val="43137"/>
                  </a:srgbClr>
                </a:outerShdw>
              </a:effectLst>
            </a:endParaRPr>
          </a:p>
        </p:txBody>
      </p:sp>
      <p:pic>
        <p:nvPicPr>
          <p:cNvPr id="10242" name="Picture 2" descr="http://tse4.mm.bing.net/th?id=OIP.Mb54294e71ca380c3733efc6d3ff945cbo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637" y="2775704"/>
            <a:ext cx="4741595" cy="302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274831"/>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395536" y="1052736"/>
            <a:ext cx="8352928"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dirty="0" smtClean="0">
                <a:solidFill>
                  <a:srgbClr val="990033"/>
                </a:solidFill>
              </a:rPr>
              <a:t>Sin lugar a dudas, el uso de  las tecnologías de información hoy en día es una de las formas más efectivas de comunicar mensajes. </a:t>
            </a:r>
            <a:endParaRPr lang="es-ES_tradnl" altLang="es-MX" sz="2400" dirty="0">
              <a:solidFill>
                <a:srgbClr val="990033"/>
              </a:solidFill>
            </a:endParaRPr>
          </a:p>
        </p:txBody>
      </p:sp>
      <p:sp>
        <p:nvSpPr>
          <p:cNvPr id="5" name="Rectangle 4"/>
          <p:cNvSpPr>
            <a:spLocks noChangeArrowheads="1"/>
          </p:cNvSpPr>
          <p:nvPr/>
        </p:nvSpPr>
        <p:spPr bwMode="auto">
          <a:xfrm>
            <a:off x="251520" y="152296"/>
            <a:ext cx="8405251" cy="828432"/>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4800" dirty="0" smtClean="0">
                <a:solidFill>
                  <a:schemeClr val="bg1"/>
                </a:solidFill>
              </a:rPr>
              <a:t>Tecnologías de Comunicación</a:t>
            </a:r>
            <a:endParaRPr lang="es-ES_tradnl" altLang="es-MX" sz="4800" dirty="0">
              <a:solidFill>
                <a:schemeClr val="bg1"/>
              </a:solidFill>
            </a:endParaRPr>
          </a:p>
        </p:txBody>
      </p:sp>
      <p:sp>
        <p:nvSpPr>
          <p:cNvPr id="10" name="Rectangle 3"/>
          <p:cNvSpPr>
            <a:spLocks noChangeArrowheads="1"/>
          </p:cNvSpPr>
          <p:nvPr/>
        </p:nvSpPr>
        <p:spPr bwMode="auto">
          <a:xfrm>
            <a:off x="475928" y="2250500"/>
            <a:ext cx="8352928"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smtClean="0">
                <a:solidFill>
                  <a:srgbClr val="3E1403"/>
                </a:solidFill>
              </a:rPr>
              <a:t>¿ Tienes alguna cuenta en algunas de estas aplicaciones?</a:t>
            </a:r>
            <a:endParaRPr lang="es-ES_tradnl" altLang="es-MX" sz="2400" b="1" dirty="0">
              <a:solidFill>
                <a:srgbClr val="3E1403"/>
              </a:solidFill>
            </a:endParaRPr>
          </a:p>
        </p:txBody>
      </p:sp>
      <p:sp>
        <p:nvSpPr>
          <p:cNvPr id="11" name="Rectangle 3"/>
          <p:cNvSpPr>
            <a:spLocks noChangeArrowheads="1"/>
          </p:cNvSpPr>
          <p:nvPr/>
        </p:nvSpPr>
        <p:spPr bwMode="auto">
          <a:xfrm>
            <a:off x="467544" y="4725144"/>
            <a:ext cx="8352928"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smtClean="0">
                <a:solidFill>
                  <a:srgbClr val="C00000"/>
                </a:solidFill>
              </a:rPr>
              <a:t>¿ Se pueden utilizar como medio de Evangelización?</a:t>
            </a:r>
            <a:endParaRPr lang="es-ES_tradnl" altLang="es-MX" sz="2400" b="1" dirty="0">
              <a:solidFill>
                <a:srgbClr val="C00000"/>
              </a:solidFill>
            </a:endParaRPr>
          </a:p>
        </p:txBody>
      </p:sp>
      <p:sp>
        <p:nvSpPr>
          <p:cNvPr id="12" name="Rectangle 3"/>
          <p:cNvSpPr>
            <a:spLocks noChangeArrowheads="1"/>
          </p:cNvSpPr>
          <p:nvPr/>
        </p:nvSpPr>
        <p:spPr bwMode="auto">
          <a:xfrm>
            <a:off x="1187624" y="5218747"/>
            <a:ext cx="6264696"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smtClean="0">
                <a:solidFill>
                  <a:srgbClr val="C00000"/>
                </a:solidFill>
              </a:rPr>
              <a:t>¿De  Qué manera?</a:t>
            </a:r>
            <a:endParaRPr lang="es-ES_tradnl" altLang="es-MX" sz="2400" b="1" dirty="0">
              <a:solidFill>
                <a:srgbClr val="C00000"/>
              </a:solidFill>
            </a:endParaRPr>
          </a:p>
        </p:txBody>
      </p:sp>
      <p:sp>
        <p:nvSpPr>
          <p:cNvPr id="2" name="AutoShape 2" descr="Resultado de imagen para logo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para logo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6" descr="Resultado de imagen para logo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8200" name="Picture 8" descr="Top 5 de aplicaciones imprescindibles para Andr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114596"/>
            <a:ext cx="1400068" cy="140006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tse1.mm.bing.net/th?id=OIP.M25f92aa14ac39689e8ef161456abf63bo0&amp;pid=15.1&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140968"/>
            <a:ext cx="144016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tse3.mm.bing.net/th?id=OIP.M0ff4a6583cf1b23568c712fc9c504625o0&amp;pid=15.1&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3126808"/>
            <a:ext cx="1584175" cy="160017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sus buenos servicios y &quot;dando vuelta a&quot; aplicaciones nativas de iOS de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3375" y="2957879"/>
            <a:ext cx="1769105" cy="1769105"/>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Instagram-logo"/>
          <p:cNvPicPr>
            <a:picLocks noChangeAspect="1" noChangeArrowheads="1"/>
          </p:cNvPicPr>
          <p:nvPr/>
        </p:nvPicPr>
        <p:blipFill rotWithShape="1">
          <a:blip r:embed="rId7">
            <a:extLst>
              <a:ext uri="{28A0092B-C50C-407E-A947-70E740481C1C}">
                <a14:useLocalDpi xmlns:a14="http://schemas.microsoft.com/office/drawing/2010/main" val="0"/>
              </a:ext>
            </a:extLst>
          </a:blip>
          <a:srcRect l="16503" r="16768"/>
          <a:stretch/>
        </p:blipFill>
        <p:spPr bwMode="auto">
          <a:xfrm>
            <a:off x="5354442" y="3060885"/>
            <a:ext cx="1665830" cy="166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667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barn(inVertical)">
                                      <p:cBhvr>
                                        <p:cTn id="10" dur="500"/>
                                        <p:tgtEl>
                                          <p:spTgt spid="8200"/>
                                        </p:tgtEl>
                                      </p:cBhvr>
                                    </p:animEffect>
                                  </p:childTnLst>
                                </p:cTn>
                              </p:par>
                              <p:par>
                                <p:cTn id="11" presetID="16" presetClass="entr" presetSubtype="21" fill="hold"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par>
                                <p:cTn id="14" presetID="16" presetClass="entr" presetSubtype="21" fill="hold" nodeType="withEffect">
                                  <p:stCondLst>
                                    <p:cond delay="0"/>
                                  </p:stCondLst>
                                  <p:childTnLst>
                                    <p:set>
                                      <p:cBhvr>
                                        <p:cTn id="15" dur="1" fill="hold">
                                          <p:stCondLst>
                                            <p:cond delay="0"/>
                                          </p:stCondLst>
                                        </p:cTn>
                                        <p:tgtEl>
                                          <p:spTgt spid="8202"/>
                                        </p:tgtEl>
                                        <p:attrNameLst>
                                          <p:attrName>style.visibility</p:attrName>
                                        </p:attrNameLst>
                                      </p:cBhvr>
                                      <p:to>
                                        <p:strVal val="visible"/>
                                      </p:to>
                                    </p:set>
                                    <p:animEffect transition="in" filter="barn(inVertical)">
                                      <p:cBhvr>
                                        <p:cTn id="16" dur="500"/>
                                        <p:tgtEl>
                                          <p:spTgt spid="8202"/>
                                        </p:tgtEl>
                                      </p:cBhvr>
                                    </p:animEffect>
                                  </p:childTnLst>
                                </p:cTn>
                              </p:par>
                              <p:par>
                                <p:cTn id="17" presetID="16" presetClass="entr" presetSubtype="21" fill="hold" nodeType="withEffect">
                                  <p:stCondLst>
                                    <p:cond delay="0"/>
                                  </p:stCondLst>
                                  <p:childTnLst>
                                    <p:set>
                                      <p:cBhvr>
                                        <p:cTn id="18" dur="1" fill="hold">
                                          <p:stCondLst>
                                            <p:cond delay="0"/>
                                          </p:stCondLst>
                                        </p:cTn>
                                        <p:tgtEl>
                                          <p:spTgt spid="8208"/>
                                        </p:tgtEl>
                                        <p:attrNameLst>
                                          <p:attrName>style.visibility</p:attrName>
                                        </p:attrNameLst>
                                      </p:cBhvr>
                                      <p:to>
                                        <p:strVal val="visible"/>
                                      </p:to>
                                    </p:set>
                                    <p:animEffect transition="in" filter="barn(inVertical)">
                                      <p:cBhvr>
                                        <p:cTn id="19" dur="500"/>
                                        <p:tgtEl>
                                          <p:spTgt spid="8208"/>
                                        </p:tgtEl>
                                      </p:cBhvr>
                                    </p:animEffect>
                                  </p:childTnLst>
                                </p:cTn>
                              </p:par>
                              <p:par>
                                <p:cTn id="20" presetID="16" presetClass="entr" presetSubtype="21" fill="hold" nodeType="withEffect">
                                  <p:stCondLst>
                                    <p:cond delay="0"/>
                                  </p:stCondLst>
                                  <p:childTnLst>
                                    <p:set>
                                      <p:cBhvr>
                                        <p:cTn id="21" dur="1" fill="hold">
                                          <p:stCondLst>
                                            <p:cond delay="0"/>
                                          </p:stCondLst>
                                        </p:cTn>
                                        <p:tgtEl>
                                          <p:spTgt spid="8206"/>
                                        </p:tgtEl>
                                        <p:attrNameLst>
                                          <p:attrName>style.visibility</p:attrName>
                                        </p:attrNameLst>
                                      </p:cBhvr>
                                      <p:to>
                                        <p:strVal val="visible"/>
                                      </p:to>
                                    </p:set>
                                    <p:animEffect transition="in" filter="barn(inVertical)">
                                      <p:cBhvr>
                                        <p:cTn id="22" dur="500"/>
                                        <p:tgtEl>
                                          <p:spTgt spid="820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Top 5 de aplicaciones imprescindibles para Andr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22279"/>
            <a:ext cx="1400068" cy="1400068"/>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6632"/>
            <a:ext cx="3765036" cy="669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763688" y="1844824"/>
            <a:ext cx="1728192" cy="923330"/>
          </a:xfrm>
          <a:prstGeom prst="rect">
            <a:avLst/>
          </a:prstGeom>
          <a:noFill/>
        </p:spPr>
        <p:txBody>
          <a:bodyPr wrap="square" rtlCol="0">
            <a:spAutoFit/>
          </a:bodyPr>
          <a:lstStyle/>
          <a:p>
            <a:r>
              <a:rPr lang="es-MX" sz="5400" dirty="0" smtClean="0"/>
              <a:t>del</a:t>
            </a:r>
            <a:endParaRPr lang="es-MX" sz="5400" dirty="0"/>
          </a:p>
        </p:txBody>
      </p:sp>
      <p:sp>
        <p:nvSpPr>
          <p:cNvPr id="7" name="6 CuadroTexto"/>
          <p:cNvSpPr txBox="1"/>
          <p:nvPr/>
        </p:nvSpPr>
        <p:spPr>
          <a:xfrm>
            <a:off x="539552" y="3258850"/>
            <a:ext cx="3278327" cy="1754326"/>
          </a:xfrm>
          <a:prstGeom prst="rect">
            <a:avLst/>
          </a:prstGeom>
          <a:noFill/>
        </p:spPr>
        <p:txBody>
          <a:bodyPr wrap="square" rtlCol="0">
            <a:spAutoFit/>
          </a:bodyPr>
          <a:lstStyle/>
          <a:p>
            <a:pPr algn="ctr"/>
            <a:r>
              <a:rPr lang="es-MX" sz="5400" dirty="0" smtClean="0"/>
              <a:t>Papa Francisco</a:t>
            </a:r>
            <a:endParaRPr lang="es-MX" sz="5400" dirty="0"/>
          </a:p>
        </p:txBody>
      </p:sp>
    </p:spTree>
    <p:extLst>
      <p:ext uri="{BB962C8B-B14F-4D97-AF65-F5344CB8AC3E}">
        <p14:creationId xmlns:p14="http://schemas.microsoft.com/office/powerpoint/2010/main" val="3501942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221" y="1412776"/>
            <a:ext cx="715327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8" descr="Top 5 de aplicaciones imprescindibles para Andr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22279"/>
            <a:ext cx="1400068" cy="1400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76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4183360" y="2852936"/>
            <a:ext cx="4709120" cy="1922512"/>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lvl1pPr marL="342900" indent="-342900"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lvl="2">
              <a:lnSpc>
                <a:spcPct val="160000"/>
              </a:lnSpc>
              <a:spcBef>
                <a:spcPct val="20000"/>
              </a:spcBef>
            </a:pPr>
            <a:r>
              <a:rPr lang="es-ES_tradnl" altLang="es-MX" sz="3000" b="1" dirty="0">
                <a:solidFill>
                  <a:srgbClr val="002600"/>
                </a:solidFill>
              </a:rPr>
              <a:t>Apertura comercial</a:t>
            </a:r>
          </a:p>
          <a:p>
            <a:pPr lvl="2">
              <a:lnSpc>
                <a:spcPct val="160000"/>
              </a:lnSpc>
              <a:spcBef>
                <a:spcPct val="20000"/>
              </a:spcBef>
            </a:pPr>
            <a:r>
              <a:rPr lang="es-ES_tradnl" altLang="es-MX" sz="3000" b="1" dirty="0">
                <a:solidFill>
                  <a:srgbClr val="002600"/>
                </a:solidFill>
              </a:rPr>
              <a:t>Cambios políticos</a:t>
            </a:r>
          </a:p>
        </p:txBody>
      </p:sp>
      <p:sp>
        <p:nvSpPr>
          <p:cNvPr id="9219" name="Freeform 3"/>
          <p:cNvSpPr>
            <a:spLocks/>
          </p:cNvSpPr>
          <p:nvPr/>
        </p:nvSpPr>
        <p:spPr bwMode="auto">
          <a:xfrm>
            <a:off x="323528" y="2636912"/>
            <a:ext cx="4338095" cy="3109243"/>
          </a:xfrm>
          <a:custGeom>
            <a:avLst/>
            <a:gdLst>
              <a:gd name="T0" fmla="*/ 93954 w 2715"/>
              <a:gd name="T1" fmla="*/ 245150 h 1923"/>
              <a:gd name="T2" fmla="*/ 357683 w 2715"/>
              <a:gd name="T3" fmla="*/ 882541 h 1923"/>
              <a:gd name="T4" fmla="*/ 369221 w 2715"/>
              <a:gd name="T5" fmla="*/ 1225751 h 1923"/>
              <a:gd name="T6" fmla="*/ 553832 w 2715"/>
              <a:gd name="T7" fmla="*/ 1606157 h 1923"/>
              <a:gd name="T8" fmla="*/ 957668 w 2715"/>
              <a:gd name="T9" fmla="*/ 1778608 h 1923"/>
              <a:gd name="T10" fmla="*/ 670862 w 2715"/>
              <a:gd name="T11" fmla="*/ 1372842 h 1923"/>
              <a:gd name="T12" fmla="*/ 532404 w 2715"/>
              <a:gd name="T13" fmla="*/ 911283 h 1923"/>
              <a:gd name="T14" fmla="*/ 369221 w 2715"/>
              <a:gd name="T15" fmla="*/ 620484 h 1923"/>
              <a:gd name="T16" fmla="*/ 382408 w 2715"/>
              <a:gd name="T17" fmla="*/ 321231 h 1923"/>
              <a:gd name="T18" fmla="*/ 560425 w 2715"/>
              <a:gd name="T19" fmla="*/ 436198 h 1923"/>
              <a:gd name="T20" fmla="*/ 801079 w 2715"/>
              <a:gd name="T21" fmla="*/ 1051610 h 1923"/>
              <a:gd name="T22" fmla="*/ 898329 w 2715"/>
              <a:gd name="T23" fmla="*/ 1210535 h 1923"/>
              <a:gd name="T24" fmla="*/ 1068105 w 2715"/>
              <a:gd name="T25" fmla="*/ 1342409 h 1923"/>
              <a:gd name="T26" fmla="*/ 1112609 w 2715"/>
              <a:gd name="T27" fmla="*/ 1496262 h 1923"/>
              <a:gd name="T28" fmla="*/ 1315351 w 2715"/>
              <a:gd name="T29" fmla="*/ 1697454 h 1923"/>
              <a:gd name="T30" fmla="*/ 1597213 w 2715"/>
              <a:gd name="T31" fmla="*/ 2103220 h 1923"/>
              <a:gd name="T32" fmla="*/ 1585674 w 2715"/>
              <a:gd name="T33" fmla="*/ 2267217 h 1923"/>
              <a:gd name="T34" fmla="*/ 1610399 w 2715"/>
              <a:gd name="T35" fmla="*/ 2515749 h 1923"/>
              <a:gd name="T36" fmla="*/ 1816438 w 2715"/>
              <a:gd name="T37" fmla="*/ 2613809 h 1923"/>
              <a:gd name="T38" fmla="*/ 2090057 w 2715"/>
              <a:gd name="T39" fmla="*/ 2725395 h 1923"/>
              <a:gd name="T40" fmla="*/ 2788941 w 2715"/>
              <a:gd name="T41" fmla="*/ 3046626 h 1923"/>
              <a:gd name="T42" fmla="*/ 3098823 w 2715"/>
              <a:gd name="T43" fmla="*/ 3137924 h 1923"/>
              <a:gd name="T44" fmla="*/ 3499362 w 2715"/>
              <a:gd name="T45" fmla="*/ 3019575 h 1923"/>
              <a:gd name="T46" fmla="*/ 3822431 w 2715"/>
              <a:gd name="T47" fmla="*/ 3136233 h 1923"/>
              <a:gd name="T48" fmla="*/ 3972427 w 2715"/>
              <a:gd name="T49" fmla="*/ 3011122 h 1923"/>
              <a:gd name="T50" fmla="*/ 3972427 w 2715"/>
              <a:gd name="T51" fmla="*/ 2865722 h 1923"/>
              <a:gd name="T52" fmla="*/ 3919681 w 2715"/>
              <a:gd name="T53" fmla="*/ 2694962 h 1923"/>
              <a:gd name="T54" fmla="*/ 4371318 w 2715"/>
              <a:gd name="T55" fmla="*/ 2578305 h 1923"/>
              <a:gd name="T56" fmla="*/ 4381208 w 2715"/>
              <a:gd name="T57" fmla="*/ 2258764 h 1923"/>
              <a:gd name="T58" fmla="*/ 4397691 w 2715"/>
              <a:gd name="T59" fmla="*/ 2084623 h 1923"/>
              <a:gd name="T60" fmla="*/ 4061436 w 2715"/>
              <a:gd name="T61" fmla="*/ 2118437 h 1923"/>
              <a:gd name="T62" fmla="*/ 3853749 w 2715"/>
              <a:gd name="T63" fmla="*/ 2492079 h 1923"/>
              <a:gd name="T64" fmla="*/ 3723533 w 2715"/>
              <a:gd name="T65" fmla="*/ 2574923 h 1923"/>
              <a:gd name="T66" fmla="*/ 3380684 w 2715"/>
              <a:gd name="T67" fmla="*/ 2730467 h 1923"/>
              <a:gd name="T68" fmla="*/ 3233984 w 2715"/>
              <a:gd name="T69" fmla="*/ 2627335 h 1923"/>
              <a:gd name="T70" fmla="*/ 2877949 w 2715"/>
              <a:gd name="T71" fmla="*/ 2287506 h 1923"/>
              <a:gd name="T72" fmla="*/ 2798831 w 2715"/>
              <a:gd name="T73" fmla="*/ 1575725 h 1923"/>
              <a:gd name="T74" fmla="*/ 2584550 w 2715"/>
              <a:gd name="T75" fmla="*/ 1391439 h 1923"/>
              <a:gd name="T76" fmla="*/ 2324117 w 2715"/>
              <a:gd name="T77" fmla="*/ 857181 h 1923"/>
              <a:gd name="T78" fmla="*/ 1839514 w 2715"/>
              <a:gd name="T79" fmla="*/ 916355 h 1923"/>
              <a:gd name="T80" fmla="*/ 1511500 w 2715"/>
              <a:gd name="T81" fmla="*/ 468322 h 1923"/>
              <a:gd name="T82" fmla="*/ 867011 w 2715"/>
              <a:gd name="T83" fmla="*/ 500445 h 1923"/>
              <a:gd name="T84" fmla="*/ 0 w 2715"/>
              <a:gd name="T85" fmla="*/ 0 h 19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15" h="1923">
                <a:moveTo>
                  <a:pt x="0" y="0"/>
                </a:moveTo>
                <a:lnTo>
                  <a:pt x="72" y="98"/>
                </a:lnTo>
                <a:lnTo>
                  <a:pt x="57" y="145"/>
                </a:lnTo>
                <a:lnTo>
                  <a:pt x="67" y="366"/>
                </a:lnTo>
                <a:lnTo>
                  <a:pt x="142" y="413"/>
                </a:lnTo>
                <a:lnTo>
                  <a:pt x="217" y="522"/>
                </a:lnTo>
                <a:lnTo>
                  <a:pt x="181" y="600"/>
                </a:lnTo>
                <a:lnTo>
                  <a:pt x="133" y="610"/>
                </a:lnTo>
                <a:lnTo>
                  <a:pt x="224" y="725"/>
                </a:lnTo>
                <a:lnTo>
                  <a:pt x="278" y="726"/>
                </a:lnTo>
                <a:lnTo>
                  <a:pt x="360" y="836"/>
                </a:lnTo>
                <a:lnTo>
                  <a:pt x="336" y="950"/>
                </a:lnTo>
                <a:lnTo>
                  <a:pt x="453" y="1003"/>
                </a:lnTo>
                <a:lnTo>
                  <a:pt x="579" y="1129"/>
                </a:lnTo>
                <a:lnTo>
                  <a:pt x="581" y="1052"/>
                </a:lnTo>
                <a:lnTo>
                  <a:pt x="508" y="969"/>
                </a:lnTo>
                <a:lnTo>
                  <a:pt x="508" y="868"/>
                </a:lnTo>
                <a:lnTo>
                  <a:pt x="407" y="812"/>
                </a:lnTo>
                <a:lnTo>
                  <a:pt x="407" y="665"/>
                </a:lnTo>
                <a:lnTo>
                  <a:pt x="323" y="617"/>
                </a:lnTo>
                <a:lnTo>
                  <a:pt x="323" y="539"/>
                </a:lnTo>
                <a:lnTo>
                  <a:pt x="279" y="527"/>
                </a:lnTo>
                <a:lnTo>
                  <a:pt x="280" y="451"/>
                </a:lnTo>
                <a:lnTo>
                  <a:pt x="224" y="367"/>
                </a:lnTo>
                <a:lnTo>
                  <a:pt x="247" y="320"/>
                </a:lnTo>
                <a:lnTo>
                  <a:pt x="214" y="295"/>
                </a:lnTo>
                <a:lnTo>
                  <a:pt x="232" y="190"/>
                </a:lnTo>
                <a:lnTo>
                  <a:pt x="217" y="154"/>
                </a:lnTo>
                <a:lnTo>
                  <a:pt x="268" y="213"/>
                </a:lnTo>
                <a:lnTo>
                  <a:pt x="340" y="258"/>
                </a:lnTo>
                <a:lnTo>
                  <a:pt x="390" y="410"/>
                </a:lnTo>
                <a:lnTo>
                  <a:pt x="393" y="454"/>
                </a:lnTo>
                <a:lnTo>
                  <a:pt x="486" y="622"/>
                </a:lnTo>
                <a:lnTo>
                  <a:pt x="512" y="615"/>
                </a:lnTo>
                <a:lnTo>
                  <a:pt x="525" y="617"/>
                </a:lnTo>
                <a:lnTo>
                  <a:pt x="545" y="716"/>
                </a:lnTo>
                <a:lnTo>
                  <a:pt x="581" y="713"/>
                </a:lnTo>
                <a:lnTo>
                  <a:pt x="618" y="754"/>
                </a:lnTo>
                <a:lnTo>
                  <a:pt x="648" y="794"/>
                </a:lnTo>
                <a:lnTo>
                  <a:pt x="613" y="843"/>
                </a:lnTo>
                <a:lnTo>
                  <a:pt x="654" y="898"/>
                </a:lnTo>
                <a:lnTo>
                  <a:pt x="675" y="885"/>
                </a:lnTo>
                <a:lnTo>
                  <a:pt x="733" y="912"/>
                </a:lnTo>
                <a:lnTo>
                  <a:pt x="732" y="944"/>
                </a:lnTo>
                <a:lnTo>
                  <a:pt x="798" y="1004"/>
                </a:lnTo>
                <a:lnTo>
                  <a:pt x="881" y="1127"/>
                </a:lnTo>
                <a:lnTo>
                  <a:pt x="955" y="1161"/>
                </a:lnTo>
                <a:lnTo>
                  <a:pt x="969" y="1244"/>
                </a:lnTo>
                <a:lnTo>
                  <a:pt x="1010" y="1297"/>
                </a:lnTo>
                <a:lnTo>
                  <a:pt x="991" y="1310"/>
                </a:lnTo>
                <a:lnTo>
                  <a:pt x="962" y="1341"/>
                </a:lnTo>
                <a:lnTo>
                  <a:pt x="1007" y="1393"/>
                </a:lnTo>
                <a:lnTo>
                  <a:pt x="976" y="1416"/>
                </a:lnTo>
                <a:lnTo>
                  <a:pt x="977" y="1488"/>
                </a:lnTo>
                <a:lnTo>
                  <a:pt x="1066" y="1498"/>
                </a:lnTo>
                <a:lnTo>
                  <a:pt x="1063" y="1546"/>
                </a:lnTo>
                <a:lnTo>
                  <a:pt x="1102" y="1546"/>
                </a:lnTo>
                <a:lnTo>
                  <a:pt x="1136" y="1549"/>
                </a:lnTo>
                <a:lnTo>
                  <a:pt x="1134" y="1611"/>
                </a:lnTo>
                <a:lnTo>
                  <a:pt x="1268" y="1612"/>
                </a:lnTo>
                <a:lnTo>
                  <a:pt x="1337" y="1709"/>
                </a:lnTo>
                <a:lnTo>
                  <a:pt x="1532" y="1768"/>
                </a:lnTo>
                <a:lnTo>
                  <a:pt x="1692" y="1802"/>
                </a:lnTo>
                <a:lnTo>
                  <a:pt x="1756" y="1846"/>
                </a:lnTo>
                <a:lnTo>
                  <a:pt x="1827" y="1852"/>
                </a:lnTo>
                <a:lnTo>
                  <a:pt x="1880" y="1856"/>
                </a:lnTo>
                <a:lnTo>
                  <a:pt x="1965" y="1830"/>
                </a:lnTo>
                <a:lnTo>
                  <a:pt x="2016" y="1786"/>
                </a:lnTo>
                <a:lnTo>
                  <a:pt x="2123" y="1786"/>
                </a:lnTo>
                <a:lnTo>
                  <a:pt x="2178" y="1870"/>
                </a:lnTo>
                <a:lnTo>
                  <a:pt x="2255" y="1922"/>
                </a:lnTo>
                <a:lnTo>
                  <a:pt x="2319" y="1855"/>
                </a:lnTo>
                <a:lnTo>
                  <a:pt x="2282" y="1837"/>
                </a:lnTo>
                <a:lnTo>
                  <a:pt x="2310" y="1781"/>
                </a:lnTo>
                <a:lnTo>
                  <a:pt x="2410" y="1781"/>
                </a:lnTo>
                <a:lnTo>
                  <a:pt x="2420" y="1757"/>
                </a:lnTo>
                <a:lnTo>
                  <a:pt x="2430" y="1732"/>
                </a:lnTo>
                <a:lnTo>
                  <a:pt x="2410" y="1695"/>
                </a:lnTo>
                <a:lnTo>
                  <a:pt x="2344" y="1652"/>
                </a:lnTo>
                <a:lnTo>
                  <a:pt x="2379" y="1644"/>
                </a:lnTo>
                <a:lnTo>
                  <a:pt x="2378" y="1594"/>
                </a:lnTo>
                <a:lnTo>
                  <a:pt x="2539" y="1581"/>
                </a:lnTo>
                <a:lnTo>
                  <a:pt x="2631" y="1474"/>
                </a:lnTo>
                <a:lnTo>
                  <a:pt x="2652" y="1525"/>
                </a:lnTo>
                <a:lnTo>
                  <a:pt x="2679" y="1463"/>
                </a:lnTo>
                <a:lnTo>
                  <a:pt x="2650" y="1418"/>
                </a:lnTo>
                <a:lnTo>
                  <a:pt x="2658" y="1336"/>
                </a:lnTo>
                <a:lnTo>
                  <a:pt x="2714" y="1255"/>
                </a:lnTo>
                <a:lnTo>
                  <a:pt x="2693" y="1210"/>
                </a:lnTo>
                <a:lnTo>
                  <a:pt x="2668" y="1233"/>
                </a:lnTo>
                <a:lnTo>
                  <a:pt x="2587" y="1232"/>
                </a:lnTo>
                <a:lnTo>
                  <a:pt x="2570" y="1253"/>
                </a:lnTo>
                <a:lnTo>
                  <a:pt x="2464" y="1253"/>
                </a:lnTo>
                <a:lnTo>
                  <a:pt x="2417" y="1281"/>
                </a:lnTo>
                <a:lnTo>
                  <a:pt x="2392" y="1448"/>
                </a:lnTo>
                <a:lnTo>
                  <a:pt x="2338" y="1474"/>
                </a:lnTo>
                <a:lnTo>
                  <a:pt x="2345" y="1517"/>
                </a:lnTo>
                <a:lnTo>
                  <a:pt x="2306" y="1544"/>
                </a:lnTo>
                <a:lnTo>
                  <a:pt x="2259" y="1523"/>
                </a:lnTo>
                <a:lnTo>
                  <a:pt x="2210" y="1540"/>
                </a:lnTo>
                <a:lnTo>
                  <a:pt x="2179" y="1559"/>
                </a:lnTo>
                <a:lnTo>
                  <a:pt x="2051" y="1615"/>
                </a:lnTo>
                <a:lnTo>
                  <a:pt x="2016" y="1567"/>
                </a:lnTo>
                <a:lnTo>
                  <a:pt x="1969" y="1591"/>
                </a:lnTo>
                <a:lnTo>
                  <a:pt x="1962" y="1554"/>
                </a:lnTo>
                <a:lnTo>
                  <a:pt x="1846" y="1497"/>
                </a:lnTo>
                <a:lnTo>
                  <a:pt x="1836" y="1431"/>
                </a:lnTo>
                <a:lnTo>
                  <a:pt x="1746" y="1353"/>
                </a:lnTo>
                <a:lnTo>
                  <a:pt x="1686" y="1192"/>
                </a:lnTo>
                <a:lnTo>
                  <a:pt x="1708" y="1166"/>
                </a:lnTo>
                <a:lnTo>
                  <a:pt x="1698" y="932"/>
                </a:lnTo>
                <a:lnTo>
                  <a:pt x="1758" y="883"/>
                </a:lnTo>
                <a:lnTo>
                  <a:pt x="1758" y="845"/>
                </a:lnTo>
                <a:lnTo>
                  <a:pt x="1568" y="823"/>
                </a:lnTo>
                <a:lnTo>
                  <a:pt x="1552" y="723"/>
                </a:lnTo>
                <a:lnTo>
                  <a:pt x="1448" y="614"/>
                </a:lnTo>
                <a:lnTo>
                  <a:pt x="1410" y="507"/>
                </a:lnTo>
                <a:lnTo>
                  <a:pt x="1268" y="481"/>
                </a:lnTo>
                <a:lnTo>
                  <a:pt x="1191" y="560"/>
                </a:lnTo>
                <a:lnTo>
                  <a:pt x="1116" y="542"/>
                </a:lnTo>
                <a:lnTo>
                  <a:pt x="1076" y="405"/>
                </a:lnTo>
                <a:lnTo>
                  <a:pt x="1016" y="387"/>
                </a:lnTo>
                <a:lnTo>
                  <a:pt x="917" y="277"/>
                </a:lnTo>
                <a:lnTo>
                  <a:pt x="789" y="276"/>
                </a:lnTo>
                <a:lnTo>
                  <a:pt x="792" y="313"/>
                </a:lnTo>
                <a:lnTo>
                  <a:pt x="526" y="296"/>
                </a:lnTo>
                <a:lnTo>
                  <a:pt x="265" y="133"/>
                </a:lnTo>
                <a:lnTo>
                  <a:pt x="183" y="22"/>
                </a:lnTo>
                <a:lnTo>
                  <a:pt x="0" y="0"/>
                </a:lnTo>
              </a:path>
            </a:pathLst>
          </a:custGeom>
          <a:solidFill>
            <a:srgbClr val="00AE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nvGrpSpPr>
          <p:cNvPr id="9220" name="Group 4"/>
          <p:cNvGrpSpPr>
            <a:grpSpLocks/>
          </p:cNvGrpSpPr>
          <p:nvPr/>
        </p:nvGrpSpPr>
        <p:grpSpPr bwMode="auto">
          <a:xfrm>
            <a:off x="2795190" y="1220647"/>
            <a:ext cx="2944019" cy="1730375"/>
            <a:chOff x="5232" y="2688"/>
            <a:chExt cx="1560" cy="1043"/>
          </a:xfrm>
        </p:grpSpPr>
        <p:sp>
          <p:nvSpPr>
            <p:cNvPr id="9225" name="Rectangle 5"/>
            <p:cNvSpPr>
              <a:spLocks noChangeArrowheads="1"/>
            </p:cNvSpPr>
            <p:nvPr/>
          </p:nvSpPr>
          <p:spPr bwMode="auto">
            <a:xfrm>
              <a:off x="5232" y="2691"/>
              <a:ext cx="1551" cy="1037"/>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9226" name="Rectangle 6"/>
            <p:cNvSpPr>
              <a:spLocks noChangeArrowheads="1"/>
            </p:cNvSpPr>
            <p:nvPr/>
          </p:nvSpPr>
          <p:spPr bwMode="auto">
            <a:xfrm>
              <a:off x="5233" y="2688"/>
              <a:ext cx="529" cy="1043"/>
            </a:xfrm>
            <a:prstGeom prst="rect">
              <a:avLst/>
            </a:prstGeom>
            <a:solidFill>
              <a:srgbClr val="008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9227" name="Rectangle 7"/>
            <p:cNvSpPr>
              <a:spLocks noChangeArrowheads="1"/>
            </p:cNvSpPr>
            <p:nvPr/>
          </p:nvSpPr>
          <p:spPr bwMode="auto">
            <a:xfrm>
              <a:off x="6260" y="2688"/>
              <a:ext cx="532" cy="104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grpSp>
          <p:nvGrpSpPr>
            <p:cNvPr id="9228" name="Group 8"/>
            <p:cNvGrpSpPr>
              <a:grpSpLocks/>
            </p:cNvGrpSpPr>
            <p:nvPr/>
          </p:nvGrpSpPr>
          <p:grpSpPr bwMode="auto">
            <a:xfrm>
              <a:off x="5795" y="3035"/>
              <a:ext cx="428" cy="351"/>
              <a:chOff x="1355" y="1591"/>
              <a:chExt cx="428" cy="351"/>
            </a:xfrm>
          </p:grpSpPr>
          <p:sp>
            <p:nvSpPr>
              <p:cNvPr id="9229" name="Freeform 9"/>
              <p:cNvSpPr>
                <a:spLocks/>
              </p:cNvSpPr>
              <p:nvPr/>
            </p:nvSpPr>
            <p:spPr bwMode="auto">
              <a:xfrm>
                <a:off x="1559" y="1825"/>
                <a:ext cx="17" cy="13"/>
              </a:xfrm>
              <a:custGeom>
                <a:avLst/>
                <a:gdLst>
                  <a:gd name="T0" fmla="*/ 16 w 17"/>
                  <a:gd name="T1" fmla="*/ 12 h 13"/>
                  <a:gd name="T2" fmla="*/ 7 w 17"/>
                  <a:gd name="T3" fmla="*/ 9 h 13"/>
                  <a:gd name="T4" fmla="*/ 0 w 17"/>
                  <a:gd name="T5" fmla="*/ 0 h 13"/>
                  <a:gd name="T6" fmla="*/ 13 w 17"/>
                  <a:gd name="T7" fmla="*/ 3 h 13"/>
                  <a:gd name="T8" fmla="*/ 16 w 17"/>
                  <a:gd name="T9" fmla="*/ 12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3">
                    <a:moveTo>
                      <a:pt x="16" y="12"/>
                    </a:moveTo>
                    <a:lnTo>
                      <a:pt x="7" y="9"/>
                    </a:lnTo>
                    <a:lnTo>
                      <a:pt x="0" y="0"/>
                    </a:lnTo>
                    <a:lnTo>
                      <a:pt x="13" y="3"/>
                    </a:lnTo>
                    <a:lnTo>
                      <a:pt x="16" y="12"/>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30" name="Freeform 10"/>
              <p:cNvSpPr>
                <a:spLocks/>
              </p:cNvSpPr>
              <p:nvPr/>
            </p:nvSpPr>
            <p:spPr bwMode="auto">
              <a:xfrm>
                <a:off x="1441" y="1805"/>
                <a:ext cx="223" cy="84"/>
              </a:xfrm>
              <a:custGeom>
                <a:avLst/>
                <a:gdLst>
                  <a:gd name="T0" fmla="*/ 83 w 223"/>
                  <a:gd name="T1" fmla="*/ 42 h 84"/>
                  <a:gd name="T2" fmla="*/ 78 w 223"/>
                  <a:gd name="T3" fmla="*/ 42 h 84"/>
                  <a:gd name="T4" fmla="*/ 69 w 223"/>
                  <a:gd name="T5" fmla="*/ 41 h 84"/>
                  <a:gd name="T6" fmla="*/ 59 w 223"/>
                  <a:gd name="T7" fmla="*/ 36 h 84"/>
                  <a:gd name="T8" fmla="*/ 53 w 223"/>
                  <a:gd name="T9" fmla="*/ 26 h 84"/>
                  <a:gd name="T10" fmla="*/ 48 w 223"/>
                  <a:gd name="T11" fmla="*/ 13 h 84"/>
                  <a:gd name="T12" fmla="*/ 41 w 223"/>
                  <a:gd name="T13" fmla="*/ 22 h 84"/>
                  <a:gd name="T14" fmla="*/ 25 w 223"/>
                  <a:gd name="T15" fmla="*/ 25 h 84"/>
                  <a:gd name="T16" fmla="*/ 16 w 223"/>
                  <a:gd name="T17" fmla="*/ 22 h 84"/>
                  <a:gd name="T18" fmla="*/ 2 w 223"/>
                  <a:gd name="T19" fmla="*/ 0 h 84"/>
                  <a:gd name="T20" fmla="*/ 0 w 223"/>
                  <a:gd name="T21" fmla="*/ 5 h 84"/>
                  <a:gd name="T22" fmla="*/ 6 w 223"/>
                  <a:gd name="T23" fmla="*/ 19 h 84"/>
                  <a:gd name="T24" fmla="*/ 16 w 223"/>
                  <a:gd name="T25" fmla="*/ 31 h 84"/>
                  <a:gd name="T26" fmla="*/ 21 w 223"/>
                  <a:gd name="T27" fmla="*/ 32 h 84"/>
                  <a:gd name="T28" fmla="*/ 36 w 223"/>
                  <a:gd name="T29" fmla="*/ 40 h 84"/>
                  <a:gd name="T30" fmla="*/ 37 w 223"/>
                  <a:gd name="T31" fmla="*/ 43 h 84"/>
                  <a:gd name="T32" fmla="*/ 37 w 223"/>
                  <a:gd name="T33" fmla="*/ 52 h 84"/>
                  <a:gd name="T34" fmla="*/ 37 w 223"/>
                  <a:gd name="T35" fmla="*/ 57 h 84"/>
                  <a:gd name="T36" fmla="*/ 41 w 223"/>
                  <a:gd name="T37" fmla="*/ 58 h 84"/>
                  <a:gd name="T38" fmla="*/ 64 w 223"/>
                  <a:gd name="T39" fmla="*/ 64 h 84"/>
                  <a:gd name="T40" fmla="*/ 69 w 223"/>
                  <a:gd name="T41" fmla="*/ 64 h 84"/>
                  <a:gd name="T42" fmla="*/ 83 w 223"/>
                  <a:gd name="T43" fmla="*/ 73 h 84"/>
                  <a:gd name="T44" fmla="*/ 94 w 223"/>
                  <a:gd name="T45" fmla="*/ 76 h 84"/>
                  <a:gd name="T46" fmla="*/ 121 w 223"/>
                  <a:gd name="T47" fmla="*/ 82 h 84"/>
                  <a:gd name="T48" fmla="*/ 146 w 223"/>
                  <a:gd name="T49" fmla="*/ 83 h 84"/>
                  <a:gd name="T50" fmla="*/ 162 w 223"/>
                  <a:gd name="T51" fmla="*/ 80 h 84"/>
                  <a:gd name="T52" fmla="*/ 172 w 223"/>
                  <a:gd name="T53" fmla="*/ 70 h 84"/>
                  <a:gd name="T54" fmla="*/ 182 w 223"/>
                  <a:gd name="T55" fmla="*/ 67 h 84"/>
                  <a:gd name="T56" fmla="*/ 193 w 223"/>
                  <a:gd name="T57" fmla="*/ 66 h 84"/>
                  <a:gd name="T58" fmla="*/ 219 w 223"/>
                  <a:gd name="T59" fmla="*/ 55 h 84"/>
                  <a:gd name="T60" fmla="*/ 222 w 223"/>
                  <a:gd name="T61" fmla="*/ 49 h 84"/>
                  <a:gd name="T62" fmla="*/ 216 w 223"/>
                  <a:gd name="T63" fmla="*/ 49 h 84"/>
                  <a:gd name="T64" fmla="*/ 208 w 223"/>
                  <a:gd name="T65" fmla="*/ 49 h 84"/>
                  <a:gd name="T66" fmla="*/ 191 w 223"/>
                  <a:gd name="T67" fmla="*/ 49 h 84"/>
                  <a:gd name="T68" fmla="*/ 185 w 223"/>
                  <a:gd name="T69" fmla="*/ 49 h 84"/>
                  <a:gd name="T70" fmla="*/ 203 w 223"/>
                  <a:gd name="T71" fmla="*/ 42 h 84"/>
                  <a:gd name="T72" fmla="*/ 208 w 223"/>
                  <a:gd name="T73" fmla="*/ 40 h 84"/>
                  <a:gd name="T74" fmla="*/ 214 w 223"/>
                  <a:gd name="T75" fmla="*/ 32 h 84"/>
                  <a:gd name="T76" fmla="*/ 208 w 223"/>
                  <a:gd name="T77" fmla="*/ 32 h 84"/>
                  <a:gd name="T78" fmla="*/ 193 w 223"/>
                  <a:gd name="T79" fmla="*/ 38 h 84"/>
                  <a:gd name="T80" fmla="*/ 177 w 223"/>
                  <a:gd name="T81" fmla="*/ 39 h 84"/>
                  <a:gd name="T82" fmla="*/ 172 w 223"/>
                  <a:gd name="T83" fmla="*/ 39 h 84"/>
                  <a:gd name="T84" fmla="*/ 162 w 223"/>
                  <a:gd name="T85" fmla="*/ 39 h 84"/>
                  <a:gd name="T86" fmla="*/ 83 w 223"/>
                  <a:gd name="T87" fmla="*/ 42 h 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23" h="84">
                    <a:moveTo>
                      <a:pt x="83" y="42"/>
                    </a:moveTo>
                    <a:lnTo>
                      <a:pt x="78" y="42"/>
                    </a:lnTo>
                    <a:lnTo>
                      <a:pt x="69" y="41"/>
                    </a:lnTo>
                    <a:lnTo>
                      <a:pt x="59" y="36"/>
                    </a:lnTo>
                    <a:lnTo>
                      <a:pt x="53" y="26"/>
                    </a:lnTo>
                    <a:lnTo>
                      <a:pt x="48" y="13"/>
                    </a:lnTo>
                    <a:lnTo>
                      <a:pt x="41" y="22"/>
                    </a:lnTo>
                    <a:lnTo>
                      <a:pt x="25" y="25"/>
                    </a:lnTo>
                    <a:lnTo>
                      <a:pt x="16" y="22"/>
                    </a:lnTo>
                    <a:lnTo>
                      <a:pt x="2" y="0"/>
                    </a:lnTo>
                    <a:lnTo>
                      <a:pt x="0" y="5"/>
                    </a:lnTo>
                    <a:lnTo>
                      <a:pt x="6" y="19"/>
                    </a:lnTo>
                    <a:lnTo>
                      <a:pt x="16" y="31"/>
                    </a:lnTo>
                    <a:lnTo>
                      <a:pt x="21" y="32"/>
                    </a:lnTo>
                    <a:lnTo>
                      <a:pt x="36" y="40"/>
                    </a:lnTo>
                    <a:lnTo>
                      <a:pt x="37" y="43"/>
                    </a:lnTo>
                    <a:lnTo>
                      <a:pt x="37" y="52"/>
                    </a:lnTo>
                    <a:lnTo>
                      <a:pt x="37" y="57"/>
                    </a:lnTo>
                    <a:lnTo>
                      <a:pt x="41" y="58"/>
                    </a:lnTo>
                    <a:lnTo>
                      <a:pt x="64" y="64"/>
                    </a:lnTo>
                    <a:lnTo>
                      <a:pt x="69" y="64"/>
                    </a:lnTo>
                    <a:lnTo>
                      <a:pt x="83" y="73"/>
                    </a:lnTo>
                    <a:lnTo>
                      <a:pt x="94" y="76"/>
                    </a:lnTo>
                    <a:lnTo>
                      <a:pt x="121" y="82"/>
                    </a:lnTo>
                    <a:lnTo>
                      <a:pt x="146" y="83"/>
                    </a:lnTo>
                    <a:lnTo>
                      <a:pt x="162" y="80"/>
                    </a:lnTo>
                    <a:lnTo>
                      <a:pt x="172" y="70"/>
                    </a:lnTo>
                    <a:lnTo>
                      <a:pt x="182" y="67"/>
                    </a:lnTo>
                    <a:lnTo>
                      <a:pt x="193" y="66"/>
                    </a:lnTo>
                    <a:lnTo>
                      <a:pt x="219" y="55"/>
                    </a:lnTo>
                    <a:lnTo>
                      <a:pt x="222" y="49"/>
                    </a:lnTo>
                    <a:lnTo>
                      <a:pt x="216" y="49"/>
                    </a:lnTo>
                    <a:lnTo>
                      <a:pt x="208" y="49"/>
                    </a:lnTo>
                    <a:lnTo>
                      <a:pt x="191" y="49"/>
                    </a:lnTo>
                    <a:lnTo>
                      <a:pt x="185" y="49"/>
                    </a:lnTo>
                    <a:lnTo>
                      <a:pt x="203" y="42"/>
                    </a:lnTo>
                    <a:lnTo>
                      <a:pt x="208" y="40"/>
                    </a:lnTo>
                    <a:lnTo>
                      <a:pt x="214" y="32"/>
                    </a:lnTo>
                    <a:lnTo>
                      <a:pt x="208" y="32"/>
                    </a:lnTo>
                    <a:lnTo>
                      <a:pt x="193" y="38"/>
                    </a:lnTo>
                    <a:lnTo>
                      <a:pt x="177" y="39"/>
                    </a:lnTo>
                    <a:lnTo>
                      <a:pt x="172" y="39"/>
                    </a:lnTo>
                    <a:lnTo>
                      <a:pt x="162" y="39"/>
                    </a:lnTo>
                    <a:lnTo>
                      <a:pt x="83" y="42"/>
                    </a:lnTo>
                  </a:path>
                </a:pathLst>
              </a:custGeom>
              <a:solidFill>
                <a:srgbClr val="3365F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nvGrpSpPr>
              <p:cNvPr id="9231" name="Group 11"/>
              <p:cNvGrpSpPr>
                <a:grpSpLocks/>
              </p:cNvGrpSpPr>
              <p:nvPr/>
            </p:nvGrpSpPr>
            <p:grpSpPr bwMode="auto">
              <a:xfrm>
                <a:off x="1525" y="1841"/>
                <a:ext cx="93" cy="38"/>
                <a:chOff x="1525" y="1841"/>
                <a:chExt cx="93" cy="38"/>
              </a:xfrm>
            </p:grpSpPr>
            <p:sp>
              <p:nvSpPr>
                <p:cNvPr id="9280" name="AutoShape 12"/>
                <p:cNvSpPr>
                  <a:spLocks noChangeArrowheads="1"/>
                </p:cNvSpPr>
                <p:nvPr/>
              </p:nvSpPr>
              <p:spPr bwMode="auto">
                <a:xfrm>
                  <a:off x="1525" y="1841"/>
                  <a:ext cx="93" cy="38"/>
                </a:xfrm>
                <a:prstGeom prst="roundRect">
                  <a:avLst>
                    <a:gd name="adj" fmla="val 49995"/>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9281" name="Freeform 13"/>
                <p:cNvSpPr>
                  <a:spLocks/>
                </p:cNvSpPr>
                <p:nvPr/>
              </p:nvSpPr>
              <p:spPr bwMode="auto">
                <a:xfrm>
                  <a:off x="1535" y="1842"/>
                  <a:ext cx="37" cy="35"/>
                </a:xfrm>
                <a:custGeom>
                  <a:avLst/>
                  <a:gdLst>
                    <a:gd name="T0" fmla="*/ 0 w 37"/>
                    <a:gd name="T1" fmla="*/ 0 h 35"/>
                    <a:gd name="T2" fmla="*/ 11 w 37"/>
                    <a:gd name="T3" fmla="*/ 7 h 35"/>
                    <a:gd name="T4" fmla="*/ 20 w 37"/>
                    <a:gd name="T5" fmla="*/ 20 h 35"/>
                    <a:gd name="T6" fmla="*/ 36 w 37"/>
                    <a:gd name="T7" fmla="*/ 34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5">
                      <a:moveTo>
                        <a:pt x="0" y="0"/>
                      </a:moveTo>
                      <a:lnTo>
                        <a:pt x="11" y="7"/>
                      </a:lnTo>
                      <a:lnTo>
                        <a:pt x="20" y="20"/>
                      </a:lnTo>
                      <a:lnTo>
                        <a:pt x="36" y="3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82" name="Freeform 14"/>
                <p:cNvSpPr>
                  <a:spLocks/>
                </p:cNvSpPr>
                <p:nvPr/>
              </p:nvSpPr>
              <p:spPr bwMode="auto">
                <a:xfrm>
                  <a:off x="1554" y="1842"/>
                  <a:ext cx="37" cy="35"/>
                </a:xfrm>
                <a:custGeom>
                  <a:avLst/>
                  <a:gdLst>
                    <a:gd name="T0" fmla="*/ 0 w 37"/>
                    <a:gd name="T1" fmla="*/ 0 h 35"/>
                    <a:gd name="T2" fmla="*/ 10 w 37"/>
                    <a:gd name="T3" fmla="*/ 7 h 35"/>
                    <a:gd name="T4" fmla="*/ 20 w 37"/>
                    <a:gd name="T5" fmla="*/ 20 h 35"/>
                    <a:gd name="T6" fmla="*/ 36 w 37"/>
                    <a:gd name="T7" fmla="*/ 34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5">
                      <a:moveTo>
                        <a:pt x="0" y="0"/>
                      </a:moveTo>
                      <a:lnTo>
                        <a:pt x="10" y="7"/>
                      </a:lnTo>
                      <a:lnTo>
                        <a:pt x="20" y="20"/>
                      </a:lnTo>
                      <a:lnTo>
                        <a:pt x="36" y="3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83" name="Freeform 15"/>
                <p:cNvSpPr>
                  <a:spLocks/>
                </p:cNvSpPr>
                <p:nvPr/>
              </p:nvSpPr>
              <p:spPr bwMode="auto">
                <a:xfrm>
                  <a:off x="1573" y="1842"/>
                  <a:ext cx="37" cy="35"/>
                </a:xfrm>
                <a:custGeom>
                  <a:avLst/>
                  <a:gdLst>
                    <a:gd name="T0" fmla="*/ 0 w 37"/>
                    <a:gd name="T1" fmla="*/ 0 h 35"/>
                    <a:gd name="T2" fmla="*/ 11 w 37"/>
                    <a:gd name="T3" fmla="*/ 7 h 35"/>
                    <a:gd name="T4" fmla="*/ 20 w 37"/>
                    <a:gd name="T5" fmla="*/ 20 h 35"/>
                    <a:gd name="T6" fmla="*/ 36 w 37"/>
                    <a:gd name="T7" fmla="*/ 34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5">
                      <a:moveTo>
                        <a:pt x="0" y="0"/>
                      </a:moveTo>
                      <a:lnTo>
                        <a:pt x="11" y="7"/>
                      </a:lnTo>
                      <a:lnTo>
                        <a:pt x="20" y="20"/>
                      </a:lnTo>
                      <a:lnTo>
                        <a:pt x="36" y="3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grpSp>
            <p:nvGrpSpPr>
              <p:cNvPr id="9232" name="Group 16"/>
              <p:cNvGrpSpPr>
                <a:grpSpLocks/>
              </p:cNvGrpSpPr>
              <p:nvPr/>
            </p:nvGrpSpPr>
            <p:grpSpPr bwMode="auto">
              <a:xfrm>
                <a:off x="1448" y="1743"/>
                <a:ext cx="222" cy="121"/>
                <a:chOff x="1448" y="1743"/>
                <a:chExt cx="222" cy="121"/>
              </a:xfrm>
            </p:grpSpPr>
            <p:sp>
              <p:nvSpPr>
                <p:cNvPr id="9258" name="Oval 17"/>
                <p:cNvSpPr>
                  <a:spLocks noChangeArrowheads="1"/>
                </p:cNvSpPr>
                <p:nvPr/>
              </p:nvSpPr>
              <p:spPr bwMode="auto">
                <a:xfrm>
                  <a:off x="1452" y="1776"/>
                  <a:ext cx="17" cy="18"/>
                </a:xfrm>
                <a:prstGeom prst="ellipse">
                  <a:avLst/>
                </a:prstGeom>
                <a:solidFill>
                  <a:srgbClr val="000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9259" name="Freeform 18"/>
                <p:cNvSpPr>
                  <a:spLocks/>
                </p:cNvSpPr>
                <p:nvPr/>
              </p:nvSpPr>
              <p:spPr bwMode="auto">
                <a:xfrm>
                  <a:off x="1454" y="1754"/>
                  <a:ext cx="211" cy="110"/>
                </a:xfrm>
                <a:custGeom>
                  <a:avLst/>
                  <a:gdLst>
                    <a:gd name="T0" fmla="*/ 5 w 211"/>
                    <a:gd name="T1" fmla="*/ 8 h 110"/>
                    <a:gd name="T2" fmla="*/ 12 w 211"/>
                    <a:gd name="T3" fmla="*/ 1 h 110"/>
                    <a:gd name="T4" fmla="*/ 25 w 211"/>
                    <a:gd name="T5" fmla="*/ 0 h 110"/>
                    <a:gd name="T6" fmla="*/ 34 w 211"/>
                    <a:gd name="T7" fmla="*/ 2 h 110"/>
                    <a:gd name="T8" fmla="*/ 40 w 211"/>
                    <a:gd name="T9" fmla="*/ 6 h 110"/>
                    <a:gd name="T10" fmla="*/ 48 w 211"/>
                    <a:gd name="T11" fmla="*/ 11 h 110"/>
                    <a:gd name="T12" fmla="*/ 57 w 211"/>
                    <a:gd name="T13" fmla="*/ 24 h 110"/>
                    <a:gd name="T14" fmla="*/ 64 w 211"/>
                    <a:gd name="T15" fmla="*/ 20 h 110"/>
                    <a:gd name="T16" fmla="*/ 73 w 211"/>
                    <a:gd name="T17" fmla="*/ 20 h 110"/>
                    <a:gd name="T18" fmla="*/ 87 w 211"/>
                    <a:gd name="T19" fmla="*/ 20 h 110"/>
                    <a:gd name="T20" fmla="*/ 98 w 211"/>
                    <a:gd name="T21" fmla="*/ 24 h 110"/>
                    <a:gd name="T22" fmla="*/ 103 w 211"/>
                    <a:gd name="T23" fmla="*/ 36 h 110"/>
                    <a:gd name="T24" fmla="*/ 103 w 211"/>
                    <a:gd name="T25" fmla="*/ 46 h 110"/>
                    <a:gd name="T26" fmla="*/ 118 w 211"/>
                    <a:gd name="T27" fmla="*/ 43 h 110"/>
                    <a:gd name="T28" fmla="*/ 127 w 211"/>
                    <a:gd name="T29" fmla="*/ 41 h 110"/>
                    <a:gd name="T30" fmla="*/ 144 w 211"/>
                    <a:gd name="T31" fmla="*/ 40 h 110"/>
                    <a:gd name="T32" fmla="*/ 149 w 211"/>
                    <a:gd name="T33" fmla="*/ 44 h 110"/>
                    <a:gd name="T34" fmla="*/ 164 w 211"/>
                    <a:gd name="T35" fmla="*/ 48 h 110"/>
                    <a:gd name="T36" fmla="*/ 175 w 211"/>
                    <a:gd name="T37" fmla="*/ 53 h 110"/>
                    <a:gd name="T38" fmla="*/ 187 w 211"/>
                    <a:gd name="T39" fmla="*/ 50 h 110"/>
                    <a:gd name="T40" fmla="*/ 202 w 211"/>
                    <a:gd name="T41" fmla="*/ 50 h 110"/>
                    <a:gd name="T42" fmla="*/ 210 w 211"/>
                    <a:gd name="T43" fmla="*/ 58 h 110"/>
                    <a:gd name="T44" fmla="*/ 210 w 211"/>
                    <a:gd name="T45" fmla="*/ 64 h 110"/>
                    <a:gd name="T46" fmla="*/ 204 w 211"/>
                    <a:gd name="T47" fmla="*/ 75 h 110"/>
                    <a:gd name="T48" fmla="*/ 188 w 211"/>
                    <a:gd name="T49" fmla="*/ 76 h 110"/>
                    <a:gd name="T50" fmla="*/ 184 w 211"/>
                    <a:gd name="T51" fmla="*/ 72 h 110"/>
                    <a:gd name="T52" fmla="*/ 174 w 211"/>
                    <a:gd name="T53" fmla="*/ 67 h 110"/>
                    <a:gd name="T54" fmla="*/ 169 w 211"/>
                    <a:gd name="T55" fmla="*/ 70 h 110"/>
                    <a:gd name="T56" fmla="*/ 153 w 211"/>
                    <a:gd name="T57" fmla="*/ 74 h 110"/>
                    <a:gd name="T58" fmla="*/ 144 w 211"/>
                    <a:gd name="T59" fmla="*/ 89 h 110"/>
                    <a:gd name="T60" fmla="*/ 142 w 211"/>
                    <a:gd name="T61" fmla="*/ 102 h 110"/>
                    <a:gd name="T62" fmla="*/ 138 w 211"/>
                    <a:gd name="T63" fmla="*/ 107 h 110"/>
                    <a:gd name="T64" fmla="*/ 133 w 211"/>
                    <a:gd name="T65" fmla="*/ 109 h 110"/>
                    <a:gd name="T66" fmla="*/ 127 w 211"/>
                    <a:gd name="T67" fmla="*/ 109 h 110"/>
                    <a:gd name="T68" fmla="*/ 121 w 211"/>
                    <a:gd name="T69" fmla="*/ 109 h 110"/>
                    <a:gd name="T70" fmla="*/ 118 w 211"/>
                    <a:gd name="T71" fmla="*/ 109 h 110"/>
                    <a:gd name="T72" fmla="*/ 113 w 211"/>
                    <a:gd name="T73" fmla="*/ 100 h 110"/>
                    <a:gd name="T74" fmla="*/ 113 w 211"/>
                    <a:gd name="T75" fmla="*/ 86 h 110"/>
                    <a:gd name="T76" fmla="*/ 113 w 211"/>
                    <a:gd name="T77" fmla="*/ 71 h 110"/>
                    <a:gd name="T78" fmla="*/ 106 w 211"/>
                    <a:gd name="T79" fmla="*/ 65 h 110"/>
                    <a:gd name="T80" fmla="*/ 94 w 211"/>
                    <a:gd name="T81" fmla="*/ 67 h 110"/>
                    <a:gd name="T82" fmla="*/ 80 w 211"/>
                    <a:gd name="T83" fmla="*/ 67 h 110"/>
                    <a:gd name="T84" fmla="*/ 69 w 211"/>
                    <a:gd name="T85" fmla="*/ 63 h 110"/>
                    <a:gd name="T86" fmla="*/ 63 w 211"/>
                    <a:gd name="T87" fmla="*/ 57 h 110"/>
                    <a:gd name="T88" fmla="*/ 54 w 211"/>
                    <a:gd name="T89" fmla="*/ 50 h 110"/>
                    <a:gd name="T90" fmla="*/ 49 w 211"/>
                    <a:gd name="T91" fmla="*/ 44 h 110"/>
                    <a:gd name="T92" fmla="*/ 39 w 211"/>
                    <a:gd name="T93" fmla="*/ 44 h 110"/>
                    <a:gd name="T94" fmla="*/ 26 w 211"/>
                    <a:gd name="T95" fmla="*/ 44 h 110"/>
                    <a:gd name="T96" fmla="*/ 14 w 211"/>
                    <a:gd name="T97" fmla="*/ 39 h 110"/>
                    <a:gd name="T98" fmla="*/ 6 w 211"/>
                    <a:gd name="T99" fmla="*/ 33 h 110"/>
                    <a:gd name="T100" fmla="*/ 0 w 211"/>
                    <a:gd name="T101" fmla="*/ 20 h 110"/>
                    <a:gd name="T102" fmla="*/ 5 w 211"/>
                    <a:gd name="T103" fmla="*/ 8 h 1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1" h="110">
                      <a:moveTo>
                        <a:pt x="5" y="8"/>
                      </a:moveTo>
                      <a:lnTo>
                        <a:pt x="12" y="1"/>
                      </a:lnTo>
                      <a:lnTo>
                        <a:pt x="25" y="0"/>
                      </a:lnTo>
                      <a:lnTo>
                        <a:pt x="34" y="2"/>
                      </a:lnTo>
                      <a:lnTo>
                        <a:pt x="40" y="6"/>
                      </a:lnTo>
                      <a:lnTo>
                        <a:pt x="48" y="11"/>
                      </a:lnTo>
                      <a:lnTo>
                        <a:pt x="57" y="24"/>
                      </a:lnTo>
                      <a:lnTo>
                        <a:pt x="64" y="20"/>
                      </a:lnTo>
                      <a:lnTo>
                        <a:pt x="73" y="20"/>
                      </a:lnTo>
                      <a:lnTo>
                        <a:pt x="87" y="20"/>
                      </a:lnTo>
                      <a:lnTo>
                        <a:pt x="98" y="24"/>
                      </a:lnTo>
                      <a:lnTo>
                        <a:pt x="103" y="36"/>
                      </a:lnTo>
                      <a:lnTo>
                        <a:pt x="103" y="46"/>
                      </a:lnTo>
                      <a:lnTo>
                        <a:pt x="118" y="43"/>
                      </a:lnTo>
                      <a:lnTo>
                        <a:pt x="127" y="41"/>
                      </a:lnTo>
                      <a:lnTo>
                        <a:pt x="144" y="40"/>
                      </a:lnTo>
                      <a:lnTo>
                        <a:pt x="149" y="44"/>
                      </a:lnTo>
                      <a:lnTo>
                        <a:pt x="164" y="48"/>
                      </a:lnTo>
                      <a:lnTo>
                        <a:pt x="175" y="53"/>
                      </a:lnTo>
                      <a:lnTo>
                        <a:pt x="187" y="50"/>
                      </a:lnTo>
                      <a:lnTo>
                        <a:pt x="202" y="50"/>
                      </a:lnTo>
                      <a:lnTo>
                        <a:pt x="210" y="58"/>
                      </a:lnTo>
                      <a:lnTo>
                        <a:pt x="210" y="64"/>
                      </a:lnTo>
                      <a:lnTo>
                        <a:pt x="204" y="75"/>
                      </a:lnTo>
                      <a:lnTo>
                        <a:pt x="188" y="76"/>
                      </a:lnTo>
                      <a:lnTo>
                        <a:pt x="184" y="72"/>
                      </a:lnTo>
                      <a:lnTo>
                        <a:pt x="174" y="67"/>
                      </a:lnTo>
                      <a:lnTo>
                        <a:pt x="169" y="70"/>
                      </a:lnTo>
                      <a:lnTo>
                        <a:pt x="153" y="74"/>
                      </a:lnTo>
                      <a:lnTo>
                        <a:pt x="144" y="89"/>
                      </a:lnTo>
                      <a:lnTo>
                        <a:pt x="142" y="102"/>
                      </a:lnTo>
                      <a:lnTo>
                        <a:pt x="138" y="107"/>
                      </a:lnTo>
                      <a:lnTo>
                        <a:pt x="133" y="109"/>
                      </a:lnTo>
                      <a:lnTo>
                        <a:pt x="127" y="109"/>
                      </a:lnTo>
                      <a:lnTo>
                        <a:pt x="121" y="109"/>
                      </a:lnTo>
                      <a:lnTo>
                        <a:pt x="118" y="109"/>
                      </a:lnTo>
                      <a:lnTo>
                        <a:pt x="113" y="100"/>
                      </a:lnTo>
                      <a:lnTo>
                        <a:pt x="113" y="86"/>
                      </a:lnTo>
                      <a:lnTo>
                        <a:pt x="113" y="71"/>
                      </a:lnTo>
                      <a:lnTo>
                        <a:pt x="106" y="65"/>
                      </a:lnTo>
                      <a:lnTo>
                        <a:pt x="94" y="67"/>
                      </a:lnTo>
                      <a:lnTo>
                        <a:pt x="80" y="67"/>
                      </a:lnTo>
                      <a:lnTo>
                        <a:pt x="69" y="63"/>
                      </a:lnTo>
                      <a:lnTo>
                        <a:pt x="63" y="57"/>
                      </a:lnTo>
                      <a:lnTo>
                        <a:pt x="54" y="50"/>
                      </a:lnTo>
                      <a:lnTo>
                        <a:pt x="49" y="44"/>
                      </a:lnTo>
                      <a:lnTo>
                        <a:pt x="39" y="44"/>
                      </a:lnTo>
                      <a:lnTo>
                        <a:pt x="26" y="44"/>
                      </a:lnTo>
                      <a:lnTo>
                        <a:pt x="14" y="39"/>
                      </a:lnTo>
                      <a:lnTo>
                        <a:pt x="6" y="33"/>
                      </a:lnTo>
                      <a:lnTo>
                        <a:pt x="0" y="20"/>
                      </a:lnTo>
                      <a:lnTo>
                        <a:pt x="5" y="8"/>
                      </a:lnTo>
                    </a:path>
                  </a:pathLst>
                </a:custGeom>
                <a:solidFill>
                  <a:srgbClr val="0054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60" name="Freeform 19"/>
                <p:cNvSpPr>
                  <a:spLocks/>
                </p:cNvSpPr>
                <p:nvPr/>
              </p:nvSpPr>
              <p:spPr bwMode="auto">
                <a:xfrm>
                  <a:off x="1480" y="1762"/>
                  <a:ext cx="17" cy="12"/>
                </a:xfrm>
                <a:custGeom>
                  <a:avLst/>
                  <a:gdLst>
                    <a:gd name="T0" fmla="*/ 0 w 17"/>
                    <a:gd name="T1" fmla="*/ 0 h 12"/>
                    <a:gd name="T2" fmla="*/ 9 w 17"/>
                    <a:gd name="T3" fmla="*/ 2 h 12"/>
                    <a:gd name="T4" fmla="*/ 16 w 17"/>
                    <a:gd name="T5" fmla="*/ 11 h 12"/>
                    <a:gd name="T6" fmla="*/ 2 w 17"/>
                    <a:gd name="T7" fmla="*/ 8 h 12"/>
                    <a:gd name="T8" fmla="*/ 0 w 17"/>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2">
                      <a:moveTo>
                        <a:pt x="0" y="0"/>
                      </a:moveTo>
                      <a:lnTo>
                        <a:pt x="9" y="2"/>
                      </a:lnTo>
                      <a:lnTo>
                        <a:pt x="16" y="11"/>
                      </a:lnTo>
                      <a:lnTo>
                        <a:pt x="2" y="8"/>
                      </a:lnTo>
                      <a:lnTo>
                        <a:pt x="0" y="0"/>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61" name="Freeform 20"/>
                <p:cNvSpPr>
                  <a:spLocks/>
                </p:cNvSpPr>
                <p:nvPr/>
              </p:nvSpPr>
              <p:spPr bwMode="auto">
                <a:xfrm>
                  <a:off x="1533" y="1778"/>
                  <a:ext cx="17" cy="13"/>
                </a:xfrm>
                <a:custGeom>
                  <a:avLst/>
                  <a:gdLst>
                    <a:gd name="T0" fmla="*/ 0 w 17"/>
                    <a:gd name="T1" fmla="*/ 0 h 13"/>
                    <a:gd name="T2" fmla="*/ 9 w 17"/>
                    <a:gd name="T3" fmla="*/ 3 h 13"/>
                    <a:gd name="T4" fmla="*/ 16 w 17"/>
                    <a:gd name="T5" fmla="*/ 12 h 13"/>
                    <a:gd name="T6" fmla="*/ 3 w 17"/>
                    <a:gd name="T7" fmla="*/ 9 h 13"/>
                    <a:gd name="T8" fmla="*/ 0 w 17"/>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3">
                      <a:moveTo>
                        <a:pt x="0" y="0"/>
                      </a:moveTo>
                      <a:lnTo>
                        <a:pt x="9" y="3"/>
                      </a:lnTo>
                      <a:lnTo>
                        <a:pt x="16" y="12"/>
                      </a:lnTo>
                      <a:lnTo>
                        <a:pt x="3" y="9"/>
                      </a:lnTo>
                      <a:lnTo>
                        <a:pt x="0" y="0"/>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62" name="Freeform 21"/>
                <p:cNvSpPr>
                  <a:spLocks/>
                </p:cNvSpPr>
                <p:nvPr/>
              </p:nvSpPr>
              <p:spPr bwMode="auto">
                <a:xfrm>
                  <a:off x="1533" y="1792"/>
                  <a:ext cx="16" cy="13"/>
                </a:xfrm>
                <a:custGeom>
                  <a:avLst/>
                  <a:gdLst>
                    <a:gd name="T0" fmla="*/ 0 w 16"/>
                    <a:gd name="T1" fmla="*/ 0 h 13"/>
                    <a:gd name="T2" fmla="*/ 8 w 16"/>
                    <a:gd name="T3" fmla="*/ 3 h 13"/>
                    <a:gd name="T4" fmla="*/ 15 w 16"/>
                    <a:gd name="T5" fmla="*/ 12 h 13"/>
                    <a:gd name="T6" fmla="*/ 2 w 16"/>
                    <a:gd name="T7" fmla="*/ 9 h 13"/>
                    <a:gd name="T8" fmla="*/ 0 w 16"/>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3">
                      <a:moveTo>
                        <a:pt x="0" y="0"/>
                      </a:moveTo>
                      <a:lnTo>
                        <a:pt x="8" y="3"/>
                      </a:lnTo>
                      <a:lnTo>
                        <a:pt x="15" y="12"/>
                      </a:lnTo>
                      <a:lnTo>
                        <a:pt x="2" y="9"/>
                      </a:lnTo>
                      <a:lnTo>
                        <a:pt x="0" y="0"/>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63" name="Freeform 22"/>
                <p:cNvSpPr>
                  <a:spLocks/>
                </p:cNvSpPr>
                <p:nvPr/>
              </p:nvSpPr>
              <p:spPr bwMode="auto">
                <a:xfrm>
                  <a:off x="1518" y="1803"/>
                  <a:ext cx="16" cy="12"/>
                </a:xfrm>
                <a:custGeom>
                  <a:avLst/>
                  <a:gdLst>
                    <a:gd name="T0" fmla="*/ 15 w 16"/>
                    <a:gd name="T1" fmla="*/ 11 h 12"/>
                    <a:gd name="T2" fmla="*/ 7 w 16"/>
                    <a:gd name="T3" fmla="*/ 8 h 12"/>
                    <a:gd name="T4" fmla="*/ 0 w 16"/>
                    <a:gd name="T5" fmla="*/ 0 h 12"/>
                    <a:gd name="T6" fmla="*/ 13 w 16"/>
                    <a:gd name="T7" fmla="*/ 3 h 12"/>
                    <a:gd name="T8" fmla="*/ 15 w 16"/>
                    <a:gd name="T9" fmla="*/ 1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15" y="11"/>
                      </a:moveTo>
                      <a:lnTo>
                        <a:pt x="7" y="8"/>
                      </a:lnTo>
                      <a:lnTo>
                        <a:pt x="0" y="0"/>
                      </a:lnTo>
                      <a:lnTo>
                        <a:pt x="13" y="3"/>
                      </a:lnTo>
                      <a:lnTo>
                        <a:pt x="15" y="11"/>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64" name="Freeform 23"/>
                <p:cNvSpPr>
                  <a:spLocks/>
                </p:cNvSpPr>
                <p:nvPr/>
              </p:nvSpPr>
              <p:spPr bwMode="auto">
                <a:xfrm>
                  <a:off x="1463" y="1780"/>
                  <a:ext cx="17" cy="12"/>
                </a:xfrm>
                <a:custGeom>
                  <a:avLst/>
                  <a:gdLst>
                    <a:gd name="T0" fmla="*/ 16 w 17"/>
                    <a:gd name="T1" fmla="*/ 11 h 12"/>
                    <a:gd name="T2" fmla="*/ 7 w 17"/>
                    <a:gd name="T3" fmla="*/ 9 h 12"/>
                    <a:gd name="T4" fmla="*/ 0 w 17"/>
                    <a:gd name="T5" fmla="*/ 0 h 12"/>
                    <a:gd name="T6" fmla="*/ 13 w 17"/>
                    <a:gd name="T7" fmla="*/ 3 h 12"/>
                    <a:gd name="T8" fmla="*/ 16 w 17"/>
                    <a:gd name="T9" fmla="*/ 1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2">
                      <a:moveTo>
                        <a:pt x="16" y="11"/>
                      </a:moveTo>
                      <a:lnTo>
                        <a:pt x="7" y="9"/>
                      </a:lnTo>
                      <a:lnTo>
                        <a:pt x="0" y="0"/>
                      </a:lnTo>
                      <a:lnTo>
                        <a:pt x="13" y="3"/>
                      </a:lnTo>
                      <a:lnTo>
                        <a:pt x="16" y="11"/>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65" name="Freeform 24"/>
                <p:cNvSpPr>
                  <a:spLocks/>
                </p:cNvSpPr>
                <p:nvPr/>
              </p:nvSpPr>
              <p:spPr bwMode="auto">
                <a:xfrm>
                  <a:off x="1482" y="1776"/>
                  <a:ext cx="17" cy="13"/>
                </a:xfrm>
                <a:custGeom>
                  <a:avLst/>
                  <a:gdLst>
                    <a:gd name="T0" fmla="*/ 16 w 17"/>
                    <a:gd name="T1" fmla="*/ 12 h 13"/>
                    <a:gd name="T2" fmla="*/ 8 w 17"/>
                    <a:gd name="T3" fmla="*/ 8 h 13"/>
                    <a:gd name="T4" fmla="*/ 0 w 17"/>
                    <a:gd name="T5" fmla="*/ 0 h 13"/>
                    <a:gd name="T6" fmla="*/ 13 w 17"/>
                    <a:gd name="T7" fmla="*/ 3 h 13"/>
                    <a:gd name="T8" fmla="*/ 16 w 17"/>
                    <a:gd name="T9" fmla="*/ 12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3">
                      <a:moveTo>
                        <a:pt x="16" y="12"/>
                      </a:moveTo>
                      <a:lnTo>
                        <a:pt x="8" y="8"/>
                      </a:lnTo>
                      <a:lnTo>
                        <a:pt x="0" y="0"/>
                      </a:lnTo>
                      <a:lnTo>
                        <a:pt x="13" y="3"/>
                      </a:lnTo>
                      <a:lnTo>
                        <a:pt x="16" y="12"/>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66" name="Freeform 25"/>
                <p:cNvSpPr>
                  <a:spLocks/>
                </p:cNvSpPr>
                <p:nvPr/>
              </p:nvSpPr>
              <p:spPr bwMode="auto">
                <a:xfrm>
                  <a:off x="1509" y="1783"/>
                  <a:ext cx="17" cy="13"/>
                </a:xfrm>
                <a:custGeom>
                  <a:avLst/>
                  <a:gdLst>
                    <a:gd name="T0" fmla="*/ 16 w 17"/>
                    <a:gd name="T1" fmla="*/ 12 h 13"/>
                    <a:gd name="T2" fmla="*/ 7 w 17"/>
                    <a:gd name="T3" fmla="*/ 9 h 13"/>
                    <a:gd name="T4" fmla="*/ 0 w 17"/>
                    <a:gd name="T5" fmla="*/ 0 h 13"/>
                    <a:gd name="T6" fmla="*/ 13 w 17"/>
                    <a:gd name="T7" fmla="*/ 4 h 13"/>
                    <a:gd name="T8" fmla="*/ 16 w 17"/>
                    <a:gd name="T9" fmla="*/ 12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3">
                      <a:moveTo>
                        <a:pt x="16" y="12"/>
                      </a:moveTo>
                      <a:lnTo>
                        <a:pt x="7" y="9"/>
                      </a:lnTo>
                      <a:lnTo>
                        <a:pt x="0" y="0"/>
                      </a:lnTo>
                      <a:lnTo>
                        <a:pt x="13" y="4"/>
                      </a:lnTo>
                      <a:lnTo>
                        <a:pt x="16" y="12"/>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67" name="Freeform 26"/>
                <p:cNvSpPr>
                  <a:spLocks/>
                </p:cNvSpPr>
                <p:nvPr/>
              </p:nvSpPr>
              <p:spPr bwMode="auto">
                <a:xfrm>
                  <a:off x="1561" y="1802"/>
                  <a:ext cx="18" cy="13"/>
                </a:xfrm>
                <a:custGeom>
                  <a:avLst/>
                  <a:gdLst>
                    <a:gd name="T0" fmla="*/ 17 w 18"/>
                    <a:gd name="T1" fmla="*/ 12 h 13"/>
                    <a:gd name="T2" fmla="*/ 7 w 18"/>
                    <a:gd name="T3" fmla="*/ 8 h 13"/>
                    <a:gd name="T4" fmla="*/ 0 w 18"/>
                    <a:gd name="T5" fmla="*/ 0 h 13"/>
                    <a:gd name="T6" fmla="*/ 14 w 18"/>
                    <a:gd name="T7" fmla="*/ 3 h 13"/>
                    <a:gd name="T8" fmla="*/ 17 w 18"/>
                    <a:gd name="T9" fmla="*/ 12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3">
                      <a:moveTo>
                        <a:pt x="17" y="12"/>
                      </a:moveTo>
                      <a:lnTo>
                        <a:pt x="7" y="8"/>
                      </a:lnTo>
                      <a:lnTo>
                        <a:pt x="0" y="0"/>
                      </a:lnTo>
                      <a:lnTo>
                        <a:pt x="14" y="3"/>
                      </a:lnTo>
                      <a:lnTo>
                        <a:pt x="17" y="12"/>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68" name="Freeform 27"/>
                <p:cNvSpPr>
                  <a:spLocks/>
                </p:cNvSpPr>
                <p:nvPr/>
              </p:nvSpPr>
              <p:spPr bwMode="auto">
                <a:xfrm>
                  <a:off x="1580" y="1820"/>
                  <a:ext cx="18" cy="13"/>
                </a:xfrm>
                <a:custGeom>
                  <a:avLst/>
                  <a:gdLst>
                    <a:gd name="T0" fmla="*/ 17 w 18"/>
                    <a:gd name="T1" fmla="*/ 12 h 13"/>
                    <a:gd name="T2" fmla="*/ 8 w 18"/>
                    <a:gd name="T3" fmla="*/ 9 h 13"/>
                    <a:gd name="T4" fmla="*/ 0 w 18"/>
                    <a:gd name="T5" fmla="*/ 0 h 13"/>
                    <a:gd name="T6" fmla="*/ 14 w 18"/>
                    <a:gd name="T7" fmla="*/ 3 h 13"/>
                    <a:gd name="T8" fmla="*/ 17 w 18"/>
                    <a:gd name="T9" fmla="*/ 12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3">
                      <a:moveTo>
                        <a:pt x="17" y="12"/>
                      </a:moveTo>
                      <a:lnTo>
                        <a:pt x="8" y="9"/>
                      </a:lnTo>
                      <a:lnTo>
                        <a:pt x="0" y="0"/>
                      </a:lnTo>
                      <a:lnTo>
                        <a:pt x="14" y="3"/>
                      </a:lnTo>
                      <a:lnTo>
                        <a:pt x="17" y="12"/>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69" name="Freeform 28"/>
                <p:cNvSpPr>
                  <a:spLocks/>
                </p:cNvSpPr>
                <p:nvPr/>
              </p:nvSpPr>
              <p:spPr bwMode="auto">
                <a:xfrm>
                  <a:off x="1641" y="1810"/>
                  <a:ext cx="17" cy="12"/>
                </a:xfrm>
                <a:custGeom>
                  <a:avLst/>
                  <a:gdLst>
                    <a:gd name="T0" fmla="*/ 16 w 17"/>
                    <a:gd name="T1" fmla="*/ 11 h 12"/>
                    <a:gd name="T2" fmla="*/ 7 w 17"/>
                    <a:gd name="T3" fmla="*/ 9 h 12"/>
                    <a:gd name="T4" fmla="*/ 0 w 17"/>
                    <a:gd name="T5" fmla="*/ 0 h 12"/>
                    <a:gd name="T6" fmla="*/ 14 w 17"/>
                    <a:gd name="T7" fmla="*/ 3 h 12"/>
                    <a:gd name="T8" fmla="*/ 16 w 17"/>
                    <a:gd name="T9" fmla="*/ 1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2">
                      <a:moveTo>
                        <a:pt x="16" y="11"/>
                      </a:moveTo>
                      <a:lnTo>
                        <a:pt x="7" y="9"/>
                      </a:lnTo>
                      <a:lnTo>
                        <a:pt x="0" y="0"/>
                      </a:lnTo>
                      <a:lnTo>
                        <a:pt x="14" y="3"/>
                      </a:lnTo>
                      <a:lnTo>
                        <a:pt x="16" y="11"/>
                      </a:lnTo>
                    </a:path>
                  </a:pathLst>
                </a:custGeom>
                <a:solidFill>
                  <a:srgbClr val="CEC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70" name="Freeform 29"/>
                <p:cNvSpPr>
                  <a:spLocks/>
                </p:cNvSpPr>
                <p:nvPr/>
              </p:nvSpPr>
              <p:spPr bwMode="auto">
                <a:xfrm>
                  <a:off x="1474" y="1750"/>
                  <a:ext cx="21" cy="14"/>
                </a:xfrm>
                <a:custGeom>
                  <a:avLst/>
                  <a:gdLst>
                    <a:gd name="T0" fmla="*/ 0 w 21"/>
                    <a:gd name="T1" fmla="*/ 0 h 14"/>
                    <a:gd name="T2" fmla="*/ 20 w 21"/>
                    <a:gd name="T3" fmla="*/ 13 h 14"/>
                    <a:gd name="T4" fmla="*/ 0 60000 65536"/>
                    <a:gd name="T5" fmla="*/ 0 60000 65536"/>
                  </a:gdLst>
                  <a:ahLst/>
                  <a:cxnLst>
                    <a:cxn ang="T4">
                      <a:pos x="T0" y="T1"/>
                    </a:cxn>
                    <a:cxn ang="T5">
                      <a:pos x="T2" y="T3"/>
                    </a:cxn>
                  </a:cxnLst>
                  <a:rect l="0" t="0" r="r" b="b"/>
                  <a:pathLst>
                    <a:path w="21" h="14">
                      <a:moveTo>
                        <a:pt x="0" y="0"/>
                      </a:moveTo>
                      <a:lnTo>
                        <a:pt x="20" y="13"/>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71" name="Freeform 30"/>
                <p:cNvSpPr>
                  <a:spLocks/>
                </p:cNvSpPr>
                <p:nvPr/>
              </p:nvSpPr>
              <p:spPr bwMode="auto">
                <a:xfrm>
                  <a:off x="1469" y="1769"/>
                  <a:ext cx="20" cy="15"/>
                </a:xfrm>
                <a:custGeom>
                  <a:avLst/>
                  <a:gdLst>
                    <a:gd name="T0" fmla="*/ 0 w 20"/>
                    <a:gd name="T1" fmla="*/ 0 h 15"/>
                    <a:gd name="T2" fmla="*/ 19 w 20"/>
                    <a:gd name="T3" fmla="*/ 14 h 15"/>
                    <a:gd name="T4" fmla="*/ 0 60000 65536"/>
                    <a:gd name="T5" fmla="*/ 0 60000 65536"/>
                  </a:gdLst>
                  <a:ahLst/>
                  <a:cxnLst>
                    <a:cxn ang="T4">
                      <a:pos x="T0" y="T1"/>
                    </a:cxn>
                    <a:cxn ang="T5">
                      <a:pos x="T2" y="T3"/>
                    </a:cxn>
                  </a:cxnLst>
                  <a:rect l="0" t="0" r="r" b="b"/>
                  <a:pathLst>
                    <a:path w="20" h="15">
                      <a:moveTo>
                        <a:pt x="0" y="0"/>
                      </a:moveTo>
                      <a:lnTo>
                        <a:pt x="19" y="1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72" name="Freeform 31"/>
                <p:cNvSpPr>
                  <a:spLocks/>
                </p:cNvSpPr>
                <p:nvPr/>
              </p:nvSpPr>
              <p:spPr bwMode="auto">
                <a:xfrm>
                  <a:off x="1532" y="1767"/>
                  <a:ext cx="20" cy="17"/>
                </a:xfrm>
                <a:custGeom>
                  <a:avLst/>
                  <a:gdLst>
                    <a:gd name="T0" fmla="*/ 0 w 20"/>
                    <a:gd name="T1" fmla="*/ 0 h 17"/>
                    <a:gd name="T2" fmla="*/ 19 w 20"/>
                    <a:gd name="T3" fmla="*/ 16 h 17"/>
                    <a:gd name="T4" fmla="*/ 0 60000 65536"/>
                    <a:gd name="T5" fmla="*/ 0 60000 65536"/>
                  </a:gdLst>
                  <a:ahLst/>
                  <a:cxnLst>
                    <a:cxn ang="T4">
                      <a:pos x="T0" y="T1"/>
                    </a:cxn>
                    <a:cxn ang="T5">
                      <a:pos x="T2" y="T3"/>
                    </a:cxn>
                  </a:cxnLst>
                  <a:rect l="0" t="0" r="r" b="b"/>
                  <a:pathLst>
                    <a:path w="20" h="17">
                      <a:moveTo>
                        <a:pt x="0" y="0"/>
                      </a:moveTo>
                      <a:lnTo>
                        <a:pt x="19" y="1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73" name="Freeform 32"/>
                <p:cNvSpPr>
                  <a:spLocks/>
                </p:cNvSpPr>
                <p:nvPr/>
              </p:nvSpPr>
              <p:spPr bwMode="auto">
                <a:xfrm>
                  <a:off x="1525" y="1787"/>
                  <a:ext cx="20" cy="17"/>
                </a:xfrm>
                <a:custGeom>
                  <a:avLst/>
                  <a:gdLst>
                    <a:gd name="T0" fmla="*/ 0 w 20"/>
                    <a:gd name="T1" fmla="*/ 0 h 17"/>
                    <a:gd name="T2" fmla="*/ 19 w 20"/>
                    <a:gd name="T3" fmla="*/ 16 h 17"/>
                    <a:gd name="T4" fmla="*/ 0 60000 65536"/>
                    <a:gd name="T5" fmla="*/ 0 60000 65536"/>
                  </a:gdLst>
                  <a:ahLst/>
                  <a:cxnLst>
                    <a:cxn ang="T4">
                      <a:pos x="T0" y="T1"/>
                    </a:cxn>
                    <a:cxn ang="T5">
                      <a:pos x="T2" y="T3"/>
                    </a:cxn>
                  </a:cxnLst>
                  <a:rect l="0" t="0" r="r" b="b"/>
                  <a:pathLst>
                    <a:path w="20" h="17">
                      <a:moveTo>
                        <a:pt x="0" y="0"/>
                      </a:moveTo>
                      <a:lnTo>
                        <a:pt x="19" y="1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74" name="Freeform 33"/>
                <p:cNvSpPr>
                  <a:spLocks/>
                </p:cNvSpPr>
                <p:nvPr/>
              </p:nvSpPr>
              <p:spPr bwMode="auto">
                <a:xfrm>
                  <a:off x="1561" y="1792"/>
                  <a:ext cx="21" cy="17"/>
                </a:xfrm>
                <a:custGeom>
                  <a:avLst/>
                  <a:gdLst>
                    <a:gd name="T0" fmla="*/ 0 w 21"/>
                    <a:gd name="T1" fmla="*/ 0 h 17"/>
                    <a:gd name="T2" fmla="*/ 20 w 21"/>
                    <a:gd name="T3" fmla="*/ 16 h 17"/>
                    <a:gd name="T4" fmla="*/ 0 60000 65536"/>
                    <a:gd name="T5" fmla="*/ 0 60000 65536"/>
                  </a:gdLst>
                  <a:ahLst/>
                  <a:cxnLst>
                    <a:cxn ang="T4">
                      <a:pos x="T0" y="T1"/>
                    </a:cxn>
                    <a:cxn ang="T5">
                      <a:pos x="T2" y="T3"/>
                    </a:cxn>
                  </a:cxnLst>
                  <a:rect l="0" t="0" r="r" b="b"/>
                  <a:pathLst>
                    <a:path w="21" h="17">
                      <a:moveTo>
                        <a:pt x="0" y="0"/>
                      </a:moveTo>
                      <a:lnTo>
                        <a:pt x="20" y="1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75" name="Freeform 34"/>
                <p:cNvSpPr>
                  <a:spLocks/>
                </p:cNvSpPr>
                <p:nvPr/>
              </p:nvSpPr>
              <p:spPr bwMode="auto">
                <a:xfrm>
                  <a:off x="1641" y="1796"/>
                  <a:ext cx="21" cy="17"/>
                </a:xfrm>
                <a:custGeom>
                  <a:avLst/>
                  <a:gdLst>
                    <a:gd name="T0" fmla="*/ 0 w 21"/>
                    <a:gd name="T1" fmla="*/ 0 h 17"/>
                    <a:gd name="T2" fmla="*/ 20 w 21"/>
                    <a:gd name="T3" fmla="*/ 16 h 17"/>
                    <a:gd name="T4" fmla="*/ 0 60000 65536"/>
                    <a:gd name="T5" fmla="*/ 0 60000 65536"/>
                  </a:gdLst>
                  <a:ahLst/>
                  <a:cxnLst>
                    <a:cxn ang="T4">
                      <a:pos x="T0" y="T1"/>
                    </a:cxn>
                    <a:cxn ang="T5">
                      <a:pos x="T2" y="T3"/>
                    </a:cxn>
                  </a:cxnLst>
                  <a:rect l="0" t="0" r="r" b="b"/>
                  <a:pathLst>
                    <a:path w="21" h="17">
                      <a:moveTo>
                        <a:pt x="0" y="0"/>
                      </a:moveTo>
                      <a:lnTo>
                        <a:pt x="20" y="1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76" name="Freeform 35"/>
                <p:cNvSpPr>
                  <a:spLocks/>
                </p:cNvSpPr>
                <p:nvPr/>
              </p:nvSpPr>
              <p:spPr bwMode="auto">
                <a:xfrm>
                  <a:off x="1565" y="1817"/>
                  <a:ext cx="20" cy="17"/>
                </a:xfrm>
                <a:custGeom>
                  <a:avLst/>
                  <a:gdLst>
                    <a:gd name="T0" fmla="*/ 0 w 20"/>
                    <a:gd name="T1" fmla="*/ 0 h 17"/>
                    <a:gd name="T2" fmla="*/ 19 w 20"/>
                    <a:gd name="T3" fmla="*/ 16 h 17"/>
                    <a:gd name="T4" fmla="*/ 0 60000 65536"/>
                    <a:gd name="T5" fmla="*/ 0 60000 65536"/>
                  </a:gdLst>
                  <a:ahLst/>
                  <a:cxnLst>
                    <a:cxn ang="T4">
                      <a:pos x="T0" y="T1"/>
                    </a:cxn>
                    <a:cxn ang="T5">
                      <a:pos x="T2" y="T3"/>
                    </a:cxn>
                  </a:cxnLst>
                  <a:rect l="0" t="0" r="r" b="b"/>
                  <a:pathLst>
                    <a:path w="20" h="17">
                      <a:moveTo>
                        <a:pt x="0" y="0"/>
                      </a:moveTo>
                      <a:lnTo>
                        <a:pt x="19" y="1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77" name="Freeform 36"/>
                <p:cNvSpPr>
                  <a:spLocks/>
                </p:cNvSpPr>
                <p:nvPr/>
              </p:nvSpPr>
              <p:spPr bwMode="auto">
                <a:xfrm>
                  <a:off x="1448" y="1743"/>
                  <a:ext cx="14" cy="23"/>
                </a:xfrm>
                <a:custGeom>
                  <a:avLst/>
                  <a:gdLst>
                    <a:gd name="T0" fmla="*/ 0 w 14"/>
                    <a:gd name="T1" fmla="*/ 14 h 23"/>
                    <a:gd name="T2" fmla="*/ 5 w 14"/>
                    <a:gd name="T3" fmla="*/ 18 h 23"/>
                    <a:gd name="T4" fmla="*/ 9 w 14"/>
                    <a:gd name="T5" fmla="*/ 22 h 23"/>
                    <a:gd name="T6" fmla="*/ 13 w 14"/>
                    <a:gd name="T7" fmla="*/ 15 h 23"/>
                    <a:gd name="T8" fmla="*/ 7 w 14"/>
                    <a:gd name="T9" fmla="*/ 0 h 23"/>
                    <a:gd name="T10" fmla="*/ 5 w 14"/>
                    <a:gd name="T11" fmla="*/ 4 h 23"/>
                    <a:gd name="T12" fmla="*/ 0 w 14"/>
                    <a:gd name="T13" fmla="*/ 14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3">
                      <a:moveTo>
                        <a:pt x="0" y="14"/>
                      </a:moveTo>
                      <a:lnTo>
                        <a:pt x="5" y="18"/>
                      </a:lnTo>
                      <a:lnTo>
                        <a:pt x="9" y="22"/>
                      </a:lnTo>
                      <a:lnTo>
                        <a:pt x="13" y="15"/>
                      </a:lnTo>
                      <a:lnTo>
                        <a:pt x="7" y="0"/>
                      </a:lnTo>
                      <a:lnTo>
                        <a:pt x="5" y="4"/>
                      </a:lnTo>
                      <a:lnTo>
                        <a:pt x="0" y="14"/>
                      </a:lnTo>
                    </a:path>
                  </a:pathLst>
                </a:custGeom>
                <a:solidFill>
                  <a:srgbClr val="FC012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78" name="Freeform 37"/>
                <p:cNvSpPr>
                  <a:spLocks/>
                </p:cNvSpPr>
                <p:nvPr/>
              </p:nvSpPr>
              <p:spPr bwMode="auto">
                <a:xfrm>
                  <a:off x="1519" y="1761"/>
                  <a:ext cx="14" cy="22"/>
                </a:xfrm>
                <a:custGeom>
                  <a:avLst/>
                  <a:gdLst>
                    <a:gd name="T0" fmla="*/ 13 w 14"/>
                    <a:gd name="T1" fmla="*/ 13 h 22"/>
                    <a:gd name="T2" fmla="*/ 8 w 14"/>
                    <a:gd name="T3" fmla="*/ 17 h 22"/>
                    <a:gd name="T4" fmla="*/ 4 w 14"/>
                    <a:gd name="T5" fmla="*/ 21 h 22"/>
                    <a:gd name="T6" fmla="*/ 0 w 14"/>
                    <a:gd name="T7" fmla="*/ 16 h 22"/>
                    <a:gd name="T8" fmla="*/ 6 w 14"/>
                    <a:gd name="T9" fmla="*/ 0 h 22"/>
                    <a:gd name="T10" fmla="*/ 8 w 14"/>
                    <a:gd name="T11" fmla="*/ 4 h 22"/>
                    <a:gd name="T12" fmla="*/ 13 w 14"/>
                    <a:gd name="T13" fmla="*/ 13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2">
                      <a:moveTo>
                        <a:pt x="13" y="13"/>
                      </a:moveTo>
                      <a:lnTo>
                        <a:pt x="8" y="17"/>
                      </a:lnTo>
                      <a:lnTo>
                        <a:pt x="4" y="21"/>
                      </a:lnTo>
                      <a:lnTo>
                        <a:pt x="0" y="16"/>
                      </a:lnTo>
                      <a:lnTo>
                        <a:pt x="6" y="0"/>
                      </a:lnTo>
                      <a:lnTo>
                        <a:pt x="8" y="4"/>
                      </a:lnTo>
                      <a:lnTo>
                        <a:pt x="13" y="13"/>
                      </a:lnTo>
                    </a:path>
                  </a:pathLst>
                </a:custGeom>
                <a:solidFill>
                  <a:srgbClr val="FC012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79" name="Freeform 38"/>
                <p:cNvSpPr>
                  <a:spLocks/>
                </p:cNvSpPr>
                <p:nvPr/>
              </p:nvSpPr>
              <p:spPr bwMode="auto">
                <a:xfrm>
                  <a:off x="1656" y="1789"/>
                  <a:ext cx="14" cy="23"/>
                </a:xfrm>
                <a:custGeom>
                  <a:avLst/>
                  <a:gdLst>
                    <a:gd name="T0" fmla="*/ 13 w 14"/>
                    <a:gd name="T1" fmla="*/ 14 h 23"/>
                    <a:gd name="T2" fmla="*/ 8 w 14"/>
                    <a:gd name="T3" fmla="*/ 18 h 23"/>
                    <a:gd name="T4" fmla="*/ 4 w 14"/>
                    <a:gd name="T5" fmla="*/ 22 h 23"/>
                    <a:gd name="T6" fmla="*/ 0 w 14"/>
                    <a:gd name="T7" fmla="*/ 16 h 23"/>
                    <a:gd name="T8" fmla="*/ 6 w 14"/>
                    <a:gd name="T9" fmla="*/ 0 h 23"/>
                    <a:gd name="T10" fmla="*/ 8 w 14"/>
                    <a:gd name="T11" fmla="*/ 5 h 23"/>
                    <a:gd name="T12" fmla="*/ 13 w 14"/>
                    <a:gd name="T13" fmla="*/ 14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3">
                      <a:moveTo>
                        <a:pt x="13" y="14"/>
                      </a:moveTo>
                      <a:lnTo>
                        <a:pt x="8" y="18"/>
                      </a:lnTo>
                      <a:lnTo>
                        <a:pt x="4" y="22"/>
                      </a:lnTo>
                      <a:lnTo>
                        <a:pt x="0" y="16"/>
                      </a:lnTo>
                      <a:lnTo>
                        <a:pt x="6" y="0"/>
                      </a:lnTo>
                      <a:lnTo>
                        <a:pt x="8" y="5"/>
                      </a:lnTo>
                      <a:lnTo>
                        <a:pt x="13" y="14"/>
                      </a:lnTo>
                    </a:path>
                  </a:pathLst>
                </a:custGeom>
                <a:solidFill>
                  <a:srgbClr val="FC012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sp>
            <p:nvSpPr>
              <p:cNvPr id="9233" name="Freeform 39"/>
              <p:cNvSpPr>
                <a:spLocks/>
              </p:cNvSpPr>
              <p:nvPr/>
            </p:nvSpPr>
            <p:spPr bwMode="auto">
              <a:xfrm>
                <a:off x="1419" y="1625"/>
                <a:ext cx="82" cy="120"/>
              </a:xfrm>
              <a:custGeom>
                <a:avLst/>
                <a:gdLst>
                  <a:gd name="T0" fmla="*/ 47 w 82"/>
                  <a:gd name="T1" fmla="*/ 0 h 120"/>
                  <a:gd name="T2" fmla="*/ 43 w 82"/>
                  <a:gd name="T3" fmla="*/ 0 h 120"/>
                  <a:gd name="T4" fmla="*/ 36 w 82"/>
                  <a:gd name="T5" fmla="*/ 7 h 120"/>
                  <a:gd name="T6" fmla="*/ 34 w 82"/>
                  <a:gd name="T7" fmla="*/ 19 h 120"/>
                  <a:gd name="T8" fmla="*/ 34 w 82"/>
                  <a:gd name="T9" fmla="*/ 23 h 120"/>
                  <a:gd name="T10" fmla="*/ 37 w 82"/>
                  <a:gd name="T11" fmla="*/ 28 h 120"/>
                  <a:gd name="T12" fmla="*/ 47 w 82"/>
                  <a:gd name="T13" fmla="*/ 34 h 120"/>
                  <a:gd name="T14" fmla="*/ 64 w 82"/>
                  <a:gd name="T15" fmla="*/ 47 h 120"/>
                  <a:gd name="T16" fmla="*/ 69 w 82"/>
                  <a:gd name="T17" fmla="*/ 50 h 120"/>
                  <a:gd name="T18" fmla="*/ 74 w 82"/>
                  <a:gd name="T19" fmla="*/ 53 h 120"/>
                  <a:gd name="T20" fmla="*/ 78 w 82"/>
                  <a:gd name="T21" fmla="*/ 62 h 120"/>
                  <a:gd name="T22" fmla="*/ 76 w 82"/>
                  <a:gd name="T23" fmla="*/ 72 h 120"/>
                  <a:gd name="T24" fmla="*/ 71 w 82"/>
                  <a:gd name="T25" fmla="*/ 73 h 120"/>
                  <a:gd name="T26" fmla="*/ 63 w 82"/>
                  <a:gd name="T27" fmla="*/ 80 h 120"/>
                  <a:gd name="T28" fmla="*/ 63 w 82"/>
                  <a:gd name="T29" fmla="*/ 90 h 120"/>
                  <a:gd name="T30" fmla="*/ 67 w 82"/>
                  <a:gd name="T31" fmla="*/ 95 h 120"/>
                  <a:gd name="T32" fmla="*/ 79 w 82"/>
                  <a:gd name="T33" fmla="*/ 102 h 120"/>
                  <a:gd name="T34" fmla="*/ 81 w 82"/>
                  <a:gd name="T35" fmla="*/ 112 h 120"/>
                  <a:gd name="T36" fmla="*/ 81 w 82"/>
                  <a:gd name="T37" fmla="*/ 116 h 120"/>
                  <a:gd name="T38" fmla="*/ 71 w 82"/>
                  <a:gd name="T39" fmla="*/ 119 h 120"/>
                  <a:gd name="T40" fmla="*/ 66 w 82"/>
                  <a:gd name="T41" fmla="*/ 119 h 120"/>
                  <a:gd name="T42" fmla="*/ 52 w 82"/>
                  <a:gd name="T43" fmla="*/ 119 h 120"/>
                  <a:gd name="T44" fmla="*/ 43 w 82"/>
                  <a:gd name="T45" fmla="*/ 116 h 120"/>
                  <a:gd name="T46" fmla="*/ 37 w 82"/>
                  <a:gd name="T47" fmla="*/ 110 h 120"/>
                  <a:gd name="T48" fmla="*/ 36 w 82"/>
                  <a:gd name="T49" fmla="*/ 106 h 120"/>
                  <a:gd name="T50" fmla="*/ 36 w 82"/>
                  <a:gd name="T51" fmla="*/ 74 h 120"/>
                  <a:gd name="T52" fmla="*/ 33 w 82"/>
                  <a:gd name="T53" fmla="*/ 69 h 120"/>
                  <a:gd name="T54" fmla="*/ 28 w 82"/>
                  <a:gd name="T55" fmla="*/ 67 h 120"/>
                  <a:gd name="T56" fmla="*/ 22 w 82"/>
                  <a:gd name="T57" fmla="*/ 62 h 120"/>
                  <a:gd name="T58" fmla="*/ 17 w 82"/>
                  <a:gd name="T59" fmla="*/ 60 h 120"/>
                  <a:gd name="T60" fmla="*/ 0 w 82"/>
                  <a:gd name="T61" fmla="*/ 62 h 12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2" h="120">
                    <a:moveTo>
                      <a:pt x="47" y="0"/>
                    </a:moveTo>
                    <a:lnTo>
                      <a:pt x="43" y="0"/>
                    </a:lnTo>
                    <a:lnTo>
                      <a:pt x="36" y="7"/>
                    </a:lnTo>
                    <a:lnTo>
                      <a:pt x="34" y="19"/>
                    </a:lnTo>
                    <a:lnTo>
                      <a:pt x="34" y="23"/>
                    </a:lnTo>
                    <a:lnTo>
                      <a:pt x="37" y="28"/>
                    </a:lnTo>
                    <a:lnTo>
                      <a:pt x="47" y="34"/>
                    </a:lnTo>
                    <a:lnTo>
                      <a:pt x="64" y="47"/>
                    </a:lnTo>
                    <a:lnTo>
                      <a:pt x="69" y="50"/>
                    </a:lnTo>
                    <a:lnTo>
                      <a:pt x="74" y="53"/>
                    </a:lnTo>
                    <a:lnTo>
                      <a:pt x="78" y="62"/>
                    </a:lnTo>
                    <a:lnTo>
                      <a:pt x="76" y="72"/>
                    </a:lnTo>
                    <a:lnTo>
                      <a:pt x="71" y="73"/>
                    </a:lnTo>
                    <a:lnTo>
                      <a:pt x="63" y="80"/>
                    </a:lnTo>
                    <a:lnTo>
                      <a:pt x="63" y="90"/>
                    </a:lnTo>
                    <a:lnTo>
                      <a:pt x="67" y="95"/>
                    </a:lnTo>
                    <a:lnTo>
                      <a:pt x="79" y="102"/>
                    </a:lnTo>
                    <a:lnTo>
                      <a:pt x="81" y="112"/>
                    </a:lnTo>
                    <a:lnTo>
                      <a:pt x="81" y="116"/>
                    </a:lnTo>
                    <a:lnTo>
                      <a:pt x="71" y="119"/>
                    </a:lnTo>
                    <a:lnTo>
                      <a:pt x="66" y="119"/>
                    </a:lnTo>
                    <a:lnTo>
                      <a:pt x="52" y="119"/>
                    </a:lnTo>
                    <a:lnTo>
                      <a:pt x="43" y="116"/>
                    </a:lnTo>
                    <a:lnTo>
                      <a:pt x="37" y="110"/>
                    </a:lnTo>
                    <a:lnTo>
                      <a:pt x="36" y="106"/>
                    </a:lnTo>
                    <a:lnTo>
                      <a:pt x="36" y="74"/>
                    </a:lnTo>
                    <a:lnTo>
                      <a:pt x="33" y="69"/>
                    </a:lnTo>
                    <a:lnTo>
                      <a:pt x="28" y="67"/>
                    </a:lnTo>
                    <a:lnTo>
                      <a:pt x="22" y="62"/>
                    </a:lnTo>
                    <a:lnTo>
                      <a:pt x="17" y="60"/>
                    </a:lnTo>
                    <a:lnTo>
                      <a:pt x="0" y="62"/>
                    </a:lnTo>
                  </a:path>
                </a:pathLst>
              </a:custGeom>
              <a:noFill/>
              <a:ln w="25400" cap="rnd" cmpd="sng">
                <a:solidFill>
                  <a:srgbClr val="31650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nvGrpSpPr>
              <p:cNvPr id="9234" name="Group 40"/>
              <p:cNvGrpSpPr>
                <a:grpSpLocks/>
              </p:cNvGrpSpPr>
              <p:nvPr/>
            </p:nvGrpSpPr>
            <p:grpSpPr bwMode="auto">
              <a:xfrm>
                <a:off x="1474" y="1591"/>
                <a:ext cx="207" cy="218"/>
                <a:chOff x="1474" y="1591"/>
                <a:chExt cx="207" cy="218"/>
              </a:xfrm>
            </p:grpSpPr>
            <p:sp>
              <p:nvSpPr>
                <p:cNvPr id="9255" name="Freeform 41"/>
                <p:cNvSpPr>
                  <a:spLocks/>
                </p:cNvSpPr>
                <p:nvPr/>
              </p:nvSpPr>
              <p:spPr bwMode="auto">
                <a:xfrm>
                  <a:off x="1579" y="1776"/>
                  <a:ext cx="56" cy="33"/>
                </a:xfrm>
                <a:custGeom>
                  <a:avLst/>
                  <a:gdLst>
                    <a:gd name="T0" fmla="*/ 18 w 56"/>
                    <a:gd name="T1" fmla="*/ 6 h 33"/>
                    <a:gd name="T2" fmla="*/ 18 w 56"/>
                    <a:gd name="T3" fmla="*/ 11 h 33"/>
                    <a:gd name="T4" fmla="*/ 18 w 56"/>
                    <a:gd name="T5" fmla="*/ 16 h 33"/>
                    <a:gd name="T6" fmla="*/ 9 w 56"/>
                    <a:gd name="T7" fmla="*/ 18 h 33"/>
                    <a:gd name="T8" fmla="*/ 0 w 56"/>
                    <a:gd name="T9" fmla="*/ 22 h 33"/>
                    <a:gd name="T10" fmla="*/ 1 w 56"/>
                    <a:gd name="T11" fmla="*/ 30 h 33"/>
                    <a:gd name="T12" fmla="*/ 9 w 56"/>
                    <a:gd name="T13" fmla="*/ 32 h 33"/>
                    <a:gd name="T14" fmla="*/ 18 w 56"/>
                    <a:gd name="T15" fmla="*/ 26 h 33"/>
                    <a:gd name="T16" fmla="*/ 28 w 56"/>
                    <a:gd name="T17" fmla="*/ 26 h 33"/>
                    <a:gd name="T18" fmla="*/ 42 w 56"/>
                    <a:gd name="T19" fmla="*/ 30 h 33"/>
                    <a:gd name="T20" fmla="*/ 46 w 56"/>
                    <a:gd name="T21" fmla="*/ 31 h 33"/>
                    <a:gd name="T22" fmla="*/ 55 w 56"/>
                    <a:gd name="T23" fmla="*/ 26 h 33"/>
                    <a:gd name="T24" fmla="*/ 55 w 56"/>
                    <a:gd name="T25" fmla="*/ 22 h 33"/>
                    <a:gd name="T26" fmla="*/ 40 w 56"/>
                    <a:gd name="T27" fmla="*/ 19 h 33"/>
                    <a:gd name="T28" fmla="*/ 36 w 56"/>
                    <a:gd name="T29" fmla="*/ 19 h 33"/>
                    <a:gd name="T30" fmla="*/ 32 w 56"/>
                    <a:gd name="T31" fmla="*/ 14 h 33"/>
                    <a:gd name="T32" fmla="*/ 32 w 56"/>
                    <a:gd name="T33" fmla="*/ 0 h 33"/>
                    <a:gd name="T34" fmla="*/ 18 w 56"/>
                    <a:gd name="T35" fmla="*/ 6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6" h="33">
                      <a:moveTo>
                        <a:pt x="18" y="6"/>
                      </a:moveTo>
                      <a:lnTo>
                        <a:pt x="18" y="11"/>
                      </a:lnTo>
                      <a:lnTo>
                        <a:pt x="18" y="16"/>
                      </a:lnTo>
                      <a:lnTo>
                        <a:pt x="9" y="18"/>
                      </a:lnTo>
                      <a:lnTo>
                        <a:pt x="0" y="22"/>
                      </a:lnTo>
                      <a:lnTo>
                        <a:pt x="1" y="30"/>
                      </a:lnTo>
                      <a:lnTo>
                        <a:pt x="9" y="32"/>
                      </a:lnTo>
                      <a:lnTo>
                        <a:pt x="18" y="26"/>
                      </a:lnTo>
                      <a:lnTo>
                        <a:pt x="28" y="26"/>
                      </a:lnTo>
                      <a:lnTo>
                        <a:pt x="42" y="30"/>
                      </a:lnTo>
                      <a:lnTo>
                        <a:pt x="46" y="31"/>
                      </a:lnTo>
                      <a:lnTo>
                        <a:pt x="55" y="26"/>
                      </a:lnTo>
                      <a:lnTo>
                        <a:pt x="55" y="22"/>
                      </a:lnTo>
                      <a:lnTo>
                        <a:pt x="40" y="19"/>
                      </a:lnTo>
                      <a:lnTo>
                        <a:pt x="36" y="19"/>
                      </a:lnTo>
                      <a:lnTo>
                        <a:pt x="32" y="14"/>
                      </a:lnTo>
                      <a:lnTo>
                        <a:pt x="32" y="0"/>
                      </a:lnTo>
                      <a:lnTo>
                        <a:pt x="18" y="6"/>
                      </a:lnTo>
                    </a:path>
                  </a:pathLst>
                </a:custGeom>
                <a:solidFill>
                  <a:srgbClr val="FC0128"/>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56" name="Freeform 42"/>
                <p:cNvSpPr>
                  <a:spLocks/>
                </p:cNvSpPr>
                <p:nvPr/>
              </p:nvSpPr>
              <p:spPr bwMode="auto">
                <a:xfrm>
                  <a:off x="1501" y="1730"/>
                  <a:ext cx="11" cy="13"/>
                </a:xfrm>
                <a:custGeom>
                  <a:avLst/>
                  <a:gdLst>
                    <a:gd name="T0" fmla="*/ 0 w 11"/>
                    <a:gd name="T1" fmla="*/ 0 h 13"/>
                    <a:gd name="T2" fmla="*/ 10 w 11"/>
                    <a:gd name="T3" fmla="*/ 0 h 13"/>
                    <a:gd name="T4" fmla="*/ 9 w 11"/>
                    <a:gd name="T5" fmla="*/ 12 h 13"/>
                    <a:gd name="T6" fmla="*/ 0 w 11"/>
                    <a:gd name="T7" fmla="*/ 12 h 13"/>
                    <a:gd name="T8" fmla="*/ 0 w 11"/>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3">
                      <a:moveTo>
                        <a:pt x="0" y="0"/>
                      </a:moveTo>
                      <a:lnTo>
                        <a:pt x="10" y="0"/>
                      </a:lnTo>
                      <a:lnTo>
                        <a:pt x="9" y="12"/>
                      </a:lnTo>
                      <a:lnTo>
                        <a:pt x="0" y="12"/>
                      </a:lnTo>
                      <a:lnTo>
                        <a:pt x="0" y="0"/>
                      </a:lnTo>
                    </a:path>
                  </a:pathLst>
                </a:custGeom>
                <a:solidFill>
                  <a:srgbClr val="FC0128"/>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57" name="Freeform 43"/>
                <p:cNvSpPr>
                  <a:spLocks/>
                </p:cNvSpPr>
                <p:nvPr/>
              </p:nvSpPr>
              <p:spPr bwMode="auto">
                <a:xfrm>
                  <a:off x="1474" y="1591"/>
                  <a:ext cx="207" cy="200"/>
                </a:xfrm>
                <a:custGeom>
                  <a:avLst/>
                  <a:gdLst>
                    <a:gd name="T0" fmla="*/ 7 w 207"/>
                    <a:gd name="T1" fmla="*/ 45 h 200"/>
                    <a:gd name="T2" fmla="*/ 20 w 207"/>
                    <a:gd name="T3" fmla="*/ 36 h 200"/>
                    <a:gd name="T4" fmla="*/ 31 w 207"/>
                    <a:gd name="T5" fmla="*/ 33 h 200"/>
                    <a:gd name="T6" fmla="*/ 38 w 207"/>
                    <a:gd name="T7" fmla="*/ 32 h 200"/>
                    <a:gd name="T8" fmla="*/ 69 w 207"/>
                    <a:gd name="T9" fmla="*/ 41 h 200"/>
                    <a:gd name="T10" fmla="*/ 48 w 207"/>
                    <a:gd name="T11" fmla="*/ 18 h 200"/>
                    <a:gd name="T12" fmla="*/ 47 w 207"/>
                    <a:gd name="T13" fmla="*/ 7 h 200"/>
                    <a:gd name="T14" fmla="*/ 65 w 207"/>
                    <a:gd name="T15" fmla="*/ 0 h 200"/>
                    <a:gd name="T16" fmla="*/ 94 w 207"/>
                    <a:gd name="T17" fmla="*/ 0 h 200"/>
                    <a:gd name="T18" fmla="*/ 135 w 207"/>
                    <a:gd name="T19" fmla="*/ 19 h 200"/>
                    <a:gd name="T20" fmla="*/ 148 w 207"/>
                    <a:gd name="T21" fmla="*/ 30 h 200"/>
                    <a:gd name="T22" fmla="*/ 170 w 207"/>
                    <a:gd name="T23" fmla="*/ 51 h 200"/>
                    <a:gd name="T24" fmla="*/ 191 w 207"/>
                    <a:gd name="T25" fmla="*/ 73 h 200"/>
                    <a:gd name="T26" fmla="*/ 201 w 207"/>
                    <a:gd name="T27" fmla="*/ 95 h 200"/>
                    <a:gd name="T28" fmla="*/ 206 w 207"/>
                    <a:gd name="T29" fmla="*/ 123 h 200"/>
                    <a:gd name="T30" fmla="*/ 205 w 207"/>
                    <a:gd name="T31" fmla="*/ 157 h 200"/>
                    <a:gd name="T32" fmla="*/ 177 w 207"/>
                    <a:gd name="T33" fmla="*/ 138 h 200"/>
                    <a:gd name="T34" fmla="*/ 166 w 207"/>
                    <a:gd name="T35" fmla="*/ 134 h 200"/>
                    <a:gd name="T36" fmla="*/ 156 w 207"/>
                    <a:gd name="T37" fmla="*/ 132 h 200"/>
                    <a:gd name="T38" fmla="*/ 191 w 207"/>
                    <a:gd name="T39" fmla="*/ 176 h 200"/>
                    <a:gd name="T40" fmla="*/ 177 w 207"/>
                    <a:gd name="T41" fmla="*/ 189 h 200"/>
                    <a:gd name="T42" fmla="*/ 161 w 207"/>
                    <a:gd name="T43" fmla="*/ 199 h 200"/>
                    <a:gd name="T44" fmla="*/ 140 w 207"/>
                    <a:gd name="T45" fmla="*/ 190 h 200"/>
                    <a:gd name="T46" fmla="*/ 123 w 207"/>
                    <a:gd name="T47" fmla="*/ 190 h 200"/>
                    <a:gd name="T48" fmla="*/ 89 w 207"/>
                    <a:gd name="T49" fmla="*/ 172 h 200"/>
                    <a:gd name="T50" fmla="*/ 83 w 207"/>
                    <a:gd name="T51" fmla="*/ 168 h 200"/>
                    <a:gd name="T52" fmla="*/ 34 w 207"/>
                    <a:gd name="T53" fmla="*/ 151 h 200"/>
                    <a:gd name="T54" fmla="*/ 56 w 207"/>
                    <a:gd name="T55" fmla="*/ 134 h 200"/>
                    <a:gd name="T56" fmla="*/ 49 w 207"/>
                    <a:gd name="T57" fmla="*/ 120 h 200"/>
                    <a:gd name="T58" fmla="*/ 39 w 207"/>
                    <a:gd name="T59" fmla="*/ 102 h 200"/>
                    <a:gd name="T60" fmla="*/ 39 w 207"/>
                    <a:gd name="T61" fmla="*/ 80 h 200"/>
                    <a:gd name="T62" fmla="*/ 30 w 207"/>
                    <a:gd name="T63" fmla="*/ 73 h 200"/>
                    <a:gd name="T64" fmla="*/ 3 w 207"/>
                    <a:gd name="T65" fmla="*/ 89 h 200"/>
                    <a:gd name="T66" fmla="*/ 0 w 207"/>
                    <a:gd name="T67" fmla="*/ 73 h 2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7" h="200">
                      <a:moveTo>
                        <a:pt x="7" y="56"/>
                      </a:moveTo>
                      <a:lnTo>
                        <a:pt x="7" y="45"/>
                      </a:lnTo>
                      <a:lnTo>
                        <a:pt x="13" y="30"/>
                      </a:lnTo>
                      <a:lnTo>
                        <a:pt x="20" y="36"/>
                      </a:lnTo>
                      <a:lnTo>
                        <a:pt x="26" y="25"/>
                      </a:lnTo>
                      <a:lnTo>
                        <a:pt x="31" y="33"/>
                      </a:lnTo>
                      <a:lnTo>
                        <a:pt x="38" y="21"/>
                      </a:lnTo>
                      <a:lnTo>
                        <a:pt x="38" y="32"/>
                      </a:lnTo>
                      <a:lnTo>
                        <a:pt x="57" y="36"/>
                      </a:lnTo>
                      <a:lnTo>
                        <a:pt x="69" y="41"/>
                      </a:lnTo>
                      <a:lnTo>
                        <a:pt x="59" y="23"/>
                      </a:lnTo>
                      <a:lnTo>
                        <a:pt x="48" y="18"/>
                      </a:lnTo>
                      <a:lnTo>
                        <a:pt x="43" y="13"/>
                      </a:lnTo>
                      <a:lnTo>
                        <a:pt x="47" y="7"/>
                      </a:lnTo>
                      <a:lnTo>
                        <a:pt x="55" y="3"/>
                      </a:lnTo>
                      <a:lnTo>
                        <a:pt x="65" y="0"/>
                      </a:lnTo>
                      <a:lnTo>
                        <a:pt x="78" y="0"/>
                      </a:lnTo>
                      <a:lnTo>
                        <a:pt x="94" y="0"/>
                      </a:lnTo>
                      <a:lnTo>
                        <a:pt x="116" y="7"/>
                      </a:lnTo>
                      <a:lnTo>
                        <a:pt x="135" y="19"/>
                      </a:lnTo>
                      <a:lnTo>
                        <a:pt x="142" y="24"/>
                      </a:lnTo>
                      <a:lnTo>
                        <a:pt x="148" y="30"/>
                      </a:lnTo>
                      <a:lnTo>
                        <a:pt x="166" y="44"/>
                      </a:lnTo>
                      <a:lnTo>
                        <a:pt x="170" y="51"/>
                      </a:lnTo>
                      <a:lnTo>
                        <a:pt x="181" y="61"/>
                      </a:lnTo>
                      <a:lnTo>
                        <a:pt x="191" y="73"/>
                      </a:lnTo>
                      <a:lnTo>
                        <a:pt x="197" y="84"/>
                      </a:lnTo>
                      <a:lnTo>
                        <a:pt x="201" y="95"/>
                      </a:lnTo>
                      <a:lnTo>
                        <a:pt x="203" y="106"/>
                      </a:lnTo>
                      <a:lnTo>
                        <a:pt x="206" y="123"/>
                      </a:lnTo>
                      <a:lnTo>
                        <a:pt x="206" y="140"/>
                      </a:lnTo>
                      <a:lnTo>
                        <a:pt x="205" y="157"/>
                      </a:lnTo>
                      <a:lnTo>
                        <a:pt x="185" y="140"/>
                      </a:lnTo>
                      <a:lnTo>
                        <a:pt x="177" y="138"/>
                      </a:lnTo>
                      <a:lnTo>
                        <a:pt x="171" y="136"/>
                      </a:lnTo>
                      <a:lnTo>
                        <a:pt x="166" y="134"/>
                      </a:lnTo>
                      <a:lnTo>
                        <a:pt x="160" y="134"/>
                      </a:lnTo>
                      <a:lnTo>
                        <a:pt x="156" y="132"/>
                      </a:lnTo>
                      <a:lnTo>
                        <a:pt x="158" y="144"/>
                      </a:lnTo>
                      <a:lnTo>
                        <a:pt x="191" y="176"/>
                      </a:lnTo>
                      <a:lnTo>
                        <a:pt x="184" y="184"/>
                      </a:lnTo>
                      <a:lnTo>
                        <a:pt x="177" y="189"/>
                      </a:lnTo>
                      <a:lnTo>
                        <a:pt x="169" y="195"/>
                      </a:lnTo>
                      <a:lnTo>
                        <a:pt x="161" y="199"/>
                      </a:lnTo>
                      <a:lnTo>
                        <a:pt x="143" y="183"/>
                      </a:lnTo>
                      <a:lnTo>
                        <a:pt x="140" y="190"/>
                      </a:lnTo>
                      <a:lnTo>
                        <a:pt x="132" y="191"/>
                      </a:lnTo>
                      <a:lnTo>
                        <a:pt x="123" y="190"/>
                      </a:lnTo>
                      <a:lnTo>
                        <a:pt x="105" y="184"/>
                      </a:lnTo>
                      <a:lnTo>
                        <a:pt x="89" y="172"/>
                      </a:lnTo>
                      <a:lnTo>
                        <a:pt x="85" y="152"/>
                      </a:lnTo>
                      <a:lnTo>
                        <a:pt x="83" y="168"/>
                      </a:lnTo>
                      <a:lnTo>
                        <a:pt x="56" y="161"/>
                      </a:lnTo>
                      <a:lnTo>
                        <a:pt x="34" y="151"/>
                      </a:lnTo>
                      <a:lnTo>
                        <a:pt x="35" y="138"/>
                      </a:lnTo>
                      <a:lnTo>
                        <a:pt x="56" y="134"/>
                      </a:lnTo>
                      <a:lnTo>
                        <a:pt x="54" y="121"/>
                      </a:lnTo>
                      <a:lnTo>
                        <a:pt x="49" y="120"/>
                      </a:lnTo>
                      <a:lnTo>
                        <a:pt x="42" y="109"/>
                      </a:lnTo>
                      <a:lnTo>
                        <a:pt x="39" y="102"/>
                      </a:lnTo>
                      <a:lnTo>
                        <a:pt x="38" y="96"/>
                      </a:lnTo>
                      <a:lnTo>
                        <a:pt x="39" y="80"/>
                      </a:lnTo>
                      <a:lnTo>
                        <a:pt x="44" y="69"/>
                      </a:lnTo>
                      <a:lnTo>
                        <a:pt x="30" y="73"/>
                      </a:lnTo>
                      <a:lnTo>
                        <a:pt x="15" y="77"/>
                      </a:lnTo>
                      <a:lnTo>
                        <a:pt x="3" y="89"/>
                      </a:lnTo>
                      <a:lnTo>
                        <a:pt x="2" y="80"/>
                      </a:lnTo>
                      <a:lnTo>
                        <a:pt x="0" y="73"/>
                      </a:lnTo>
                      <a:lnTo>
                        <a:pt x="7" y="56"/>
                      </a:lnTo>
                    </a:path>
                  </a:pathLst>
                </a:custGeom>
                <a:solidFill>
                  <a:srgbClr val="800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grpSp>
            <p:nvGrpSpPr>
              <p:cNvPr id="9235" name="Group 44"/>
              <p:cNvGrpSpPr>
                <a:grpSpLocks/>
              </p:cNvGrpSpPr>
              <p:nvPr/>
            </p:nvGrpSpPr>
            <p:grpSpPr bwMode="auto">
              <a:xfrm>
                <a:off x="1355" y="1700"/>
                <a:ext cx="428" cy="223"/>
                <a:chOff x="1355" y="1700"/>
                <a:chExt cx="428" cy="223"/>
              </a:xfrm>
            </p:grpSpPr>
            <p:grpSp>
              <p:nvGrpSpPr>
                <p:cNvPr id="9245" name="Group 45"/>
                <p:cNvGrpSpPr>
                  <a:grpSpLocks/>
                </p:cNvGrpSpPr>
                <p:nvPr/>
              </p:nvGrpSpPr>
              <p:grpSpPr bwMode="auto">
                <a:xfrm>
                  <a:off x="1595" y="1701"/>
                  <a:ext cx="188" cy="222"/>
                  <a:chOff x="1595" y="1701"/>
                  <a:chExt cx="188" cy="222"/>
                </a:xfrm>
              </p:grpSpPr>
              <p:sp>
                <p:nvSpPr>
                  <p:cNvPr id="9251" name="Freeform 46"/>
                  <p:cNvSpPr>
                    <a:spLocks/>
                  </p:cNvSpPr>
                  <p:nvPr/>
                </p:nvSpPr>
                <p:spPr bwMode="auto">
                  <a:xfrm>
                    <a:off x="1718" y="1701"/>
                    <a:ext cx="65" cy="101"/>
                  </a:xfrm>
                  <a:custGeom>
                    <a:avLst/>
                    <a:gdLst>
                      <a:gd name="T0" fmla="*/ 64 w 65"/>
                      <a:gd name="T1" fmla="*/ 0 h 101"/>
                      <a:gd name="T2" fmla="*/ 64 w 65"/>
                      <a:gd name="T3" fmla="*/ 12 h 101"/>
                      <a:gd name="T4" fmla="*/ 64 w 65"/>
                      <a:gd name="T5" fmla="*/ 18 h 101"/>
                      <a:gd name="T6" fmla="*/ 64 w 65"/>
                      <a:gd name="T7" fmla="*/ 26 h 101"/>
                      <a:gd name="T8" fmla="*/ 62 w 65"/>
                      <a:gd name="T9" fmla="*/ 34 h 101"/>
                      <a:gd name="T10" fmla="*/ 61 w 65"/>
                      <a:gd name="T11" fmla="*/ 40 h 101"/>
                      <a:gd name="T12" fmla="*/ 58 w 65"/>
                      <a:gd name="T13" fmla="*/ 48 h 101"/>
                      <a:gd name="T14" fmla="*/ 55 w 65"/>
                      <a:gd name="T15" fmla="*/ 55 h 101"/>
                      <a:gd name="T16" fmla="*/ 39 w 65"/>
                      <a:gd name="T17" fmla="*/ 76 h 101"/>
                      <a:gd name="T18" fmla="*/ 27 w 65"/>
                      <a:gd name="T19" fmla="*/ 100 h 101"/>
                      <a:gd name="T20" fmla="*/ 19 w 65"/>
                      <a:gd name="T21" fmla="*/ 83 h 101"/>
                      <a:gd name="T22" fmla="*/ 17 w 65"/>
                      <a:gd name="T23" fmla="*/ 60 h 101"/>
                      <a:gd name="T24" fmla="*/ 12 w 65"/>
                      <a:gd name="T25" fmla="*/ 51 h 101"/>
                      <a:gd name="T26" fmla="*/ 6 w 65"/>
                      <a:gd name="T27" fmla="*/ 43 h 101"/>
                      <a:gd name="T28" fmla="*/ 4 w 65"/>
                      <a:gd name="T29" fmla="*/ 32 h 101"/>
                      <a:gd name="T30" fmla="*/ 3 w 65"/>
                      <a:gd name="T31" fmla="*/ 25 h 101"/>
                      <a:gd name="T32" fmla="*/ 1 w 65"/>
                      <a:gd name="T33" fmla="*/ 19 h 101"/>
                      <a:gd name="T34" fmla="*/ 0 w 65"/>
                      <a:gd name="T35" fmla="*/ 9 h 101"/>
                      <a:gd name="T36" fmla="*/ 9 w 65"/>
                      <a:gd name="T37" fmla="*/ 16 h 101"/>
                      <a:gd name="T38" fmla="*/ 13 w 65"/>
                      <a:gd name="T39" fmla="*/ 19 h 101"/>
                      <a:gd name="T40" fmla="*/ 18 w 65"/>
                      <a:gd name="T41" fmla="*/ 22 h 101"/>
                      <a:gd name="T42" fmla="*/ 22 w 65"/>
                      <a:gd name="T43" fmla="*/ 26 h 101"/>
                      <a:gd name="T44" fmla="*/ 32 w 65"/>
                      <a:gd name="T45" fmla="*/ 42 h 101"/>
                      <a:gd name="T46" fmla="*/ 35 w 65"/>
                      <a:gd name="T47" fmla="*/ 32 h 101"/>
                      <a:gd name="T48" fmla="*/ 39 w 65"/>
                      <a:gd name="T49" fmla="*/ 26 h 101"/>
                      <a:gd name="T50" fmla="*/ 41 w 65"/>
                      <a:gd name="T51" fmla="*/ 20 h 101"/>
                      <a:gd name="T52" fmla="*/ 49 w 65"/>
                      <a:gd name="T53" fmla="*/ 16 h 101"/>
                      <a:gd name="T54" fmla="*/ 52 w 65"/>
                      <a:gd name="T55" fmla="*/ 9 h 101"/>
                      <a:gd name="T56" fmla="*/ 58 w 65"/>
                      <a:gd name="T57" fmla="*/ 5 h 101"/>
                      <a:gd name="T58" fmla="*/ 64 w 65"/>
                      <a:gd name="T59" fmla="*/ 0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5" h="101">
                        <a:moveTo>
                          <a:pt x="64" y="0"/>
                        </a:moveTo>
                        <a:lnTo>
                          <a:pt x="64" y="12"/>
                        </a:lnTo>
                        <a:lnTo>
                          <a:pt x="64" y="18"/>
                        </a:lnTo>
                        <a:lnTo>
                          <a:pt x="64" y="26"/>
                        </a:lnTo>
                        <a:lnTo>
                          <a:pt x="62" y="34"/>
                        </a:lnTo>
                        <a:lnTo>
                          <a:pt x="61" y="40"/>
                        </a:lnTo>
                        <a:lnTo>
                          <a:pt x="58" y="48"/>
                        </a:lnTo>
                        <a:lnTo>
                          <a:pt x="55" y="55"/>
                        </a:lnTo>
                        <a:lnTo>
                          <a:pt x="39" y="76"/>
                        </a:lnTo>
                        <a:lnTo>
                          <a:pt x="27" y="100"/>
                        </a:lnTo>
                        <a:lnTo>
                          <a:pt x="19" y="83"/>
                        </a:lnTo>
                        <a:lnTo>
                          <a:pt x="17" y="60"/>
                        </a:lnTo>
                        <a:lnTo>
                          <a:pt x="12" y="51"/>
                        </a:lnTo>
                        <a:lnTo>
                          <a:pt x="6" y="43"/>
                        </a:lnTo>
                        <a:lnTo>
                          <a:pt x="4" y="32"/>
                        </a:lnTo>
                        <a:lnTo>
                          <a:pt x="3" y="25"/>
                        </a:lnTo>
                        <a:lnTo>
                          <a:pt x="1" y="19"/>
                        </a:lnTo>
                        <a:lnTo>
                          <a:pt x="0" y="9"/>
                        </a:lnTo>
                        <a:lnTo>
                          <a:pt x="9" y="16"/>
                        </a:lnTo>
                        <a:lnTo>
                          <a:pt x="13" y="19"/>
                        </a:lnTo>
                        <a:lnTo>
                          <a:pt x="18" y="22"/>
                        </a:lnTo>
                        <a:lnTo>
                          <a:pt x="22" y="26"/>
                        </a:lnTo>
                        <a:lnTo>
                          <a:pt x="32" y="42"/>
                        </a:lnTo>
                        <a:lnTo>
                          <a:pt x="35" y="32"/>
                        </a:lnTo>
                        <a:lnTo>
                          <a:pt x="39" y="26"/>
                        </a:lnTo>
                        <a:lnTo>
                          <a:pt x="41" y="20"/>
                        </a:lnTo>
                        <a:lnTo>
                          <a:pt x="49" y="16"/>
                        </a:lnTo>
                        <a:lnTo>
                          <a:pt x="52" y="9"/>
                        </a:lnTo>
                        <a:lnTo>
                          <a:pt x="58" y="5"/>
                        </a:lnTo>
                        <a:lnTo>
                          <a:pt x="64" y="0"/>
                        </a:lnTo>
                      </a:path>
                    </a:pathLst>
                  </a:custGeom>
                  <a:solidFill>
                    <a:srgbClr val="008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52" name="Freeform 47"/>
                  <p:cNvSpPr>
                    <a:spLocks/>
                  </p:cNvSpPr>
                  <p:nvPr/>
                </p:nvSpPr>
                <p:spPr bwMode="auto">
                  <a:xfrm>
                    <a:off x="1715" y="1763"/>
                    <a:ext cx="66" cy="98"/>
                  </a:xfrm>
                  <a:custGeom>
                    <a:avLst/>
                    <a:gdLst>
                      <a:gd name="T0" fmla="*/ 65 w 66"/>
                      <a:gd name="T1" fmla="*/ 8 h 98"/>
                      <a:gd name="T2" fmla="*/ 51 w 66"/>
                      <a:gd name="T3" fmla="*/ 17 h 98"/>
                      <a:gd name="T4" fmla="*/ 48 w 66"/>
                      <a:gd name="T5" fmla="*/ 19 h 98"/>
                      <a:gd name="T6" fmla="*/ 43 w 66"/>
                      <a:gd name="T7" fmla="*/ 24 h 98"/>
                      <a:gd name="T8" fmla="*/ 37 w 66"/>
                      <a:gd name="T9" fmla="*/ 28 h 98"/>
                      <a:gd name="T10" fmla="*/ 28 w 66"/>
                      <a:gd name="T11" fmla="*/ 42 h 98"/>
                      <a:gd name="T12" fmla="*/ 20 w 66"/>
                      <a:gd name="T13" fmla="*/ 21 h 98"/>
                      <a:gd name="T14" fmla="*/ 13 w 66"/>
                      <a:gd name="T15" fmla="*/ 15 h 98"/>
                      <a:gd name="T16" fmla="*/ 7 w 66"/>
                      <a:gd name="T17" fmla="*/ 7 h 98"/>
                      <a:gd name="T18" fmla="*/ 0 w 66"/>
                      <a:gd name="T19" fmla="*/ 0 h 98"/>
                      <a:gd name="T20" fmla="*/ 0 w 66"/>
                      <a:gd name="T21" fmla="*/ 11 h 98"/>
                      <a:gd name="T22" fmla="*/ 2 w 66"/>
                      <a:gd name="T23" fmla="*/ 26 h 98"/>
                      <a:gd name="T24" fmla="*/ 2 w 66"/>
                      <a:gd name="T25" fmla="*/ 36 h 98"/>
                      <a:gd name="T26" fmla="*/ 3 w 66"/>
                      <a:gd name="T27" fmla="*/ 42 h 98"/>
                      <a:gd name="T28" fmla="*/ 4 w 66"/>
                      <a:gd name="T29" fmla="*/ 52 h 98"/>
                      <a:gd name="T30" fmla="*/ 5 w 66"/>
                      <a:gd name="T31" fmla="*/ 65 h 98"/>
                      <a:gd name="T32" fmla="*/ 7 w 66"/>
                      <a:gd name="T33" fmla="*/ 71 h 98"/>
                      <a:gd name="T34" fmla="*/ 2 w 66"/>
                      <a:gd name="T35" fmla="*/ 91 h 98"/>
                      <a:gd name="T36" fmla="*/ 3 w 66"/>
                      <a:gd name="T37" fmla="*/ 97 h 98"/>
                      <a:gd name="T38" fmla="*/ 20 w 66"/>
                      <a:gd name="T39" fmla="*/ 91 h 98"/>
                      <a:gd name="T40" fmla="*/ 27 w 66"/>
                      <a:gd name="T41" fmla="*/ 71 h 98"/>
                      <a:gd name="T42" fmla="*/ 32 w 66"/>
                      <a:gd name="T43" fmla="*/ 67 h 98"/>
                      <a:gd name="T44" fmla="*/ 40 w 66"/>
                      <a:gd name="T45" fmla="*/ 61 h 98"/>
                      <a:gd name="T46" fmla="*/ 48 w 66"/>
                      <a:gd name="T47" fmla="*/ 55 h 98"/>
                      <a:gd name="T48" fmla="*/ 53 w 66"/>
                      <a:gd name="T49" fmla="*/ 48 h 98"/>
                      <a:gd name="T50" fmla="*/ 56 w 66"/>
                      <a:gd name="T51" fmla="*/ 40 h 98"/>
                      <a:gd name="T52" fmla="*/ 59 w 66"/>
                      <a:gd name="T53" fmla="*/ 33 h 98"/>
                      <a:gd name="T54" fmla="*/ 62 w 66"/>
                      <a:gd name="T55" fmla="*/ 24 h 98"/>
                      <a:gd name="T56" fmla="*/ 63 w 66"/>
                      <a:gd name="T57" fmla="*/ 17 h 98"/>
                      <a:gd name="T58" fmla="*/ 65 w 66"/>
                      <a:gd name="T59" fmla="*/ 8 h 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6" h="98">
                        <a:moveTo>
                          <a:pt x="65" y="8"/>
                        </a:moveTo>
                        <a:lnTo>
                          <a:pt x="51" y="17"/>
                        </a:lnTo>
                        <a:lnTo>
                          <a:pt x="48" y="19"/>
                        </a:lnTo>
                        <a:lnTo>
                          <a:pt x="43" y="24"/>
                        </a:lnTo>
                        <a:lnTo>
                          <a:pt x="37" y="28"/>
                        </a:lnTo>
                        <a:lnTo>
                          <a:pt x="28" y="42"/>
                        </a:lnTo>
                        <a:lnTo>
                          <a:pt x="20" y="21"/>
                        </a:lnTo>
                        <a:lnTo>
                          <a:pt x="13" y="15"/>
                        </a:lnTo>
                        <a:lnTo>
                          <a:pt x="7" y="7"/>
                        </a:lnTo>
                        <a:lnTo>
                          <a:pt x="0" y="0"/>
                        </a:lnTo>
                        <a:lnTo>
                          <a:pt x="0" y="11"/>
                        </a:lnTo>
                        <a:lnTo>
                          <a:pt x="2" y="26"/>
                        </a:lnTo>
                        <a:lnTo>
                          <a:pt x="2" y="36"/>
                        </a:lnTo>
                        <a:lnTo>
                          <a:pt x="3" y="42"/>
                        </a:lnTo>
                        <a:lnTo>
                          <a:pt x="4" y="52"/>
                        </a:lnTo>
                        <a:lnTo>
                          <a:pt x="5" y="65"/>
                        </a:lnTo>
                        <a:lnTo>
                          <a:pt x="7" y="71"/>
                        </a:lnTo>
                        <a:lnTo>
                          <a:pt x="2" y="91"/>
                        </a:lnTo>
                        <a:lnTo>
                          <a:pt x="3" y="97"/>
                        </a:lnTo>
                        <a:lnTo>
                          <a:pt x="20" y="91"/>
                        </a:lnTo>
                        <a:lnTo>
                          <a:pt x="27" y="71"/>
                        </a:lnTo>
                        <a:lnTo>
                          <a:pt x="32" y="67"/>
                        </a:lnTo>
                        <a:lnTo>
                          <a:pt x="40" y="61"/>
                        </a:lnTo>
                        <a:lnTo>
                          <a:pt x="48" y="55"/>
                        </a:lnTo>
                        <a:lnTo>
                          <a:pt x="53" y="48"/>
                        </a:lnTo>
                        <a:lnTo>
                          <a:pt x="56" y="40"/>
                        </a:lnTo>
                        <a:lnTo>
                          <a:pt x="59" y="33"/>
                        </a:lnTo>
                        <a:lnTo>
                          <a:pt x="62" y="24"/>
                        </a:lnTo>
                        <a:lnTo>
                          <a:pt x="63" y="17"/>
                        </a:lnTo>
                        <a:lnTo>
                          <a:pt x="65" y="8"/>
                        </a:lnTo>
                      </a:path>
                    </a:pathLst>
                  </a:custGeom>
                  <a:solidFill>
                    <a:srgbClr val="008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53" name="Freeform 48"/>
                  <p:cNvSpPr>
                    <a:spLocks/>
                  </p:cNvSpPr>
                  <p:nvPr/>
                </p:nvSpPr>
                <p:spPr bwMode="auto">
                  <a:xfrm>
                    <a:off x="1660" y="1829"/>
                    <a:ext cx="91" cy="75"/>
                  </a:xfrm>
                  <a:custGeom>
                    <a:avLst/>
                    <a:gdLst>
                      <a:gd name="T0" fmla="*/ 90 w 91"/>
                      <a:gd name="T1" fmla="*/ 9 h 75"/>
                      <a:gd name="T2" fmla="*/ 83 w 91"/>
                      <a:gd name="T3" fmla="*/ 18 h 75"/>
                      <a:gd name="T4" fmla="*/ 77 w 91"/>
                      <a:gd name="T5" fmla="*/ 21 h 75"/>
                      <a:gd name="T6" fmla="*/ 67 w 91"/>
                      <a:gd name="T7" fmla="*/ 28 h 75"/>
                      <a:gd name="T8" fmla="*/ 61 w 91"/>
                      <a:gd name="T9" fmla="*/ 30 h 75"/>
                      <a:gd name="T10" fmla="*/ 59 w 91"/>
                      <a:gd name="T11" fmla="*/ 32 h 75"/>
                      <a:gd name="T12" fmla="*/ 59 w 91"/>
                      <a:gd name="T13" fmla="*/ 23 h 75"/>
                      <a:gd name="T14" fmla="*/ 59 w 91"/>
                      <a:gd name="T15" fmla="*/ 18 h 75"/>
                      <a:gd name="T16" fmla="*/ 57 w 91"/>
                      <a:gd name="T17" fmla="*/ 13 h 75"/>
                      <a:gd name="T18" fmla="*/ 56 w 91"/>
                      <a:gd name="T19" fmla="*/ 6 h 75"/>
                      <a:gd name="T20" fmla="*/ 54 w 91"/>
                      <a:gd name="T21" fmla="*/ 0 h 75"/>
                      <a:gd name="T22" fmla="*/ 51 w 91"/>
                      <a:gd name="T23" fmla="*/ 6 h 75"/>
                      <a:gd name="T24" fmla="*/ 49 w 91"/>
                      <a:gd name="T25" fmla="*/ 12 h 75"/>
                      <a:gd name="T26" fmla="*/ 47 w 91"/>
                      <a:gd name="T27" fmla="*/ 16 h 75"/>
                      <a:gd name="T28" fmla="*/ 45 w 91"/>
                      <a:gd name="T29" fmla="*/ 23 h 75"/>
                      <a:gd name="T30" fmla="*/ 42 w 91"/>
                      <a:gd name="T31" fmla="*/ 30 h 75"/>
                      <a:gd name="T32" fmla="*/ 39 w 91"/>
                      <a:gd name="T33" fmla="*/ 35 h 75"/>
                      <a:gd name="T34" fmla="*/ 35 w 91"/>
                      <a:gd name="T35" fmla="*/ 40 h 75"/>
                      <a:gd name="T36" fmla="*/ 31 w 91"/>
                      <a:gd name="T37" fmla="*/ 44 h 75"/>
                      <a:gd name="T38" fmla="*/ 24 w 91"/>
                      <a:gd name="T39" fmla="*/ 51 h 75"/>
                      <a:gd name="T40" fmla="*/ 4 w 91"/>
                      <a:gd name="T41" fmla="*/ 63 h 75"/>
                      <a:gd name="T42" fmla="*/ 0 w 91"/>
                      <a:gd name="T43" fmla="*/ 74 h 75"/>
                      <a:gd name="T44" fmla="*/ 36 w 91"/>
                      <a:gd name="T45" fmla="*/ 65 h 75"/>
                      <a:gd name="T46" fmla="*/ 53 w 91"/>
                      <a:gd name="T47" fmla="*/ 60 h 75"/>
                      <a:gd name="T48" fmla="*/ 61 w 91"/>
                      <a:gd name="T49" fmla="*/ 59 h 75"/>
                      <a:gd name="T50" fmla="*/ 67 w 91"/>
                      <a:gd name="T51" fmla="*/ 55 h 75"/>
                      <a:gd name="T52" fmla="*/ 75 w 91"/>
                      <a:gd name="T53" fmla="*/ 51 h 75"/>
                      <a:gd name="T54" fmla="*/ 80 w 91"/>
                      <a:gd name="T55" fmla="*/ 46 h 75"/>
                      <a:gd name="T56" fmla="*/ 85 w 91"/>
                      <a:gd name="T57" fmla="*/ 42 h 75"/>
                      <a:gd name="T58" fmla="*/ 88 w 91"/>
                      <a:gd name="T59" fmla="*/ 36 h 75"/>
                      <a:gd name="T60" fmla="*/ 89 w 91"/>
                      <a:gd name="T61" fmla="*/ 30 h 75"/>
                      <a:gd name="T62" fmla="*/ 89 w 91"/>
                      <a:gd name="T63" fmla="*/ 23 h 75"/>
                      <a:gd name="T64" fmla="*/ 90 w 91"/>
                      <a:gd name="T65" fmla="*/ 15 h 75"/>
                      <a:gd name="T66" fmla="*/ 90 w 91"/>
                      <a:gd name="T67" fmla="*/ 9 h 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1" h="75">
                        <a:moveTo>
                          <a:pt x="90" y="9"/>
                        </a:moveTo>
                        <a:lnTo>
                          <a:pt x="83" y="18"/>
                        </a:lnTo>
                        <a:lnTo>
                          <a:pt x="77" y="21"/>
                        </a:lnTo>
                        <a:lnTo>
                          <a:pt x="67" y="28"/>
                        </a:lnTo>
                        <a:lnTo>
                          <a:pt x="61" y="30"/>
                        </a:lnTo>
                        <a:lnTo>
                          <a:pt x="59" y="32"/>
                        </a:lnTo>
                        <a:lnTo>
                          <a:pt x="59" y="23"/>
                        </a:lnTo>
                        <a:lnTo>
                          <a:pt x="59" y="18"/>
                        </a:lnTo>
                        <a:lnTo>
                          <a:pt x="57" y="13"/>
                        </a:lnTo>
                        <a:lnTo>
                          <a:pt x="56" y="6"/>
                        </a:lnTo>
                        <a:lnTo>
                          <a:pt x="54" y="0"/>
                        </a:lnTo>
                        <a:lnTo>
                          <a:pt x="51" y="6"/>
                        </a:lnTo>
                        <a:lnTo>
                          <a:pt x="49" y="12"/>
                        </a:lnTo>
                        <a:lnTo>
                          <a:pt x="47" y="16"/>
                        </a:lnTo>
                        <a:lnTo>
                          <a:pt x="45" y="23"/>
                        </a:lnTo>
                        <a:lnTo>
                          <a:pt x="42" y="30"/>
                        </a:lnTo>
                        <a:lnTo>
                          <a:pt x="39" y="35"/>
                        </a:lnTo>
                        <a:lnTo>
                          <a:pt x="35" y="40"/>
                        </a:lnTo>
                        <a:lnTo>
                          <a:pt x="31" y="44"/>
                        </a:lnTo>
                        <a:lnTo>
                          <a:pt x="24" y="51"/>
                        </a:lnTo>
                        <a:lnTo>
                          <a:pt x="4" y="63"/>
                        </a:lnTo>
                        <a:lnTo>
                          <a:pt x="0" y="74"/>
                        </a:lnTo>
                        <a:lnTo>
                          <a:pt x="36" y="65"/>
                        </a:lnTo>
                        <a:lnTo>
                          <a:pt x="53" y="60"/>
                        </a:lnTo>
                        <a:lnTo>
                          <a:pt x="61" y="59"/>
                        </a:lnTo>
                        <a:lnTo>
                          <a:pt x="67" y="55"/>
                        </a:lnTo>
                        <a:lnTo>
                          <a:pt x="75" y="51"/>
                        </a:lnTo>
                        <a:lnTo>
                          <a:pt x="80" y="46"/>
                        </a:lnTo>
                        <a:lnTo>
                          <a:pt x="85" y="42"/>
                        </a:lnTo>
                        <a:lnTo>
                          <a:pt x="88" y="36"/>
                        </a:lnTo>
                        <a:lnTo>
                          <a:pt x="89" y="30"/>
                        </a:lnTo>
                        <a:lnTo>
                          <a:pt x="89" y="23"/>
                        </a:lnTo>
                        <a:lnTo>
                          <a:pt x="90" y="15"/>
                        </a:lnTo>
                        <a:lnTo>
                          <a:pt x="90" y="9"/>
                        </a:lnTo>
                      </a:path>
                    </a:pathLst>
                  </a:custGeom>
                  <a:solidFill>
                    <a:srgbClr val="008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54" name="Freeform 49"/>
                  <p:cNvSpPr>
                    <a:spLocks/>
                  </p:cNvSpPr>
                  <p:nvPr/>
                </p:nvSpPr>
                <p:spPr bwMode="auto">
                  <a:xfrm>
                    <a:off x="1595" y="1859"/>
                    <a:ext cx="117" cy="64"/>
                  </a:xfrm>
                  <a:custGeom>
                    <a:avLst/>
                    <a:gdLst>
                      <a:gd name="T0" fmla="*/ 116 w 117"/>
                      <a:gd name="T1" fmla="*/ 35 h 64"/>
                      <a:gd name="T2" fmla="*/ 101 w 117"/>
                      <a:gd name="T3" fmla="*/ 38 h 64"/>
                      <a:gd name="T4" fmla="*/ 90 w 117"/>
                      <a:gd name="T5" fmla="*/ 38 h 64"/>
                      <a:gd name="T6" fmla="*/ 80 w 117"/>
                      <a:gd name="T7" fmla="*/ 38 h 64"/>
                      <a:gd name="T8" fmla="*/ 67 w 117"/>
                      <a:gd name="T9" fmla="*/ 40 h 64"/>
                      <a:gd name="T10" fmla="*/ 70 w 117"/>
                      <a:gd name="T11" fmla="*/ 31 h 64"/>
                      <a:gd name="T12" fmla="*/ 72 w 117"/>
                      <a:gd name="T13" fmla="*/ 24 h 64"/>
                      <a:gd name="T14" fmla="*/ 74 w 117"/>
                      <a:gd name="T15" fmla="*/ 16 h 64"/>
                      <a:gd name="T16" fmla="*/ 79 w 117"/>
                      <a:gd name="T17" fmla="*/ 8 h 64"/>
                      <a:gd name="T18" fmla="*/ 83 w 117"/>
                      <a:gd name="T19" fmla="*/ 0 h 64"/>
                      <a:gd name="T20" fmla="*/ 70 w 117"/>
                      <a:gd name="T21" fmla="*/ 5 h 64"/>
                      <a:gd name="T22" fmla="*/ 63 w 117"/>
                      <a:gd name="T23" fmla="*/ 12 h 64"/>
                      <a:gd name="T24" fmla="*/ 57 w 117"/>
                      <a:gd name="T25" fmla="*/ 17 h 64"/>
                      <a:gd name="T26" fmla="*/ 52 w 117"/>
                      <a:gd name="T27" fmla="*/ 26 h 64"/>
                      <a:gd name="T28" fmla="*/ 50 w 117"/>
                      <a:gd name="T29" fmla="*/ 33 h 64"/>
                      <a:gd name="T30" fmla="*/ 43 w 117"/>
                      <a:gd name="T31" fmla="*/ 38 h 64"/>
                      <a:gd name="T32" fmla="*/ 33 w 117"/>
                      <a:gd name="T33" fmla="*/ 43 h 64"/>
                      <a:gd name="T34" fmla="*/ 21 w 117"/>
                      <a:gd name="T35" fmla="*/ 43 h 64"/>
                      <a:gd name="T36" fmla="*/ 0 w 117"/>
                      <a:gd name="T37" fmla="*/ 51 h 64"/>
                      <a:gd name="T38" fmla="*/ 33 w 117"/>
                      <a:gd name="T39" fmla="*/ 63 h 64"/>
                      <a:gd name="T40" fmla="*/ 46 w 117"/>
                      <a:gd name="T41" fmla="*/ 63 h 64"/>
                      <a:gd name="T42" fmla="*/ 59 w 117"/>
                      <a:gd name="T43" fmla="*/ 62 h 64"/>
                      <a:gd name="T44" fmla="*/ 65 w 117"/>
                      <a:gd name="T45" fmla="*/ 61 h 64"/>
                      <a:gd name="T46" fmla="*/ 77 w 117"/>
                      <a:gd name="T47" fmla="*/ 59 h 64"/>
                      <a:gd name="T48" fmla="*/ 84 w 117"/>
                      <a:gd name="T49" fmla="*/ 56 h 64"/>
                      <a:gd name="T50" fmla="*/ 93 w 117"/>
                      <a:gd name="T51" fmla="*/ 51 h 64"/>
                      <a:gd name="T52" fmla="*/ 100 w 117"/>
                      <a:gd name="T53" fmla="*/ 46 h 64"/>
                      <a:gd name="T54" fmla="*/ 107 w 117"/>
                      <a:gd name="T55" fmla="*/ 42 h 64"/>
                      <a:gd name="T56" fmla="*/ 116 w 117"/>
                      <a:gd name="T57" fmla="*/ 35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64">
                        <a:moveTo>
                          <a:pt x="116" y="35"/>
                        </a:moveTo>
                        <a:lnTo>
                          <a:pt x="101" y="38"/>
                        </a:lnTo>
                        <a:lnTo>
                          <a:pt x="90" y="38"/>
                        </a:lnTo>
                        <a:lnTo>
                          <a:pt x="80" y="38"/>
                        </a:lnTo>
                        <a:lnTo>
                          <a:pt x="67" y="40"/>
                        </a:lnTo>
                        <a:lnTo>
                          <a:pt x="70" y="31"/>
                        </a:lnTo>
                        <a:lnTo>
                          <a:pt x="72" y="24"/>
                        </a:lnTo>
                        <a:lnTo>
                          <a:pt x="74" y="16"/>
                        </a:lnTo>
                        <a:lnTo>
                          <a:pt x="79" y="8"/>
                        </a:lnTo>
                        <a:lnTo>
                          <a:pt x="83" y="0"/>
                        </a:lnTo>
                        <a:lnTo>
                          <a:pt x="70" y="5"/>
                        </a:lnTo>
                        <a:lnTo>
                          <a:pt x="63" y="12"/>
                        </a:lnTo>
                        <a:lnTo>
                          <a:pt x="57" y="17"/>
                        </a:lnTo>
                        <a:lnTo>
                          <a:pt x="52" y="26"/>
                        </a:lnTo>
                        <a:lnTo>
                          <a:pt x="50" y="33"/>
                        </a:lnTo>
                        <a:lnTo>
                          <a:pt x="43" y="38"/>
                        </a:lnTo>
                        <a:lnTo>
                          <a:pt x="33" y="43"/>
                        </a:lnTo>
                        <a:lnTo>
                          <a:pt x="21" y="43"/>
                        </a:lnTo>
                        <a:lnTo>
                          <a:pt x="0" y="51"/>
                        </a:lnTo>
                        <a:lnTo>
                          <a:pt x="33" y="63"/>
                        </a:lnTo>
                        <a:lnTo>
                          <a:pt x="46" y="63"/>
                        </a:lnTo>
                        <a:lnTo>
                          <a:pt x="59" y="62"/>
                        </a:lnTo>
                        <a:lnTo>
                          <a:pt x="65" y="61"/>
                        </a:lnTo>
                        <a:lnTo>
                          <a:pt x="77" y="59"/>
                        </a:lnTo>
                        <a:lnTo>
                          <a:pt x="84" y="56"/>
                        </a:lnTo>
                        <a:lnTo>
                          <a:pt x="93" y="51"/>
                        </a:lnTo>
                        <a:lnTo>
                          <a:pt x="100" y="46"/>
                        </a:lnTo>
                        <a:lnTo>
                          <a:pt x="107" y="42"/>
                        </a:lnTo>
                        <a:lnTo>
                          <a:pt x="116" y="35"/>
                        </a:lnTo>
                      </a:path>
                    </a:pathLst>
                  </a:custGeom>
                  <a:solidFill>
                    <a:srgbClr val="008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grpSp>
              <p:nvGrpSpPr>
                <p:cNvPr id="9246" name="Group 50"/>
                <p:cNvGrpSpPr>
                  <a:grpSpLocks/>
                </p:cNvGrpSpPr>
                <p:nvPr/>
              </p:nvGrpSpPr>
              <p:grpSpPr bwMode="auto">
                <a:xfrm>
                  <a:off x="1355" y="1700"/>
                  <a:ext cx="187" cy="222"/>
                  <a:chOff x="1355" y="1700"/>
                  <a:chExt cx="187" cy="222"/>
                </a:xfrm>
              </p:grpSpPr>
              <p:sp>
                <p:nvSpPr>
                  <p:cNvPr id="9247" name="Freeform 51"/>
                  <p:cNvSpPr>
                    <a:spLocks/>
                  </p:cNvSpPr>
                  <p:nvPr/>
                </p:nvSpPr>
                <p:spPr bwMode="auto">
                  <a:xfrm>
                    <a:off x="1355" y="1700"/>
                    <a:ext cx="64" cy="102"/>
                  </a:xfrm>
                  <a:custGeom>
                    <a:avLst/>
                    <a:gdLst>
                      <a:gd name="T0" fmla="*/ 0 w 64"/>
                      <a:gd name="T1" fmla="*/ 0 h 102"/>
                      <a:gd name="T2" fmla="*/ 0 w 64"/>
                      <a:gd name="T3" fmla="*/ 12 h 102"/>
                      <a:gd name="T4" fmla="*/ 0 w 64"/>
                      <a:gd name="T5" fmla="*/ 18 h 102"/>
                      <a:gd name="T6" fmla="*/ 0 w 64"/>
                      <a:gd name="T7" fmla="*/ 26 h 102"/>
                      <a:gd name="T8" fmla="*/ 1 w 64"/>
                      <a:gd name="T9" fmla="*/ 34 h 102"/>
                      <a:gd name="T10" fmla="*/ 2 w 64"/>
                      <a:gd name="T11" fmla="*/ 40 h 102"/>
                      <a:gd name="T12" fmla="*/ 6 w 64"/>
                      <a:gd name="T13" fmla="*/ 48 h 102"/>
                      <a:gd name="T14" fmla="*/ 8 w 64"/>
                      <a:gd name="T15" fmla="*/ 55 h 102"/>
                      <a:gd name="T16" fmla="*/ 24 w 64"/>
                      <a:gd name="T17" fmla="*/ 77 h 102"/>
                      <a:gd name="T18" fmla="*/ 36 w 64"/>
                      <a:gd name="T19" fmla="*/ 101 h 102"/>
                      <a:gd name="T20" fmla="*/ 44 w 64"/>
                      <a:gd name="T21" fmla="*/ 83 h 102"/>
                      <a:gd name="T22" fmla="*/ 47 w 64"/>
                      <a:gd name="T23" fmla="*/ 60 h 102"/>
                      <a:gd name="T24" fmla="*/ 52 w 64"/>
                      <a:gd name="T25" fmla="*/ 51 h 102"/>
                      <a:gd name="T26" fmla="*/ 57 w 64"/>
                      <a:gd name="T27" fmla="*/ 43 h 102"/>
                      <a:gd name="T28" fmla="*/ 59 w 64"/>
                      <a:gd name="T29" fmla="*/ 33 h 102"/>
                      <a:gd name="T30" fmla="*/ 60 w 64"/>
                      <a:gd name="T31" fmla="*/ 25 h 102"/>
                      <a:gd name="T32" fmla="*/ 62 w 64"/>
                      <a:gd name="T33" fmla="*/ 19 h 102"/>
                      <a:gd name="T34" fmla="*/ 63 w 64"/>
                      <a:gd name="T35" fmla="*/ 9 h 102"/>
                      <a:gd name="T36" fmla="*/ 54 w 64"/>
                      <a:gd name="T37" fmla="*/ 16 h 102"/>
                      <a:gd name="T38" fmla="*/ 50 w 64"/>
                      <a:gd name="T39" fmla="*/ 19 h 102"/>
                      <a:gd name="T40" fmla="*/ 45 w 64"/>
                      <a:gd name="T41" fmla="*/ 22 h 102"/>
                      <a:gd name="T42" fmla="*/ 41 w 64"/>
                      <a:gd name="T43" fmla="*/ 26 h 102"/>
                      <a:gd name="T44" fmla="*/ 31 w 64"/>
                      <a:gd name="T45" fmla="*/ 42 h 102"/>
                      <a:gd name="T46" fmla="*/ 29 w 64"/>
                      <a:gd name="T47" fmla="*/ 33 h 102"/>
                      <a:gd name="T48" fmla="*/ 24 w 64"/>
                      <a:gd name="T49" fmla="*/ 26 h 102"/>
                      <a:gd name="T50" fmla="*/ 22 w 64"/>
                      <a:gd name="T51" fmla="*/ 21 h 102"/>
                      <a:gd name="T52" fmla="*/ 14 w 64"/>
                      <a:gd name="T53" fmla="*/ 16 h 102"/>
                      <a:gd name="T54" fmla="*/ 11 w 64"/>
                      <a:gd name="T55" fmla="*/ 9 h 102"/>
                      <a:gd name="T56" fmla="*/ 6 w 64"/>
                      <a:gd name="T57" fmla="*/ 5 h 102"/>
                      <a:gd name="T58" fmla="*/ 0 w 64"/>
                      <a:gd name="T59" fmla="*/ 0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4" h="102">
                        <a:moveTo>
                          <a:pt x="0" y="0"/>
                        </a:moveTo>
                        <a:lnTo>
                          <a:pt x="0" y="12"/>
                        </a:lnTo>
                        <a:lnTo>
                          <a:pt x="0" y="18"/>
                        </a:lnTo>
                        <a:lnTo>
                          <a:pt x="0" y="26"/>
                        </a:lnTo>
                        <a:lnTo>
                          <a:pt x="1" y="34"/>
                        </a:lnTo>
                        <a:lnTo>
                          <a:pt x="2" y="40"/>
                        </a:lnTo>
                        <a:lnTo>
                          <a:pt x="6" y="48"/>
                        </a:lnTo>
                        <a:lnTo>
                          <a:pt x="8" y="55"/>
                        </a:lnTo>
                        <a:lnTo>
                          <a:pt x="24" y="77"/>
                        </a:lnTo>
                        <a:lnTo>
                          <a:pt x="36" y="101"/>
                        </a:lnTo>
                        <a:lnTo>
                          <a:pt x="44" y="83"/>
                        </a:lnTo>
                        <a:lnTo>
                          <a:pt x="47" y="60"/>
                        </a:lnTo>
                        <a:lnTo>
                          <a:pt x="52" y="51"/>
                        </a:lnTo>
                        <a:lnTo>
                          <a:pt x="57" y="43"/>
                        </a:lnTo>
                        <a:lnTo>
                          <a:pt x="59" y="33"/>
                        </a:lnTo>
                        <a:lnTo>
                          <a:pt x="60" y="25"/>
                        </a:lnTo>
                        <a:lnTo>
                          <a:pt x="62" y="19"/>
                        </a:lnTo>
                        <a:lnTo>
                          <a:pt x="63" y="9"/>
                        </a:lnTo>
                        <a:lnTo>
                          <a:pt x="54" y="16"/>
                        </a:lnTo>
                        <a:lnTo>
                          <a:pt x="50" y="19"/>
                        </a:lnTo>
                        <a:lnTo>
                          <a:pt x="45" y="22"/>
                        </a:lnTo>
                        <a:lnTo>
                          <a:pt x="41" y="26"/>
                        </a:lnTo>
                        <a:lnTo>
                          <a:pt x="31" y="42"/>
                        </a:lnTo>
                        <a:lnTo>
                          <a:pt x="29" y="33"/>
                        </a:lnTo>
                        <a:lnTo>
                          <a:pt x="24" y="26"/>
                        </a:lnTo>
                        <a:lnTo>
                          <a:pt x="22" y="21"/>
                        </a:lnTo>
                        <a:lnTo>
                          <a:pt x="14" y="16"/>
                        </a:lnTo>
                        <a:lnTo>
                          <a:pt x="11" y="9"/>
                        </a:lnTo>
                        <a:lnTo>
                          <a:pt x="6" y="5"/>
                        </a:lnTo>
                        <a:lnTo>
                          <a:pt x="0" y="0"/>
                        </a:lnTo>
                      </a:path>
                    </a:pathLst>
                  </a:custGeom>
                  <a:solidFill>
                    <a:srgbClr val="008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48" name="Freeform 52"/>
                  <p:cNvSpPr>
                    <a:spLocks/>
                  </p:cNvSpPr>
                  <p:nvPr/>
                </p:nvSpPr>
                <p:spPr bwMode="auto">
                  <a:xfrm>
                    <a:off x="1356" y="1763"/>
                    <a:ext cx="66" cy="97"/>
                  </a:xfrm>
                  <a:custGeom>
                    <a:avLst/>
                    <a:gdLst>
                      <a:gd name="T0" fmla="*/ 0 w 66"/>
                      <a:gd name="T1" fmla="*/ 7 h 97"/>
                      <a:gd name="T2" fmla="*/ 14 w 66"/>
                      <a:gd name="T3" fmla="*/ 16 h 97"/>
                      <a:gd name="T4" fmla="*/ 17 w 66"/>
                      <a:gd name="T5" fmla="*/ 18 h 97"/>
                      <a:gd name="T6" fmla="*/ 23 w 66"/>
                      <a:gd name="T7" fmla="*/ 23 h 97"/>
                      <a:gd name="T8" fmla="*/ 28 w 66"/>
                      <a:gd name="T9" fmla="*/ 27 h 97"/>
                      <a:gd name="T10" fmla="*/ 37 w 66"/>
                      <a:gd name="T11" fmla="*/ 42 h 97"/>
                      <a:gd name="T12" fmla="*/ 46 w 66"/>
                      <a:gd name="T13" fmla="*/ 20 h 97"/>
                      <a:gd name="T14" fmla="*/ 53 w 66"/>
                      <a:gd name="T15" fmla="*/ 14 h 97"/>
                      <a:gd name="T16" fmla="*/ 58 w 66"/>
                      <a:gd name="T17" fmla="*/ 6 h 97"/>
                      <a:gd name="T18" fmla="*/ 65 w 66"/>
                      <a:gd name="T19" fmla="*/ 0 h 97"/>
                      <a:gd name="T20" fmla="*/ 65 w 66"/>
                      <a:gd name="T21" fmla="*/ 10 h 97"/>
                      <a:gd name="T22" fmla="*/ 64 w 66"/>
                      <a:gd name="T23" fmla="*/ 25 h 97"/>
                      <a:gd name="T24" fmla="*/ 64 w 66"/>
                      <a:gd name="T25" fmla="*/ 35 h 97"/>
                      <a:gd name="T26" fmla="*/ 63 w 66"/>
                      <a:gd name="T27" fmla="*/ 42 h 97"/>
                      <a:gd name="T28" fmla="*/ 61 w 66"/>
                      <a:gd name="T29" fmla="*/ 51 h 97"/>
                      <a:gd name="T30" fmla="*/ 60 w 66"/>
                      <a:gd name="T31" fmla="*/ 64 h 97"/>
                      <a:gd name="T32" fmla="*/ 58 w 66"/>
                      <a:gd name="T33" fmla="*/ 70 h 97"/>
                      <a:gd name="T34" fmla="*/ 64 w 66"/>
                      <a:gd name="T35" fmla="*/ 91 h 97"/>
                      <a:gd name="T36" fmla="*/ 63 w 66"/>
                      <a:gd name="T37" fmla="*/ 96 h 97"/>
                      <a:gd name="T38" fmla="*/ 46 w 66"/>
                      <a:gd name="T39" fmla="*/ 90 h 97"/>
                      <a:gd name="T40" fmla="*/ 38 w 66"/>
                      <a:gd name="T41" fmla="*/ 70 h 97"/>
                      <a:gd name="T42" fmla="*/ 33 w 66"/>
                      <a:gd name="T43" fmla="*/ 66 h 97"/>
                      <a:gd name="T44" fmla="*/ 25 w 66"/>
                      <a:gd name="T45" fmla="*/ 61 h 97"/>
                      <a:gd name="T46" fmla="*/ 17 w 66"/>
                      <a:gd name="T47" fmla="*/ 54 h 97"/>
                      <a:gd name="T48" fmla="*/ 12 w 66"/>
                      <a:gd name="T49" fmla="*/ 47 h 97"/>
                      <a:gd name="T50" fmla="*/ 9 w 66"/>
                      <a:gd name="T51" fmla="*/ 39 h 97"/>
                      <a:gd name="T52" fmla="*/ 6 w 66"/>
                      <a:gd name="T53" fmla="*/ 32 h 97"/>
                      <a:gd name="T54" fmla="*/ 3 w 66"/>
                      <a:gd name="T55" fmla="*/ 24 h 97"/>
                      <a:gd name="T56" fmla="*/ 2 w 66"/>
                      <a:gd name="T57" fmla="*/ 16 h 97"/>
                      <a:gd name="T58" fmla="*/ 0 w 66"/>
                      <a:gd name="T59" fmla="*/ 7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6" h="97">
                        <a:moveTo>
                          <a:pt x="0" y="7"/>
                        </a:moveTo>
                        <a:lnTo>
                          <a:pt x="14" y="16"/>
                        </a:lnTo>
                        <a:lnTo>
                          <a:pt x="17" y="18"/>
                        </a:lnTo>
                        <a:lnTo>
                          <a:pt x="23" y="23"/>
                        </a:lnTo>
                        <a:lnTo>
                          <a:pt x="28" y="27"/>
                        </a:lnTo>
                        <a:lnTo>
                          <a:pt x="37" y="42"/>
                        </a:lnTo>
                        <a:lnTo>
                          <a:pt x="46" y="20"/>
                        </a:lnTo>
                        <a:lnTo>
                          <a:pt x="53" y="14"/>
                        </a:lnTo>
                        <a:lnTo>
                          <a:pt x="58" y="6"/>
                        </a:lnTo>
                        <a:lnTo>
                          <a:pt x="65" y="0"/>
                        </a:lnTo>
                        <a:lnTo>
                          <a:pt x="65" y="10"/>
                        </a:lnTo>
                        <a:lnTo>
                          <a:pt x="64" y="25"/>
                        </a:lnTo>
                        <a:lnTo>
                          <a:pt x="64" y="35"/>
                        </a:lnTo>
                        <a:lnTo>
                          <a:pt x="63" y="42"/>
                        </a:lnTo>
                        <a:lnTo>
                          <a:pt x="61" y="51"/>
                        </a:lnTo>
                        <a:lnTo>
                          <a:pt x="60" y="64"/>
                        </a:lnTo>
                        <a:lnTo>
                          <a:pt x="58" y="70"/>
                        </a:lnTo>
                        <a:lnTo>
                          <a:pt x="64" y="91"/>
                        </a:lnTo>
                        <a:lnTo>
                          <a:pt x="63" y="96"/>
                        </a:lnTo>
                        <a:lnTo>
                          <a:pt x="46" y="90"/>
                        </a:lnTo>
                        <a:lnTo>
                          <a:pt x="38" y="70"/>
                        </a:lnTo>
                        <a:lnTo>
                          <a:pt x="33" y="66"/>
                        </a:lnTo>
                        <a:lnTo>
                          <a:pt x="25" y="61"/>
                        </a:lnTo>
                        <a:lnTo>
                          <a:pt x="17" y="54"/>
                        </a:lnTo>
                        <a:lnTo>
                          <a:pt x="12" y="47"/>
                        </a:lnTo>
                        <a:lnTo>
                          <a:pt x="9" y="39"/>
                        </a:lnTo>
                        <a:lnTo>
                          <a:pt x="6" y="32"/>
                        </a:lnTo>
                        <a:lnTo>
                          <a:pt x="3" y="24"/>
                        </a:lnTo>
                        <a:lnTo>
                          <a:pt x="2" y="16"/>
                        </a:lnTo>
                        <a:lnTo>
                          <a:pt x="0" y="7"/>
                        </a:lnTo>
                      </a:path>
                    </a:pathLst>
                  </a:custGeom>
                  <a:solidFill>
                    <a:srgbClr val="008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49" name="Freeform 53"/>
                  <p:cNvSpPr>
                    <a:spLocks/>
                  </p:cNvSpPr>
                  <p:nvPr/>
                </p:nvSpPr>
                <p:spPr bwMode="auto">
                  <a:xfrm>
                    <a:off x="1386" y="1829"/>
                    <a:ext cx="91" cy="74"/>
                  </a:xfrm>
                  <a:custGeom>
                    <a:avLst/>
                    <a:gdLst>
                      <a:gd name="T0" fmla="*/ 0 w 91"/>
                      <a:gd name="T1" fmla="*/ 8 h 74"/>
                      <a:gd name="T2" fmla="*/ 8 w 91"/>
                      <a:gd name="T3" fmla="*/ 17 h 74"/>
                      <a:gd name="T4" fmla="*/ 13 w 91"/>
                      <a:gd name="T5" fmla="*/ 20 h 74"/>
                      <a:gd name="T6" fmla="*/ 23 w 91"/>
                      <a:gd name="T7" fmla="*/ 27 h 74"/>
                      <a:gd name="T8" fmla="*/ 29 w 91"/>
                      <a:gd name="T9" fmla="*/ 30 h 74"/>
                      <a:gd name="T10" fmla="*/ 32 w 91"/>
                      <a:gd name="T11" fmla="*/ 31 h 74"/>
                      <a:gd name="T12" fmla="*/ 32 w 91"/>
                      <a:gd name="T13" fmla="*/ 23 h 74"/>
                      <a:gd name="T14" fmla="*/ 32 w 91"/>
                      <a:gd name="T15" fmla="*/ 17 h 74"/>
                      <a:gd name="T16" fmla="*/ 33 w 91"/>
                      <a:gd name="T17" fmla="*/ 12 h 74"/>
                      <a:gd name="T18" fmla="*/ 34 w 91"/>
                      <a:gd name="T19" fmla="*/ 6 h 74"/>
                      <a:gd name="T20" fmla="*/ 36 w 91"/>
                      <a:gd name="T21" fmla="*/ 0 h 74"/>
                      <a:gd name="T22" fmla="*/ 39 w 91"/>
                      <a:gd name="T23" fmla="*/ 6 h 74"/>
                      <a:gd name="T24" fmla="*/ 41 w 91"/>
                      <a:gd name="T25" fmla="*/ 11 h 74"/>
                      <a:gd name="T26" fmla="*/ 43 w 91"/>
                      <a:gd name="T27" fmla="*/ 15 h 74"/>
                      <a:gd name="T28" fmla="*/ 45 w 91"/>
                      <a:gd name="T29" fmla="*/ 23 h 74"/>
                      <a:gd name="T30" fmla="*/ 48 w 91"/>
                      <a:gd name="T31" fmla="*/ 30 h 74"/>
                      <a:gd name="T32" fmla="*/ 51 w 91"/>
                      <a:gd name="T33" fmla="*/ 34 h 74"/>
                      <a:gd name="T34" fmla="*/ 55 w 91"/>
                      <a:gd name="T35" fmla="*/ 39 h 74"/>
                      <a:gd name="T36" fmla="*/ 59 w 91"/>
                      <a:gd name="T37" fmla="*/ 43 h 74"/>
                      <a:gd name="T38" fmla="*/ 66 w 91"/>
                      <a:gd name="T39" fmla="*/ 50 h 74"/>
                      <a:gd name="T40" fmla="*/ 86 w 91"/>
                      <a:gd name="T41" fmla="*/ 62 h 74"/>
                      <a:gd name="T42" fmla="*/ 90 w 91"/>
                      <a:gd name="T43" fmla="*/ 73 h 74"/>
                      <a:gd name="T44" fmla="*/ 54 w 91"/>
                      <a:gd name="T45" fmla="*/ 64 h 74"/>
                      <a:gd name="T46" fmla="*/ 37 w 91"/>
                      <a:gd name="T47" fmla="*/ 59 h 74"/>
                      <a:gd name="T48" fmla="*/ 29 w 91"/>
                      <a:gd name="T49" fmla="*/ 58 h 74"/>
                      <a:gd name="T50" fmla="*/ 23 w 91"/>
                      <a:gd name="T51" fmla="*/ 54 h 74"/>
                      <a:gd name="T52" fmla="*/ 15 w 91"/>
                      <a:gd name="T53" fmla="*/ 50 h 74"/>
                      <a:gd name="T54" fmla="*/ 10 w 91"/>
                      <a:gd name="T55" fmla="*/ 45 h 74"/>
                      <a:gd name="T56" fmla="*/ 5 w 91"/>
                      <a:gd name="T57" fmla="*/ 41 h 74"/>
                      <a:gd name="T58" fmla="*/ 2 w 91"/>
                      <a:gd name="T59" fmla="*/ 36 h 74"/>
                      <a:gd name="T60" fmla="*/ 1 w 91"/>
                      <a:gd name="T61" fmla="*/ 30 h 74"/>
                      <a:gd name="T62" fmla="*/ 1 w 91"/>
                      <a:gd name="T63" fmla="*/ 23 h 74"/>
                      <a:gd name="T64" fmla="*/ 0 w 91"/>
                      <a:gd name="T65" fmla="*/ 14 h 74"/>
                      <a:gd name="T66" fmla="*/ 0 w 91"/>
                      <a:gd name="T67" fmla="*/ 8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1" h="74">
                        <a:moveTo>
                          <a:pt x="0" y="8"/>
                        </a:moveTo>
                        <a:lnTo>
                          <a:pt x="8" y="17"/>
                        </a:lnTo>
                        <a:lnTo>
                          <a:pt x="13" y="20"/>
                        </a:lnTo>
                        <a:lnTo>
                          <a:pt x="23" y="27"/>
                        </a:lnTo>
                        <a:lnTo>
                          <a:pt x="29" y="30"/>
                        </a:lnTo>
                        <a:lnTo>
                          <a:pt x="32" y="31"/>
                        </a:lnTo>
                        <a:lnTo>
                          <a:pt x="32" y="23"/>
                        </a:lnTo>
                        <a:lnTo>
                          <a:pt x="32" y="17"/>
                        </a:lnTo>
                        <a:lnTo>
                          <a:pt x="33" y="12"/>
                        </a:lnTo>
                        <a:lnTo>
                          <a:pt x="34" y="6"/>
                        </a:lnTo>
                        <a:lnTo>
                          <a:pt x="36" y="0"/>
                        </a:lnTo>
                        <a:lnTo>
                          <a:pt x="39" y="6"/>
                        </a:lnTo>
                        <a:lnTo>
                          <a:pt x="41" y="11"/>
                        </a:lnTo>
                        <a:lnTo>
                          <a:pt x="43" y="15"/>
                        </a:lnTo>
                        <a:lnTo>
                          <a:pt x="45" y="23"/>
                        </a:lnTo>
                        <a:lnTo>
                          <a:pt x="48" y="30"/>
                        </a:lnTo>
                        <a:lnTo>
                          <a:pt x="51" y="34"/>
                        </a:lnTo>
                        <a:lnTo>
                          <a:pt x="55" y="39"/>
                        </a:lnTo>
                        <a:lnTo>
                          <a:pt x="59" y="43"/>
                        </a:lnTo>
                        <a:lnTo>
                          <a:pt x="66" y="50"/>
                        </a:lnTo>
                        <a:lnTo>
                          <a:pt x="86" y="62"/>
                        </a:lnTo>
                        <a:lnTo>
                          <a:pt x="90" y="73"/>
                        </a:lnTo>
                        <a:lnTo>
                          <a:pt x="54" y="64"/>
                        </a:lnTo>
                        <a:lnTo>
                          <a:pt x="37" y="59"/>
                        </a:lnTo>
                        <a:lnTo>
                          <a:pt x="29" y="58"/>
                        </a:lnTo>
                        <a:lnTo>
                          <a:pt x="23" y="54"/>
                        </a:lnTo>
                        <a:lnTo>
                          <a:pt x="15" y="50"/>
                        </a:lnTo>
                        <a:lnTo>
                          <a:pt x="10" y="45"/>
                        </a:lnTo>
                        <a:lnTo>
                          <a:pt x="5" y="41"/>
                        </a:lnTo>
                        <a:lnTo>
                          <a:pt x="2" y="36"/>
                        </a:lnTo>
                        <a:lnTo>
                          <a:pt x="1" y="30"/>
                        </a:lnTo>
                        <a:lnTo>
                          <a:pt x="1" y="23"/>
                        </a:lnTo>
                        <a:lnTo>
                          <a:pt x="0" y="14"/>
                        </a:lnTo>
                        <a:lnTo>
                          <a:pt x="0" y="8"/>
                        </a:lnTo>
                      </a:path>
                    </a:pathLst>
                  </a:custGeom>
                  <a:solidFill>
                    <a:srgbClr val="008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50" name="Freeform 54"/>
                  <p:cNvSpPr>
                    <a:spLocks/>
                  </p:cNvSpPr>
                  <p:nvPr/>
                </p:nvSpPr>
                <p:spPr bwMode="auto">
                  <a:xfrm>
                    <a:off x="1425" y="1858"/>
                    <a:ext cx="117" cy="64"/>
                  </a:xfrm>
                  <a:custGeom>
                    <a:avLst/>
                    <a:gdLst>
                      <a:gd name="T0" fmla="*/ 0 w 117"/>
                      <a:gd name="T1" fmla="*/ 35 h 64"/>
                      <a:gd name="T2" fmla="*/ 15 w 117"/>
                      <a:gd name="T3" fmla="*/ 38 h 64"/>
                      <a:gd name="T4" fmla="*/ 26 w 117"/>
                      <a:gd name="T5" fmla="*/ 39 h 64"/>
                      <a:gd name="T6" fmla="*/ 36 w 117"/>
                      <a:gd name="T7" fmla="*/ 39 h 64"/>
                      <a:gd name="T8" fmla="*/ 49 w 117"/>
                      <a:gd name="T9" fmla="*/ 40 h 64"/>
                      <a:gd name="T10" fmla="*/ 46 w 117"/>
                      <a:gd name="T11" fmla="*/ 31 h 64"/>
                      <a:gd name="T12" fmla="*/ 44 w 117"/>
                      <a:gd name="T13" fmla="*/ 24 h 64"/>
                      <a:gd name="T14" fmla="*/ 42 w 117"/>
                      <a:gd name="T15" fmla="*/ 16 h 64"/>
                      <a:gd name="T16" fmla="*/ 37 w 117"/>
                      <a:gd name="T17" fmla="*/ 8 h 64"/>
                      <a:gd name="T18" fmla="*/ 34 w 117"/>
                      <a:gd name="T19" fmla="*/ 0 h 64"/>
                      <a:gd name="T20" fmla="*/ 46 w 117"/>
                      <a:gd name="T21" fmla="*/ 5 h 64"/>
                      <a:gd name="T22" fmla="*/ 53 w 117"/>
                      <a:gd name="T23" fmla="*/ 12 h 64"/>
                      <a:gd name="T24" fmla="*/ 59 w 117"/>
                      <a:gd name="T25" fmla="*/ 17 h 64"/>
                      <a:gd name="T26" fmla="*/ 65 w 117"/>
                      <a:gd name="T27" fmla="*/ 27 h 64"/>
                      <a:gd name="T28" fmla="*/ 66 w 117"/>
                      <a:gd name="T29" fmla="*/ 33 h 64"/>
                      <a:gd name="T30" fmla="*/ 73 w 117"/>
                      <a:gd name="T31" fmla="*/ 38 h 64"/>
                      <a:gd name="T32" fmla="*/ 83 w 117"/>
                      <a:gd name="T33" fmla="*/ 43 h 64"/>
                      <a:gd name="T34" fmla="*/ 95 w 117"/>
                      <a:gd name="T35" fmla="*/ 44 h 64"/>
                      <a:gd name="T36" fmla="*/ 116 w 117"/>
                      <a:gd name="T37" fmla="*/ 51 h 64"/>
                      <a:gd name="T38" fmla="*/ 83 w 117"/>
                      <a:gd name="T39" fmla="*/ 63 h 64"/>
                      <a:gd name="T40" fmla="*/ 70 w 117"/>
                      <a:gd name="T41" fmla="*/ 63 h 64"/>
                      <a:gd name="T42" fmla="*/ 58 w 117"/>
                      <a:gd name="T43" fmla="*/ 62 h 64"/>
                      <a:gd name="T44" fmla="*/ 51 w 117"/>
                      <a:gd name="T45" fmla="*/ 61 h 64"/>
                      <a:gd name="T46" fmla="*/ 39 w 117"/>
                      <a:gd name="T47" fmla="*/ 59 h 64"/>
                      <a:gd name="T48" fmla="*/ 33 w 117"/>
                      <a:gd name="T49" fmla="*/ 57 h 64"/>
                      <a:gd name="T50" fmla="*/ 23 w 117"/>
                      <a:gd name="T51" fmla="*/ 51 h 64"/>
                      <a:gd name="T52" fmla="*/ 16 w 117"/>
                      <a:gd name="T53" fmla="*/ 46 h 64"/>
                      <a:gd name="T54" fmla="*/ 9 w 117"/>
                      <a:gd name="T55" fmla="*/ 42 h 64"/>
                      <a:gd name="T56" fmla="*/ 0 w 117"/>
                      <a:gd name="T57" fmla="*/ 35 h 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64">
                        <a:moveTo>
                          <a:pt x="0" y="35"/>
                        </a:moveTo>
                        <a:lnTo>
                          <a:pt x="15" y="38"/>
                        </a:lnTo>
                        <a:lnTo>
                          <a:pt x="26" y="39"/>
                        </a:lnTo>
                        <a:lnTo>
                          <a:pt x="36" y="39"/>
                        </a:lnTo>
                        <a:lnTo>
                          <a:pt x="49" y="40"/>
                        </a:lnTo>
                        <a:lnTo>
                          <a:pt x="46" y="31"/>
                        </a:lnTo>
                        <a:lnTo>
                          <a:pt x="44" y="24"/>
                        </a:lnTo>
                        <a:lnTo>
                          <a:pt x="42" y="16"/>
                        </a:lnTo>
                        <a:lnTo>
                          <a:pt x="37" y="8"/>
                        </a:lnTo>
                        <a:lnTo>
                          <a:pt x="34" y="0"/>
                        </a:lnTo>
                        <a:lnTo>
                          <a:pt x="46" y="5"/>
                        </a:lnTo>
                        <a:lnTo>
                          <a:pt x="53" y="12"/>
                        </a:lnTo>
                        <a:lnTo>
                          <a:pt x="59" y="17"/>
                        </a:lnTo>
                        <a:lnTo>
                          <a:pt x="65" y="27"/>
                        </a:lnTo>
                        <a:lnTo>
                          <a:pt x="66" y="33"/>
                        </a:lnTo>
                        <a:lnTo>
                          <a:pt x="73" y="38"/>
                        </a:lnTo>
                        <a:lnTo>
                          <a:pt x="83" y="43"/>
                        </a:lnTo>
                        <a:lnTo>
                          <a:pt x="95" y="44"/>
                        </a:lnTo>
                        <a:lnTo>
                          <a:pt x="116" y="51"/>
                        </a:lnTo>
                        <a:lnTo>
                          <a:pt x="83" y="63"/>
                        </a:lnTo>
                        <a:lnTo>
                          <a:pt x="70" y="63"/>
                        </a:lnTo>
                        <a:lnTo>
                          <a:pt x="58" y="62"/>
                        </a:lnTo>
                        <a:lnTo>
                          <a:pt x="51" y="61"/>
                        </a:lnTo>
                        <a:lnTo>
                          <a:pt x="39" y="59"/>
                        </a:lnTo>
                        <a:lnTo>
                          <a:pt x="33" y="57"/>
                        </a:lnTo>
                        <a:lnTo>
                          <a:pt x="23" y="51"/>
                        </a:lnTo>
                        <a:lnTo>
                          <a:pt x="16" y="46"/>
                        </a:lnTo>
                        <a:lnTo>
                          <a:pt x="9" y="42"/>
                        </a:lnTo>
                        <a:lnTo>
                          <a:pt x="0" y="35"/>
                        </a:lnTo>
                      </a:path>
                    </a:pathLst>
                  </a:custGeom>
                  <a:solidFill>
                    <a:srgbClr val="008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grpSp>
          <p:grpSp>
            <p:nvGrpSpPr>
              <p:cNvPr id="9236" name="Group 55"/>
              <p:cNvGrpSpPr>
                <a:grpSpLocks/>
              </p:cNvGrpSpPr>
              <p:nvPr/>
            </p:nvGrpSpPr>
            <p:grpSpPr bwMode="auto">
              <a:xfrm>
                <a:off x="1520" y="1898"/>
                <a:ext cx="105" cy="44"/>
                <a:chOff x="1520" y="1898"/>
                <a:chExt cx="105" cy="44"/>
              </a:xfrm>
            </p:grpSpPr>
            <p:grpSp>
              <p:nvGrpSpPr>
                <p:cNvPr id="9237" name="Group 56"/>
                <p:cNvGrpSpPr>
                  <a:grpSpLocks/>
                </p:cNvGrpSpPr>
                <p:nvPr/>
              </p:nvGrpSpPr>
              <p:grpSpPr bwMode="auto">
                <a:xfrm>
                  <a:off x="1520" y="1908"/>
                  <a:ext cx="105" cy="34"/>
                  <a:chOff x="1520" y="1908"/>
                  <a:chExt cx="105" cy="34"/>
                </a:xfrm>
              </p:grpSpPr>
              <p:sp>
                <p:nvSpPr>
                  <p:cNvPr id="9241" name="Freeform 57"/>
                  <p:cNvSpPr>
                    <a:spLocks/>
                  </p:cNvSpPr>
                  <p:nvPr/>
                </p:nvSpPr>
                <p:spPr bwMode="auto">
                  <a:xfrm>
                    <a:off x="1520" y="1908"/>
                    <a:ext cx="48" cy="31"/>
                  </a:xfrm>
                  <a:custGeom>
                    <a:avLst/>
                    <a:gdLst>
                      <a:gd name="T0" fmla="*/ 38 w 48"/>
                      <a:gd name="T1" fmla="*/ 0 h 31"/>
                      <a:gd name="T2" fmla="*/ 0 w 48"/>
                      <a:gd name="T3" fmla="*/ 28 h 31"/>
                      <a:gd name="T4" fmla="*/ 11 w 48"/>
                      <a:gd name="T5" fmla="*/ 30 h 31"/>
                      <a:gd name="T6" fmla="*/ 47 w 48"/>
                      <a:gd name="T7" fmla="*/ 2 h 31"/>
                      <a:gd name="T8" fmla="*/ 38 w 48"/>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1">
                        <a:moveTo>
                          <a:pt x="38" y="0"/>
                        </a:moveTo>
                        <a:lnTo>
                          <a:pt x="0" y="28"/>
                        </a:lnTo>
                        <a:lnTo>
                          <a:pt x="11" y="30"/>
                        </a:lnTo>
                        <a:lnTo>
                          <a:pt x="47" y="2"/>
                        </a:lnTo>
                        <a:lnTo>
                          <a:pt x="38" y="0"/>
                        </a:lnTo>
                      </a:path>
                    </a:pathLst>
                  </a:custGeom>
                  <a:solidFill>
                    <a:srgbClr val="008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42" name="Freeform 58"/>
                  <p:cNvSpPr>
                    <a:spLocks/>
                  </p:cNvSpPr>
                  <p:nvPr/>
                </p:nvSpPr>
                <p:spPr bwMode="auto">
                  <a:xfrm>
                    <a:off x="1569" y="1918"/>
                    <a:ext cx="36" cy="23"/>
                  </a:xfrm>
                  <a:custGeom>
                    <a:avLst/>
                    <a:gdLst>
                      <a:gd name="T0" fmla="*/ 6 w 36"/>
                      <a:gd name="T1" fmla="*/ 0 h 23"/>
                      <a:gd name="T2" fmla="*/ 35 w 36"/>
                      <a:gd name="T3" fmla="*/ 21 h 23"/>
                      <a:gd name="T4" fmla="*/ 23 w 36"/>
                      <a:gd name="T5" fmla="*/ 22 h 23"/>
                      <a:gd name="T6" fmla="*/ 0 w 36"/>
                      <a:gd name="T7" fmla="*/ 5 h 23"/>
                      <a:gd name="T8" fmla="*/ 6 w 36"/>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3">
                        <a:moveTo>
                          <a:pt x="6" y="0"/>
                        </a:moveTo>
                        <a:lnTo>
                          <a:pt x="35" y="21"/>
                        </a:lnTo>
                        <a:lnTo>
                          <a:pt x="23" y="22"/>
                        </a:lnTo>
                        <a:lnTo>
                          <a:pt x="0" y="5"/>
                        </a:lnTo>
                        <a:lnTo>
                          <a:pt x="6" y="0"/>
                        </a:lnTo>
                      </a:path>
                    </a:pathLst>
                  </a:custGeom>
                  <a:solidFill>
                    <a:srgbClr val="008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43" name="Freeform 59"/>
                  <p:cNvSpPr>
                    <a:spLocks/>
                  </p:cNvSpPr>
                  <p:nvPr/>
                </p:nvSpPr>
                <p:spPr bwMode="auto">
                  <a:xfrm>
                    <a:off x="1578" y="1912"/>
                    <a:ext cx="47" cy="30"/>
                  </a:xfrm>
                  <a:custGeom>
                    <a:avLst/>
                    <a:gdLst>
                      <a:gd name="T0" fmla="*/ 9 w 47"/>
                      <a:gd name="T1" fmla="*/ 0 h 30"/>
                      <a:gd name="T2" fmla="*/ 46 w 47"/>
                      <a:gd name="T3" fmla="*/ 28 h 30"/>
                      <a:gd name="T4" fmla="*/ 35 w 47"/>
                      <a:gd name="T5" fmla="*/ 29 h 30"/>
                      <a:gd name="T6" fmla="*/ 0 w 47"/>
                      <a:gd name="T7" fmla="*/ 2 h 30"/>
                      <a:gd name="T8" fmla="*/ 9 w 47"/>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30">
                        <a:moveTo>
                          <a:pt x="9" y="0"/>
                        </a:moveTo>
                        <a:lnTo>
                          <a:pt x="46" y="28"/>
                        </a:lnTo>
                        <a:lnTo>
                          <a:pt x="35" y="29"/>
                        </a:lnTo>
                        <a:lnTo>
                          <a:pt x="0" y="2"/>
                        </a:lnTo>
                        <a:lnTo>
                          <a:pt x="9" y="0"/>
                        </a:lnTo>
                      </a:path>
                    </a:pathLst>
                  </a:custGeom>
                  <a:solidFill>
                    <a:srgbClr val="FF0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
                <p:nvSpPr>
                  <p:cNvPr id="9244" name="Freeform 60"/>
                  <p:cNvSpPr>
                    <a:spLocks/>
                  </p:cNvSpPr>
                  <p:nvPr/>
                </p:nvSpPr>
                <p:spPr bwMode="auto">
                  <a:xfrm>
                    <a:off x="1540" y="1909"/>
                    <a:ext cx="48" cy="31"/>
                  </a:xfrm>
                  <a:custGeom>
                    <a:avLst/>
                    <a:gdLst>
                      <a:gd name="T0" fmla="*/ 38 w 48"/>
                      <a:gd name="T1" fmla="*/ 0 h 31"/>
                      <a:gd name="T2" fmla="*/ 0 w 48"/>
                      <a:gd name="T3" fmla="*/ 28 h 31"/>
                      <a:gd name="T4" fmla="*/ 12 w 48"/>
                      <a:gd name="T5" fmla="*/ 30 h 31"/>
                      <a:gd name="T6" fmla="*/ 47 w 48"/>
                      <a:gd name="T7" fmla="*/ 2 h 31"/>
                      <a:gd name="T8" fmla="*/ 38 w 48"/>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31">
                        <a:moveTo>
                          <a:pt x="38" y="0"/>
                        </a:moveTo>
                        <a:lnTo>
                          <a:pt x="0" y="28"/>
                        </a:lnTo>
                        <a:lnTo>
                          <a:pt x="12" y="30"/>
                        </a:lnTo>
                        <a:lnTo>
                          <a:pt x="47" y="2"/>
                        </a:lnTo>
                        <a:lnTo>
                          <a:pt x="38" y="0"/>
                        </a:lnTo>
                      </a:path>
                    </a:pathLst>
                  </a:custGeom>
                  <a:solidFill>
                    <a:srgbClr val="FF0000"/>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grpSp>
            <p:sp>
              <p:nvSpPr>
                <p:cNvPr id="9238" name="Oval 61"/>
                <p:cNvSpPr>
                  <a:spLocks noChangeArrowheads="1"/>
                </p:cNvSpPr>
                <p:nvPr/>
              </p:nvSpPr>
              <p:spPr bwMode="auto">
                <a:xfrm>
                  <a:off x="1551" y="1898"/>
                  <a:ext cx="40" cy="29"/>
                </a:xfrm>
                <a:prstGeom prst="ellipse">
                  <a:avLst/>
                </a:prstGeom>
                <a:solidFill>
                  <a:srgbClr val="FFFFFF"/>
                </a:solidFill>
                <a:ln>
                  <a:noFill/>
                </a:ln>
                <a:effectLst/>
                <a:extLst>
                  <a:ext uri="{91240B29-F687-4F45-9708-019B960494DF}">
                    <a14:hiddenLine xmlns:a14="http://schemas.microsoft.com/office/drawing/2010/main" w="1270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endParaRPr lang="es-MX" altLang="es-MX"/>
                </a:p>
              </p:txBody>
            </p:sp>
            <p:sp>
              <p:nvSpPr>
                <p:cNvPr id="9239" name="Arc 62"/>
                <p:cNvSpPr>
                  <a:spLocks/>
                </p:cNvSpPr>
                <p:nvPr/>
              </p:nvSpPr>
              <p:spPr bwMode="auto">
                <a:xfrm>
                  <a:off x="1577" y="1900"/>
                  <a:ext cx="15" cy="28"/>
                </a:xfrm>
                <a:custGeom>
                  <a:avLst/>
                  <a:gdLst>
                    <a:gd name="T0" fmla="*/ 1 w 23086"/>
                    <a:gd name="T1" fmla="*/ 0 h 43200"/>
                    <a:gd name="T2" fmla="*/ 0 w 23086"/>
                    <a:gd name="T3" fmla="*/ 28 h 43200"/>
                    <a:gd name="T4" fmla="*/ 1 w 23086"/>
                    <a:gd name="T5" fmla="*/ 14 h 43200"/>
                    <a:gd name="T6" fmla="*/ 0 60000 65536"/>
                    <a:gd name="T7" fmla="*/ 0 60000 65536"/>
                    <a:gd name="T8" fmla="*/ 0 60000 65536"/>
                  </a:gdLst>
                  <a:ahLst/>
                  <a:cxnLst>
                    <a:cxn ang="T6">
                      <a:pos x="T0" y="T1"/>
                    </a:cxn>
                    <a:cxn ang="T7">
                      <a:pos x="T2" y="T3"/>
                    </a:cxn>
                    <a:cxn ang="T8">
                      <a:pos x="T4" y="T5"/>
                    </a:cxn>
                  </a:cxnLst>
                  <a:rect l="0" t="0" r="r" b="b"/>
                  <a:pathLst>
                    <a:path w="23086" h="43200" fill="none" extrusionOk="0">
                      <a:moveTo>
                        <a:pt x="1485" y="0"/>
                      </a:moveTo>
                      <a:cubicBezTo>
                        <a:pt x="13415" y="0"/>
                        <a:pt x="23086" y="9670"/>
                        <a:pt x="23086" y="21600"/>
                      </a:cubicBezTo>
                      <a:cubicBezTo>
                        <a:pt x="23086" y="33529"/>
                        <a:pt x="13415" y="43200"/>
                        <a:pt x="1486" y="43200"/>
                      </a:cubicBezTo>
                      <a:cubicBezTo>
                        <a:pt x="990" y="43200"/>
                        <a:pt x="494" y="43182"/>
                        <a:pt x="0" y="43148"/>
                      </a:cubicBezTo>
                    </a:path>
                    <a:path w="23086" h="43200" stroke="0" extrusionOk="0">
                      <a:moveTo>
                        <a:pt x="1485" y="0"/>
                      </a:moveTo>
                      <a:cubicBezTo>
                        <a:pt x="13415" y="0"/>
                        <a:pt x="23086" y="9670"/>
                        <a:pt x="23086" y="21600"/>
                      </a:cubicBezTo>
                      <a:cubicBezTo>
                        <a:pt x="23086" y="33529"/>
                        <a:pt x="13415" y="43200"/>
                        <a:pt x="1486" y="43200"/>
                      </a:cubicBezTo>
                      <a:cubicBezTo>
                        <a:pt x="990" y="43200"/>
                        <a:pt x="494" y="43182"/>
                        <a:pt x="0" y="43148"/>
                      </a:cubicBezTo>
                      <a:lnTo>
                        <a:pt x="1486" y="21600"/>
                      </a:lnTo>
                      <a:lnTo>
                        <a:pt x="1485" y="0"/>
                      </a:lnTo>
                      <a:close/>
                    </a:path>
                  </a:pathLst>
                </a:custGeom>
                <a:solidFill>
                  <a:srgbClr val="FF0000"/>
                </a:solidFill>
                <a:ln>
                  <a:noFill/>
                </a:ln>
                <a:effectLst/>
                <a:extLst>
                  <a:ext uri="{91240B29-F687-4F45-9708-019B960494DF}">
                    <a14:hiddenLine xmlns:a14="http://schemas.microsoft.com/office/drawing/2010/main" w="254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sp>
              <p:nvSpPr>
                <p:cNvPr id="9240" name="Arc 63"/>
                <p:cNvSpPr>
                  <a:spLocks/>
                </p:cNvSpPr>
                <p:nvPr/>
              </p:nvSpPr>
              <p:spPr bwMode="auto">
                <a:xfrm>
                  <a:off x="1550" y="1899"/>
                  <a:ext cx="15" cy="28"/>
                </a:xfrm>
                <a:custGeom>
                  <a:avLst/>
                  <a:gdLst>
                    <a:gd name="T0" fmla="*/ 13 w 21600"/>
                    <a:gd name="T1" fmla="*/ 28 h 42763"/>
                    <a:gd name="T2" fmla="*/ 13 w 21600"/>
                    <a:gd name="T3" fmla="*/ 0 h 42763"/>
                    <a:gd name="T4" fmla="*/ 15 w 21600"/>
                    <a:gd name="T5" fmla="*/ 14 h 42763"/>
                    <a:gd name="T6" fmla="*/ 0 60000 65536"/>
                    <a:gd name="T7" fmla="*/ 0 60000 65536"/>
                    <a:gd name="T8" fmla="*/ 0 60000 65536"/>
                  </a:gdLst>
                  <a:ahLst/>
                  <a:cxnLst>
                    <a:cxn ang="T6">
                      <a:pos x="T0" y="T1"/>
                    </a:cxn>
                    <a:cxn ang="T7">
                      <a:pos x="T2" y="T3"/>
                    </a:cxn>
                    <a:cxn ang="T8">
                      <a:pos x="T4" y="T5"/>
                    </a:cxn>
                  </a:cxnLst>
                  <a:rect l="0" t="0" r="r" b="b"/>
                  <a:pathLst>
                    <a:path w="21600" h="42763" fill="none" extrusionOk="0">
                      <a:moveTo>
                        <a:pt x="18426" y="42762"/>
                      </a:moveTo>
                      <a:cubicBezTo>
                        <a:pt x="7838" y="41189"/>
                        <a:pt x="0" y="32100"/>
                        <a:pt x="0" y="21397"/>
                      </a:cubicBezTo>
                      <a:cubicBezTo>
                        <a:pt x="-1" y="10607"/>
                        <a:pt x="7961" y="1473"/>
                        <a:pt x="18648" y="-1"/>
                      </a:cubicBezTo>
                    </a:path>
                    <a:path w="21600" h="42763" stroke="0" extrusionOk="0">
                      <a:moveTo>
                        <a:pt x="18426" y="42762"/>
                      </a:moveTo>
                      <a:cubicBezTo>
                        <a:pt x="7838" y="41189"/>
                        <a:pt x="0" y="32100"/>
                        <a:pt x="0" y="21397"/>
                      </a:cubicBezTo>
                      <a:cubicBezTo>
                        <a:pt x="-1" y="10607"/>
                        <a:pt x="7961" y="1473"/>
                        <a:pt x="18648" y="-1"/>
                      </a:cubicBezTo>
                      <a:lnTo>
                        <a:pt x="21600" y="21397"/>
                      </a:lnTo>
                      <a:lnTo>
                        <a:pt x="18426" y="42762"/>
                      </a:lnTo>
                      <a:close/>
                    </a:path>
                  </a:pathLst>
                </a:custGeom>
                <a:solidFill>
                  <a:srgbClr val="008000"/>
                </a:solidFill>
                <a:ln>
                  <a:noFill/>
                </a:ln>
                <a:effectLst/>
                <a:extLst>
                  <a:ext uri="{91240B29-F687-4F45-9708-019B960494DF}">
                    <a14:hiddenLine xmlns:a14="http://schemas.microsoft.com/office/drawing/2010/main" w="25400"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MX"/>
                </a:p>
              </p:txBody>
            </p:sp>
          </p:grpSp>
        </p:grpSp>
      </p:grpSp>
      <p:sp>
        <p:nvSpPr>
          <p:cNvPr id="9222" name="Rectangle 65"/>
          <p:cNvSpPr>
            <a:spLocks noChangeArrowheads="1"/>
          </p:cNvSpPr>
          <p:nvPr/>
        </p:nvSpPr>
        <p:spPr bwMode="auto">
          <a:xfrm>
            <a:off x="566838" y="188640"/>
            <a:ext cx="8464450" cy="701731"/>
          </a:xfrm>
          <a:prstGeom prst="rect">
            <a:avLst/>
          </a:prstGeom>
          <a:noFill/>
          <a:ln>
            <a:noFill/>
          </a:ln>
          <a:effectLst>
            <a:outerShdw dist="28398" dir="3806097"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nSpc>
                <a:spcPct val="90000"/>
              </a:lnSpc>
            </a:pPr>
            <a:r>
              <a:rPr lang="es-ES_tradnl" altLang="es-MX" sz="4400" b="1" dirty="0">
                <a:solidFill>
                  <a:schemeClr val="bg1"/>
                </a:solidFill>
                <a:latin typeface="Bickley Script LET" pitchFamily="2" charset="0"/>
              </a:rPr>
              <a:t>Cambios </a:t>
            </a:r>
            <a:r>
              <a:rPr lang="es-ES_tradnl" altLang="es-MX" sz="4400" b="1" dirty="0" smtClean="0">
                <a:solidFill>
                  <a:schemeClr val="bg1"/>
                </a:solidFill>
                <a:latin typeface="Bickley Script LET" pitchFamily="2" charset="0"/>
              </a:rPr>
              <a:t>a Nivel  </a:t>
            </a:r>
            <a:r>
              <a:rPr lang="es-ES_tradnl" altLang="es-MX" sz="4400" b="1" dirty="0">
                <a:solidFill>
                  <a:schemeClr val="bg1"/>
                </a:solidFill>
                <a:latin typeface="Bickley Script LET" pitchFamily="2" charset="0"/>
              </a:rPr>
              <a:t>Nacional</a:t>
            </a:r>
            <a:endParaRPr lang="es-MX" altLang="es-MX" sz="4400" b="1" dirty="0">
              <a:solidFill>
                <a:schemeClr val="bg1"/>
              </a:solidFill>
              <a:latin typeface="Bickley Script LET" pitchFamily="2" charset="0"/>
            </a:endParaRPr>
          </a:p>
        </p:txBody>
      </p:sp>
      <p:pic>
        <p:nvPicPr>
          <p:cNvPr id="9223" name="Picture 66" descr="CNDSDP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1040" y="3212976"/>
            <a:ext cx="3810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67" descr="CNDSDP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1040" y="4019426"/>
            <a:ext cx="381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3506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500" fill="hold"/>
                                        <p:tgtEl>
                                          <p:spTgt spid="70658"/>
                                        </p:tgtEl>
                                        <p:attrNameLst>
                                          <p:attrName>ppt_w</p:attrName>
                                        </p:attrNameLst>
                                      </p:cBhvr>
                                      <p:tavLst>
                                        <p:tav tm="0">
                                          <p:val>
                                            <p:fltVal val="0"/>
                                          </p:val>
                                        </p:tav>
                                        <p:tav tm="100000">
                                          <p:val>
                                            <p:strVal val="#ppt_w"/>
                                          </p:val>
                                        </p:tav>
                                      </p:tavLst>
                                    </p:anim>
                                    <p:anim calcmode="lin" valueType="num">
                                      <p:cBhvr>
                                        <p:cTn id="8" dur="500" fill="hold"/>
                                        <p:tgtEl>
                                          <p:spTgt spid="70658"/>
                                        </p:tgtEl>
                                        <p:attrNameLst>
                                          <p:attrName>ppt_h</p:attrName>
                                        </p:attrNameLst>
                                      </p:cBhvr>
                                      <p:tavLst>
                                        <p:tav tm="0">
                                          <p:val>
                                            <p:fltVal val="0"/>
                                          </p:val>
                                        </p:tav>
                                        <p:tav tm="100000">
                                          <p:val>
                                            <p:strVal val="#ppt_h"/>
                                          </p:val>
                                        </p:tav>
                                      </p:tavLst>
                                    </p:anim>
                                    <p:animEffect transition="in" filter="fade">
                                      <p:cBhvr>
                                        <p:cTn id="9" dur="5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3"/>
          <a:stretch/>
        </p:blipFill>
        <p:spPr bwMode="auto">
          <a:xfrm>
            <a:off x="35496" y="93953"/>
            <a:ext cx="3976282" cy="664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8" b="54961"/>
          <a:stretch/>
        </p:blipFill>
        <p:spPr bwMode="auto">
          <a:xfrm>
            <a:off x="4139952" y="1628800"/>
            <a:ext cx="487251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52445"/>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395536" y="1052736"/>
            <a:ext cx="8352928"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dirty="0" smtClean="0">
                <a:solidFill>
                  <a:srgbClr val="990033"/>
                </a:solidFill>
              </a:rPr>
              <a:t>Sin lugar a dudas, el uso de  las tecnologías de información hoy en día es una de las formas más efectivas de comunicar mensajes. </a:t>
            </a:r>
            <a:endParaRPr lang="es-ES_tradnl" altLang="es-MX" sz="2400" dirty="0">
              <a:solidFill>
                <a:srgbClr val="990033"/>
              </a:solidFill>
            </a:endParaRPr>
          </a:p>
        </p:txBody>
      </p:sp>
      <p:sp>
        <p:nvSpPr>
          <p:cNvPr id="5" name="Rectangle 4"/>
          <p:cNvSpPr>
            <a:spLocks noChangeArrowheads="1"/>
          </p:cNvSpPr>
          <p:nvPr/>
        </p:nvSpPr>
        <p:spPr bwMode="auto">
          <a:xfrm>
            <a:off x="251520" y="152296"/>
            <a:ext cx="8405251" cy="828432"/>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r>
              <a:rPr lang="es-ES_tradnl" altLang="es-MX" sz="4800" dirty="0" smtClean="0">
                <a:solidFill>
                  <a:schemeClr val="bg1"/>
                </a:solidFill>
              </a:rPr>
              <a:t>Tecnologías de Comunicación</a:t>
            </a:r>
            <a:endParaRPr lang="es-ES_tradnl" altLang="es-MX" sz="4800" dirty="0">
              <a:solidFill>
                <a:schemeClr val="bg1"/>
              </a:solidFill>
            </a:endParaRPr>
          </a:p>
        </p:txBody>
      </p:sp>
      <p:sp>
        <p:nvSpPr>
          <p:cNvPr id="10" name="Rectangle 3"/>
          <p:cNvSpPr>
            <a:spLocks noChangeArrowheads="1"/>
          </p:cNvSpPr>
          <p:nvPr/>
        </p:nvSpPr>
        <p:spPr bwMode="auto">
          <a:xfrm>
            <a:off x="475928" y="2250500"/>
            <a:ext cx="8352928"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smtClean="0">
                <a:solidFill>
                  <a:srgbClr val="3E1403"/>
                </a:solidFill>
              </a:rPr>
              <a:t>¿ Tienes alguna cuenta en algunas de estas aplicaciones?</a:t>
            </a:r>
            <a:endParaRPr lang="es-ES_tradnl" altLang="es-MX" sz="2400" b="1" dirty="0">
              <a:solidFill>
                <a:srgbClr val="3E1403"/>
              </a:solidFill>
            </a:endParaRPr>
          </a:p>
        </p:txBody>
      </p:sp>
      <p:sp>
        <p:nvSpPr>
          <p:cNvPr id="11" name="Rectangle 3"/>
          <p:cNvSpPr>
            <a:spLocks noChangeArrowheads="1"/>
          </p:cNvSpPr>
          <p:nvPr/>
        </p:nvSpPr>
        <p:spPr bwMode="auto">
          <a:xfrm>
            <a:off x="467544" y="4725144"/>
            <a:ext cx="8352928"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smtClean="0">
                <a:solidFill>
                  <a:srgbClr val="C00000"/>
                </a:solidFill>
              </a:rPr>
              <a:t>¿ Se pueden utilizar como medio de Evangelización?</a:t>
            </a:r>
            <a:endParaRPr lang="es-ES_tradnl" altLang="es-MX" sz="2400" b="1" dirty="0">
              <a:solidFill>
                <a:srgbClr val="C00000"/>
              </a:solidFill>
            </a:endParaRPr>
          </a:p>
        </p:txBody>
      </p:sp>
      <p:sp>
        <p:nvSpPr>
          <p:cNvPr id="12" name="Rectangle 3"/>
          <p:cNvSpPr>
            <a:spLocks noChangeArrowheads="1"/>
          </p:cNvSpPr>
          <p:nvPr/>
        </p:nvSpPr>
        <p:spPr bwMode="auto">
          <a:xfrm>
            <a:off x="1187624" y="5218747"/>
            <a:ext cx="6264696"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wrap="square" lIns="90488" tIns="44450" rIns="90488" bIns="44450">
            <a:spAutoFit/>
          </a:bodyPr>
          <a:lstStyle>
            <a:lvl1pPr defTabSz="762000">
              <a:defRPr sz="1600">
                <a:solidFill>
                  <a:schemeClr val="tx1"/>
                </a:solidFill>
                <a:latin typeface="Arial" charset="0"/>
              </a:defRPr>
            </a:lvl1pPr>
            <a:lvl2pPr marL="742950" indent="-285750" defTabSz="762000">
              <a:defRPr sz="1600">
                <a:solidFill>
                  <a:schemeClr val="tx1"/>
                </a:solidFill>
                <a:latin typeface="Arial" charset="0"/>
              </a:defRPr>
            </a:lvl2pPr>
            <a:lvl3pPr marL="1143000" indent="-228600" defTabSz="762000">
              <a:defRPr sz="1600">
                <a:solidFill>
                  <a:schemeClr val="tx1"/>
                </a:solidFill>
                <a:latin typeface="Arial" charset="0"/>
              </a:defRPr>
            </a:lvl3pPr>
            <a:lvl4pPr marL="1600200" indent="-228600" defTabSz="762000">
              <a:defRPr sz="1600">
                <a:solidFill>
                  <a:schemeClr val="tx1"/>
                </a:solidFill>
                <a:latin typeface="Arial" charset="0"/>
              </a:defRPr>
            </a:lvl4pPr>
            <a:lvl5pPr marL="2057400" indent="-228600" defTabSz="762000">
              <a:defRPr sz="1600">
                <a:solidFill>
                  <a:schemeClr val="tx1"/>
                </a:solidFill>
                <a:latin typeface="Arial" charset="0"/>
              </a:defRPr>
            </a:lvl5pPr>
            <a:lvl6pPr marL="2514600" indent="-228600" defTabSz="762000" eaLnBrk="0" fontAlgn="base" hangingPunct="0">
              <a:spcBef>
                <a:spcPct val="0"/>
              </a:spcBef>
              <a:spcAft>
                <a:spcPct val="0"/>
              </a:spcAft>
              <a:defRPr sz="1600">
                <a:solidFill>
                  <a:schemeClr val="tx1"/>
                </a:solidFill>
                <a:latin typeface="Arial" charset="0"/>
              </a:defRPr>
            </a:lvl6pPr>
            <a:lvl7pPr marL="2971800" indent="-228600" defTabSz="762000" eaLnBrk="0" fontAlgn="base" hangingPunct="0">
              <a:spcBef>
                <a:spcPct val="0"/>
              </a:spcBef>
              <a:spcAft>
                <a:spcPct val="0"/>
              </a:spcAft>
              <a:defRPr sz="1600">
                <a:solidFill>
                  <a:schemeClr val="tx1"/>
                </a:solidFill>
                <a:latin typeface="Arial" charset="0"/>
              </a:defRPr>
            </a:lvl7pPr>
            <a:lvl8pPr marL="3429000" indent="-228600" defTabSz="762000" eaLnBrk="0" fontAlgn="base" hangingPunct="0">
              <a:spcBef>
                <a:spcPct val="0"/>
              </a:spcBef>
              <a:spcAft>
                <a:spcPct val="0"/>
              </a:spcAft>
              <a:defRPr sz="1600">
                <a:solidFill>
                  <a:schemeClr val="tx1"/>
                </a:solidFill>
                <a:latin typeface="Arial" charset="0"/>
              </a:defRPr>
            </a:lvl8pPr>
            <a:lvl9pPr marL="3886200" indent="-228600" defTabSz="762000" eaLnBrk="0" fontAlgn="base" hangingPunct="0">
              <a:spcBef>
                <a:spcPct val="0"/>
              </a:spcBef>
              <a:spcAft>
                <a:spcPct val="0"/>
              </a:spcAft>
              <a:defRPr sz="1600">
                <a:solidFill>
                  <a:schemeClr val="tx1"/>
                </a:solidFill>
                <a:latin typeface="Arial" charset="0"/>
              </a:defRPr>
            </a:lvl9pPr>
          </a:lstStyle>
          <a:p>
            <a:pPr algn="ctr"/>
            <a:r>
              <a:rPr lang="es-ES_tradnl" altLang="es-MX" sz="2400" b="1" dirty="0" smtClean="0">
                <a:solidFill>
                  <a:srgbClr val="C00000"/>
                </a:solidFill>
              </a:rPr>
              <a:t>¿De  Qué manera?</a:t>
            </a:r>
            <a:endParaRPr lang="es-ES_tradnl" altLang="es-MX" sz="2400" b="1" dirty="0">
              <a:solidFill>
                <a:srgbClr val="C00000"/>
              </a:solidFill>
            </a:endParaRPr>
          </a:p>
        </p:txBody>
      </p:sp>
      <p:sp>
        <p:nvSpPr>
          <p:cNvPr id="2" name="AutoShape 2" descr="Resultado de imagen para logo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para logo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6" descr="Resultado de imagen para logo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8200" name="Picture 8" descr="Top 5 de aplicaciones imprescindibles para Andr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114596"/>
            <a:ext cx="1400068" cy="140006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tse1.mm.bing.net/th?id=OIP.M25f92aa14ac39689e8ef161456abf63bo0&amp;pid=15.1&amp;P=0&amp;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140968"/>
            <a:ext cx="144016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tse3.mm.bing.net/th?id=OIP.M0ff4a6583cf1b23568c712fc9c504625o0&amp;pid=15.1&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3126808"/>
            <a:ext cx="1584175" cy="160017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sus buenos servicios y &quot;dando vuelta a&quot; aplicaciones nativas de iOS de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3375" y="2957879"/>
            <a:ext cx="1769105" cy="1769105"/>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Instagram-logo"/>
          <p:cNvPicPr>
            <a:picLocks noChangeAspect="1" noChangeArrowheads="1"/>
          </p:cNvPicPr>
          <p:nvPr/>
        </p:nvPicPr>
        <p:blipFill rotWithShape="1">
          <a:blip r:embed="rId7">
            <a:extLst>
              <a:ext uri="{28A0092B-C50C-407E-A947-70E740481C1C}">
                <a14:useLocalDpi xmlns:a14="http://schemas.microsoft.com/office/drawing/2010/main" val="0"/>
              </a:ext>
            </a:extLst>
          </a:blip>
          <a:srcRect l="16503" r="16768"/>
          <a:stretch/>
        </p:blipFill>
        <p:spPr bwMode="auto">
          <a:xfrm>
            <a:off x="5354442" y="3060885"/>
            <a:ext cx="1665830" cy="166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399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barn(inVertical)">
                                      <p:cBhvr>
                                        <p:cTn id="10" dur="500"/>
                                        <p:tgtEl>
                                          <p:spTgt spid="8200"/>
                                        </p:tgtEl>
                                      </p:cBhvr>
                                    </p:animEffect>
                                  </p:childTnLst>
                                </p:cTn>
                              </p:par>
                              <p:par>
                                <p:cTn id="11" presetID="16" presetClass="entr" presetSubtype="21" fill="hold"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par>
                                <p:cTn id="14" presetID="16" presetClass="entr" presetSubtype="21" fill="hold" nodeType="withEffect">
                                  <p:stCondLst>
                                    <p:cond delay="0"/>
                                  </p:stCondLst>
                                  <p:childTnLst>
                                    <p:set>
                                      <p:cBhvr>
                                        <p:cTn id="15" dur="1" fill="hold">
                                          <p:stCondLst>
                                            <p:cond delay="0"/>
                                          </p:stCondLst>
                                        </p:cTn>
                                        <p:tgtEl>
                                          <p:spTgt spid="8202"/>
                                        </p:tgtEl>
                                        <p:attrNameLst>
                                          <p:attrName>style.visibility</p:attrName>
                                        </p:attrNameLst>
                                      </p:cBhvr>
                                      <p:to>
                                        <p:strVal val="visible"/>
                                      </p:to>
                                    </p:set>
                                    <p:animEffect transition="in" filter="barn(inVertical)">
                                      <p:cBhvr>
                                        <p:cTn id="16" dur="500"/>
                                        <p:tgtEl>
                                          <p:spTgt spid="8202"/>
                                        </p:tgtEl>
                                      </p:cBhvr>
                                    </p:animEffect>
                                  </p:childTnLst>
                                </p:cTn>
                              </p:par>
                              <p:par>
                                <p:cTn id="17" presetID="16" presetClass="entr" presetSubtype="21" fill="hold" nodeType="withEffect">
                                  <p:stCondLst>
                                    <p:cond delay="0"/>
                                  </p:stCondLst>
                                  <p:childTnLst>
                                    <p:set>
                                      <p:cBhvr>
                                        <p:cTn id="18" dur="1" fill="hold">
                                          <p:stCondLst>
                                            <p:cond delay="0"/>
                                          </p:stCondLst>
                                        </p:cTn>
                                        <p:tgtEl>
                                          <p:spTgt spid="8208"/>
                                        </p:tgtEl>
                                        <p:attrNameLst>
                                          <p:attrName>style.visibility</p:attrName>
                                        </p:attrNameLst>
                                      </p:cBhvr>
                                      <p:to>
                                        <p:strVal val="visible"/>
                                      </p:to>
                                    </p:set>
                                    <p:animEffect transition="in" filter="barn(inVertical)">
                                      <p:cBhvr>
                                        <p:cTn id="19" dur="500"/>
                                        <p:tgtEl>
                                          <p:spTgt spid="8208"/>
                                        </p:tgtEl>
                                      </p:cBhvr>
                                    </p:animEffect>
                                  </p:childTnLst>
                                </p:cTn>
                              </p:par>
                              <p:par>
                                <p:cTn id="20" presetID="16" presetClass="entr" presetSubtype="21" fill="hold" nodeType="withEffect">
                                  <p:stCondLst>
                                    <p:cond delay="0"/>
                                  </p:stCondLst>
                                  <p:childTnLst>
                                    <p:set>
                                      <p:cBhvr>
                                        <p:cTn id="21" dur="1" fill="hold">
                                          <p:stCondLst>
                                            <p:cond delay="0"/>
                                          </p:stCondLst>
                                        </p:cTn>
                                        <p:tgtEl>
                                          <p:spTgt spid="8206"/>
                                        </p:tgtEl>
                                        <p:attrNameLst>
                                          <p:attrName>style.visibility</p:attrName>
                                        </p:attrNameLst>
                                      </p:cBhvr>
                                      <p:to>
                                        <p:strVal val="visible"/>
                                      </p:to>
                                    </p:set>
                                    <p:animEffect transition="in" filter="barn(inVertical)">
                                      <p:cBhvr>
                                        <p:cTn id="22" dur="500"/>
                                        <p:tgtEl>
                                          <p:spTgt spid="820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11710" y="2060848"/>
            <a:ext cx="6608562" cy="3416320"/>
          </a:xfrm>
          <a:prstGeom prst="rect">
            <a:avLst/>
          </a:prstGeom>
          <a:noFill/>
        </p:spPr>
        <p:txBody>
          <a:bodyPr wrap="square" rtlCol="0">
            <a:spAutoFit/>
          </a:bodyPr>
          <a:lstStyle/>
          <a:p>
            <a:pPr algn="ctr"/>
            <a:r>
              <a:rPr lang="es-MX" sz="4800" dirty="0" smtClean="0">
                <a:solidFill>
                  <a:srgbClr val="7030A0"/>
                </a:solidFill>
              </a:rPr>
              <a:t>VIDEO</a:t>
            </a:r>
          </a:p>
          <a:p>
            <a:pPr algn="ctr"/>
            <a:endParaRPr lang="es-MX" sz="2400" dirty="0" smtClean="0"/>
          </a:p>
          <a:p>
            <a:pPr algn="ctr"/>
            <a:r>
              <a:rPr lang="es-MX" sz="4800" dirty="0" smtClean="0"/>
              <a:t>“</a:t>
            </a:r>
            <a:r>
              <a:rPr lang="es-MX" sz="4800" dirty="0" err="1" smtClean="0"/>
              <a:t>Gaymonio</a:t>
            </a:r>
            <a:r>
              <a:rPr lang="es-MX" sz="4800" dirty="0" smtClean="0"/>
              <a:t>”</a:t>
            </a:r>
          </a:p>
          <a:p>
            <a:pPr algn="ctr"/>
            <a:endParaRPr lang="es-MX" sz="4800" dirty="0"/>
          </a:p>
          <a:p>
            <a:pPr algn="ctr"/>
            <a:r>
              <a:rPr lang="es-MX" sz="4800" dirty="0" smtClean="0"/>
              <a:t>Evangelización Activa</a:t>
            </a:r>
            <a:endParaRPr lang="es-MX" sz="4800" dirty="0"/>
          </a:p>
        </p:txBody>
      </p:sp>
      <p:pic>
        <p:nvPicPr>
          <p:cNvPr id="5" name="Picture 17" descr="MovieTape">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2111" y="2492896"/>
            <a:ext cx="23399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57143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0338" y="2348880"/>
            <a:ext cx="6608562" cy="2677656"/>
          </a:xfrm>
          <a:prstGeom prst="rect">
            <a:avLst/>
          </a:prstGeom>
          <a:noFill/>
        </p:spPr>
        <p:txBody>
          <a:bodyPr wrap="square" rtlCol="0">
            <a:spAutoFit/>
          </a:bodyPr>
          <a:lstStyle/>
          <a:p>
            <a:pPr algn="ctr"/>
            <a:r>
              <a:rPr lang="es-MX" sz="4800" dirty="0" smtClean="0">
                <a:solidFill>
                  <a:srgbClr val="7030A0"/>
                </a:solidFill>
              </a:rPr>
              <a:t>VIDEO</a:t>
            </a:r>
          </a:p>
          <a:p>
            <a:pPr algn="ctr"/>
            <a:endParaRPr lang="es-MX" sz="2400" dirty="0" smtClean="0"/>
          </a:p>
          <a:p>
            <a:pPr algn="ctr"/>
            <a:r>
              <a:rPr lang="es-MX" sz="4800" dirty="0" smtClean="0"/>
              <a:t>“9 Razones”</a:t>
            </a:r>
          </a:p>
          <a:p>
            <a:pPr algn="ctr"/>
            <a:endParaRPr lang="es-MX" sz="4800" dirty="0"/>
          </a:p>
        </p:txBody>
      </p:sp>
      <p:pic>
        <p:nvPicPr>
          <p:cNvPr id="5" name="Picture 17" descr="MovieTape">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2111" y="2438963"/>
            <a:ext cx="23399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57143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03648" y="1772816"/>
            <a:ext cx="6264696" cy="3139321"/>
          </a:xfrm>
          <a:prstGeom prst="rect">
            <a:avLst/>
          </a:prstGeom>
          <a:noFill/>
        </p:spPr>
        <p:txBody>
          <a:bodyPr wrap="square" rtlCol="0">
            <a:spAutoFit/>
          </a:bodyPr>
          <a:lstStyle/>
          <a:p>
            <a:pPr algn="ctr"/>
            <a:r>
              <a:rPr lang="es-MX" sz="6600" dirty="0" smtClean="0">
                <a:solidFill>
                  <a:srgbClr val="FF0000"/>
                </a:solidFill>
                <a:effectLst>
                  <a:outerShdw blurRad="38100" dist="38100" dir="2700000" algn="tl">
                    <a:srgbClr val="000000">
                      <a:alpha val="43137"/>
                    </a:srgbClr>
                  </a:outerShdw>
                </a:effectLst>
              </a:rPr>
              <a:t>Estructura      de una exposición</a:t>
            </a:r>
            <a:endParaRPr lang="es-MX" sz="66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6317663"/>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5" name="Rectangle 3"/>
          <p:cNvSpPr>
            <a:spLocks noChangeArrowheads="1"/>
          </p:cNvSpPr>
          <p:nvPr/>
        </p:nvSpPr>
        <p:spPr bwMode="auto">
          <a:xfrm>
            <a:off x="4824535" y="4077072"/>
            <a:ext cx="4355977" cy="2000548"/>
          </a:xfrm>
          <a:prstGeom prst="rect">
            <a:avLst/>
          </a:prstGeom>
          <a:noFill/>
          <a:ln w="9525">
            <a:noFill/>
            <a:miter lim="800000"/>
            <a:headEnd/>
            <a:tailEnd/>
          </a:ln>
        </p:spPr>
        <p:txBody>
          <a:bodyPr wrap="square">
            <a:spAutoFit/>
          </a:bodyPr>
          <a:lstStyle/>
          <a:p>
            <a:pPr>
              <a:buFontTx/>
              <a:buChar char="•"/>
            </a:pPr>
            <a:r>
              <a:rPr lang="es-MX" sz="2800" dirty="0">
                <a:solidFill>
                  <a:srgbClr val="C00000"/>
                </a:solidFill>
                <a:latin typeface="Futura Md BT" pitchFamily="34" charset="0"/>
              </a:rPr>
              <a:t> Conclusión</a:t>
            </a:r>
          </a:p>
          <a:p>
            <a:pPr marL="661988" lvl="1" indent="-204788">
              <a:buFont typeface="CommonBullets" pitchFamily="34" charset="2"/>
              <a:buChar char="]"/>
            </a:pPr>
            <a:r>
              <a:rPr lang="es-MX" dirty="0">
                <a:solidFill>
                  <a:srgbClr val="006600"/>
                </a:solidFill>
                <a:latin typeface="Futura Md BT" pitchFamily="34" charset="0"/>
              </a:rPr>
              <a:t> Agradecer</a:t>
            </a:r>
          </a:p>
          <a:p>
            <a:pPr marL="661988" lvl="1" indent="-204788">
              <a:buFont typeface="CommonBullets" pitchFamily="34" charset="2"/>
              <a:buChar char="]"/>
            </a:pPr>
            <a:r>
              <a:rPr lang="es-MX" dirty="0">
                <a:solidFill>
                  <a:srgbClr val="006600"/>
                </a:solidFill>
                <a:latin typeface="Futura Md BT" pitchFamily="34" charset="0"/>
              </a:rPr>
              <a:t> Dejar un Mensaje.</a:t>
            </a:r>
          </a:p>
          <a:p>
            <a:pPr marL="661988" lvl="1" indent="-204788">
              <a:buFont typeface="CommonBullets" pitchFamily="34" charset="2"/>
              <a:buChar char="]"/>
            </a:pPr>
            <a:r>
              <a:rPr lang="es-MX" dirty="0">
                <a:solidFill>
                  <a:srgbClr val="006600"/>
                </a:solidFill>
                <a:latin typeface="Futura Md BT" pitchFamily="34" charset="0"/>
              </a:rPr>
              <a:t> Motivar a la </a:t>
            </a:r>
            <a:r>
              <a:rPr lang="es-MX" dirty="0" smtClean="0">
                <a:solidFill>
                  <a:srgbClr val="006600"/>
                </a:solidFill>
                <a:latin typeface="Futura Md BT" pitchFamily="34" charset="0"/>
              </a:rPr>
              <a:t>acción o a     	la reflexión</a:t>
            </a:r>
            <a:endParaRPr lang="es-MX" dirty="0">
              <a:solidFill>
                <a:srgbClr val="006600"/>
              </a:solidFill>
              <a:latin typeface="Futura Md BT" pitchFamily="34" charset="0"/>
            </a:endParaRPr>
          </a:p>
        </p:txBody>
      </p:sp>
      <p:sp>
        <p:nvSpPr>
          <p:cNvPr id="786436" name="Rectangle 4"/>
          <p:cNvSpPr>
            <a:spLocks noChangeArrowheads="1"/>
          </p:cNvSpPr>
          <p:nvPr/>
        </p:nvSpPr>
        <p:spPr bwMode="auto">
          <a:xfrm>
            <a:off x="0" y="908050"/>
            <a:ext cx="9144000" cy="1631950"/>
          </a:xfrm>
          <a:prstGeom prst="rect">
            <a:avLst/>
          </a:prstGeom>
          <a:noFill/>
          <a:ln w="9525">
            <a:noFill/>
            <a:miter lim="800000"/>
            <a:headEnd/>
            <a:tailEnd/>
          </a:ln>
        </p:spPr>
        <p:txBody>
          <a:bodyPr>
            <a:spAutoFit/>
          </a:bodyPr>
          <a:lstStyle/>
          <a:p>
            <a:pPr>
              <a:buFontTx/>
              <a:buChar char="•"/>
            </a:pPr>
            <a:r>
              <a:rPr lang="es-MX" sz="2800" dirty="0">
                <a:solidFill>
                  <a:srgbClr val="CC0000"/>
                </a:solidFill>
                <a:latin typeface="Futura Md BT" pitchFamily="34" charset="0"/>
              </a:rPr>
              <a:t> Introducción</a:t>
            </a:r>
            <a:endParaRPr lang="es-MX" dirty="0">
              <a:solidFill>
                <a:srgbClr val="CC0000"/>
              </a:solidFill>
              <a:latin typeface="Futura Md BT" pitchFamily="34" charset="0"/>
            </a:endParaRPr>
          </a:p>
          <a:p>
            <a:pPr lvl="1">
              <a:buFont typeface="CommonBullets" pitchFamily="34" charset="2"/>
              <a:buChar char="]"/>
            </a:pPr>
            <a:r>
              <a:rPr lang="es-MX" dirty="0">
                <a:solidFill>
                  <a:srgbClr val="0000CC"/>
                </a:solidFill>
                <a:latin typeface="Futura Md BT" pitchFamily="34" charset="0"/>
              </a:rPr>
              <a:t>  </a:t>
            </a:r>
            <a:r>
              <a:rPr lang="es-MX" dirty="0" smtClean="0">
                <a:solidFill>
                  <a:srgbClr val="0000CC"/>
                </a:solidFill>
                <a:latin typeface="Futura Md BT" pitchFamily="34" charset="0"/>
              </a:rPr>
              <a:t>Captar la atención</a:t>
            </a:r>
            <a:endParaRPr lang="es-MX" dirty="0">
              <a:solidFill>
                <a:srgbClr val="0000CC"/>
              </a:solidFill>
              <a:latin typeface="Futura Md BT" pitchFamily="34" charset="0"/>
            </a:endParaRPr>
          </a:p>
          <a:p>
            <a:pPr lvl="1">
              <a:buFont typeface="CommonBullets" pitchFamily="34" charset="2"/>
              <a:buChar char="]"/>
            </a:pPr>
            <a:r>
              <a:rPr lang="es-MX" dirty="0">
                <a:solidFill>
                  <a:srgbClr val="0000CC"/>
                </a:solidFill>
                <a:latin typeface="Futura Md BT" pitchFamily="34" charset="0"/>
              </a:rPr>
              <a:t>  Despertar el interés.</a:t>
            </a:r>
          </a:p>
          <a:p>
            <a:pPr lvl="1">
              <a:buFont typeface="CommonBullets" pitchFamily="34" charset="2"/>
              <a:buChar char="]"/>
            </a:pPr>
            <a:r>
              <a:rPr lang="es-MX" dirty="0">
                <a:solidFill>
                  <a:srgbClr val="0000CC"/>
                </a:solidFill>
                <a:latin typeface="Futura Md BT" pitchFamily="34" charset="0"/>
              </a:rPr>
              <a:t>  Destacar la importancia del tema.</a:t>
            </a:r>
          </a:p>
        </p:txBody>
      </p:sp>
      <p:sp>
        <p:nvSpPr>
          <p:cNvPr id="786437" name="Rectangle 5"/>
          <p:cNvSpPr>
            <a:spLocks noChangeArrowheads="1"/>
          </p:cNvSpPr>
          <p:nvPr/>
        </p:nvSpPr>
        <p:spPr bwMode="auto">
          <a:xfrm>
            <a:off x="3348038" y="2492896"/>
            <a:ext cx="5795962" cy="1631950"/>
          </a:xfrm>
          <a:prstGeom prst="rect">
            <a:avLst/>
          </a:prstGeom>
          <a:noFill/>
          <a:ln w="9525">
            <a:noFill/>
            <a:miter lim="800000"/>
            <a:headEnd/>
            <a:tailEnd/>
          </a:ln>
        </p:spPr>
        <p:txBody>
          <a:bodyPr wrap="square">
            <a:spAutoFit/>
          </a:bodyPr>
          <a:lstStyle/>
          <a:p>
            <a:pPr>
              <a:buFontTx/>
              <a:buChar char="•"/>
            </a:pPr>
            <a:r>
              <a:rPr lang="es-MX" sz="2800" dirty="0">
                <a:solidFill>
                  <a:srgbClr val="C00000"/>
                </a:solidFill>
                <a:latin typeface="Futura Md BT" pitchFamily="34" charset="0"/>
              </a:rPr>
              <a:t> Desarrollo del tema</a:t>
            </a:r>
            <a:endParaRPr lang="es-MX" dirty="0">
              <a:solidFill>
                <a:srgbClr val="C00000"/>
              </a:solidFill>
              <a:latin typeface="Futura Md BT" pitchFamily="34" charset="0"/>
            </a:endParaRPr>
          </a:p>
          <a:p>
            <a:pPr lvl="1">
              <a:buFont typeface="CommonBullets" pitchFamily="34" charset="2"/>
              <a:buChar char="]"/>
            </a:pPr>
            <a:r>
              <a:rPr lang="es-MX" dirty="0">
                <a:solidFill>
                  <a:srgbClr val="800080"/>
                </a:solidFill>
                <a:latin typeface="Futura Md BT" pitchFamily="34" charset="0"/>
              </a:rPr>
              <a:t>  Seguir un orden lógico.</a:t>
            </a:r>
          </a:p>
          <a:p>
            <a:pPr lvl="1">
              <a:buFont typeface="CommonBullets" pitchFamily="34" charset="2"/>
              <a:buChar char="]"/>
            </a:pPr>
            <a:r>
              <a:rPr lang="es-MX" dirty="0">
                <a:solidFill>
                  <a:srgbClr val="800080"/>
                </a:solidFill>
                <a:latin typeface="Futura Md BT" pitchFamily="34" charset="0"/>
              </a:rPr>
              <a:t>  </a:t>
            </a:r>
            <a:r>
              <a:rPr lang="es-MX" dirty="0" smtClean="0">
                <a:solidFill>
                  <a:srgbClr val="800080"/>
                </a:solidFill>
                <a:latin typeface="Futura Md BT" pitchFamily="34" charset="0"/>
              </a:rPr>
              <a:t>Persuadir con beneficios a lograr </a:t>
            </a:r>
            <a:endParaRPr lang="es-MX" dirty="0">
              <a:solidFill>
                <a:srgbClr val="800080"/>
              </a:solidFill>
              <a:latin typeface="Futura Md BT" pitchFamily="34" charset="0"/>
            </a:endParaRPr>
          </a:p>
          <a:p>
            <a:pPr lvl="1">
              <a:buFont typeface="CommonBullets" pitchFamily="34" charset="2"/>
              <a:buChar char="]"/>
            </a:pPr>
            <a:r>
              <a:rPr lang="es-MX" dirty="0">
                <a:solidFill>
                  <a:srgbClr val="800080"/>
                </a:solidFill>
                <a:latin typeface="Futura Md BT" pitchFamily="34" charset="0"/>
              </a:rPr>
              <a:t>  </a:t>
            </a:r>
            <a:r>
              <a:rPr lang="es-MX" dirty="0" smtClean="0">
                <a:solidFill>
                  <a:srgbClr val="800080"/>
                </a:solidFill>
                <a:latin typeface="Futura Md BT" pitchFamily="34" charset="0"/>
              </a:rPr>
              <a:t>Utilizar evidencia como apoyo.</a:t>
            </a:r>
            <a:endParaRPr lang="es-MX" dirty="0">
              <a:solidFill>
                <a:srgbClr val="800080"/>
              </a:solidFill>
              <a:latin typeface="Futura Md BT" pitchFamily="34" charset="0"/>
            </a:endParaRPr>
          </a:p>
        </p:txBody>
      </p:sp>
      <p:sp>
        <p:nvSpPr>
          <p:cNvPr id="7" name="Rectangle 2"/>
          <p:cNvSpPr>
            <a:spLocks noChangeArrowheads="1"/>
          </p:cNvSpPr>
          <p:nvPr/>
        </p:nvSpPr>
        <p:spPr bwMode="auto">
          <a:xfrm>
            <a:off x="107504" y="358552"/>
            <a:ext cx="9649072" cy="83820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r>
              <a:rPr lang="es-MX" sz="5400" dirty="0">
                <a:solidFill>
                  <a:schemeClr val="bg1"/>
                </a:solidFill>
                <a:latin typeface="Calibri" pitchFamily="34" charset="0"/>
                <a:cs typeface="Calibri" pitchFamily="34" charset="0"/>
              </a:rPr>
              <a:t>Estructura de </a:t>
            </a:r>
            <a:r>
              <a:rPr lang="es-MX" sz="5400" dirty="0" smtClean="0">
                <a:solidFill>
                  <a:schemeClr val="bg1"/>
                </a:solidFill>
                <a:latin typeface="Calibri" pitchFamily="34" charset="0"/>
                <a:cs typeface="Calibri" pitchFamily="34" charset="0"/>
              </a:rPr>
              <a:t>una Exposición</a:t>
            </a:r>
            <a:endParaRPr lang="es-MX" sz="5400" dirty="0">
              <a:solidFill>
                <a:schemeClr val="bg1"/>
              </a:solidFill>
              <a:latin typeface="Calibri" pitchFamily="34" charset="0"/>
              <a:cs typeface="Calibri" pitchFamily="34" charset="0"/>
            </a:endParaRPr>
          </a:p>
        </p:txBody>
      </p:sp>
      <p:pic>
        <p:nvPicPr>
          <p:cNvPr id="26626" name="Picture 2" descr="... SACERDOTE DE JESUCRISTO, MEDIADOR ENTRE DIOS Y LOS HOMBRES | Lobos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078683"/>
            <a:ext cx="3443420" cy="2582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01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86436"/>
                                        </p:tgtEl>
                                        <p:attrNameLst>
                                          <p:attrName>style.visibility</p:attrName>
                                        </p:attrNameLst>
                                      </p:cBhvr>
                                      <p:to>
                                        <p:strVal val="visible"/>
                                      </p:to>
                                    </p:set>
                                    <p:animEffect transition="in" filter="slide(fromRight)">
                                      <p:cBhvr>
                                        <p:cTn id="7" dur="500"/>
                                        <p:tgtEl>
                                          <p:spTgt spid="7864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786437"/>
                                        </p:tgtEl>
                                        <p:attrNameLst>
                                          <p:attrName>style.visibility</p:attrName>
                                        </p:attrNameLst>
                                      </p:cBhvr>
                                      <p:to>
                                        <p:strVal val="visible"/>
                                      </p:to>
                                    </p:set>
                                    <p:animEffect transition="in" filter="slide(fromTop)">
                                      <p:cBhvr>
                                        <p:cTn id="12" dur="500"/>
                                        <p:tgtEl>
                                          <p:spTgt spid="78643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786435"/>
                                        </p:tgtEl>
                                        <p:attrNameLst>
                                          <p:attrName>style.visibility</p:attrName>
                                        </p:attrNameLst>
                                      </p:cBhvr>
                                      <p:to>
                                        <p:strVal val="visible"/>
                                      </p:to>
                                    </p:set>
                                    <p:animEffect transition="in" filter="slide(fromLeft)">
                                      <p:cBhvr>
                                        <p:cTn id="17" dur="500"/>
                                        <p:tgtEl>
                                          <p:spTgt spid="786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35" grpId="0" autoUpdateAnimBg="0"/>
      <p:bldP spid="786436" grpId="0" autoUpdateAnimBg="0"/>
      <p:bldP spid="786437"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2"/>
          <p:cNvSpPr>
            <a:spLocks noChangeShapeType="1"/>
          </p:cNvSpPr>
          <p:nvPr/>
        </p:nvSpPr>
        <p:spPr bwMode="auto">
          <a:xfrm>
            <a:off x="1870075" y="1444625"/>
            <a:ext cx="1588" cy="3671888"/>
          </a:xfrm>
          <a:prstGeom prst="line">
            <a:avLst/>
          </a:prstGeom>
          <a:noFill/>
          <a:ln w="76200">
            <a:solidFill>
              <a:schemeClr val="tx1"/>
            </a:solidFill>
            <a:round/>
            <a:headEnd/>
            <a:tailEnd/>
          </a:ln>
        </p:spPr>
        <p:txBody>
          <a:bodyPr wrap="none" anchor="ctr"/>
          <a:lstStyle/>
          <a:p>
            <a:endParaRPr lang="es-ES"/>
          </a:p>
        </p:txBody>
      </p:sp>
      <p:sp>
        <p:nvSpPr>
          <p:cNvPr id="40963" name="Line 3"/>
          <p:cNvSpPr>
            <a:spLocks noChangeShapeType="1"/>
          </p:cNvSpPr>
          <p:nvPr/>
        </p:nvSpPr>
        <p:spPr bwMode="auto">
          <a:xfrm>
            <a:off x="1870075" y="5116513"/>
            <a:ext cx="6264275" cy="1587"/>
          </a:xfrm>
          <a:prstGeom prst="line">
            <a:avLst/>
          </a:prstGeom>
          <a:noFill/>
          <a:ln w="76200">
            <a:solidFill>
              <a:schemeClr val="tx1"/>
            </a:solidFill>
            <a:round/>
            <a:headEnd/>
            <a:tailEnd/>
          </a:ln>
        </p:spPr>
        <p:txBody>
          <a:bodyPr wrap="none" anchor="ctr"/>
          <a:lstStyle/>
          <a:p>
            <a:endParaRPr lang="es-ES"/>
          </a:p>
        </p:txBody>
      </p:sp>
      <p:sp>
        <p:nvSpPr>
          <p:cNvPr id="980996" name="Text Box 4"/>
          <p:cNvSpPr txBox="1">
            <a:spLocks noChangeArrowheads="1"/>
          </p:cNvSpPr>
          <p:nvPr/>
        </p:nvSpPr>
        <p:spPr bwMode="auto">
          <a:xfrm>
            <a:off x="3780507" y="5445125"/>
            <a:ext cx="2879725" cy="579438"/>
          </a:xfrm>
          <a:prstGeom prst="rect">
            <a:avLst/>
          </a:prstGeom>
          <a:noFill/>
          <a:ln w="76200" algn="ctr">
            <a:noFill/>
            <a:miter lim="800000"/>
            <a:headEnd/>
            <a:tailEnd/>
          </a:ln>
          <a:effectLst/>
        </p:spPr>
        <p:txBody>
          <a:bodyPr>
            <a:spAutoFit/>
          </a:bodyPr>
          <a:lstStyle/>
          <a:p>
            <a:pPr>
              <a:spcBef>
                <a:spcPct val="50000"/>
              </a:spcBef>
              <a:defRPr/>
            </a:pPr>
            <a:r>
              <a:rPr lang="es-MX" sz="3200" dirty="0">
                <a:solidFill>
                  <a:srgbClr val="006600"/>
                </a:solidFill>
                <a:effectLst>
                  <a:outerShdw blurRad="38100" dist="38100" dir="2700000" algn="tl">
                    <a:srgbClr val="C0C0C0"/>
                  </a:outerShdw>
                </a:effectLst>
              </a:rPr>
              <a:t>Tiempo</a:t>
            </a:r>
            <a:endParaRPr lang="es-ES" sz="3200" dirty="0">
              <a:solidFill>
                <a:srgbClr val="006600"/>
              </a:solidFill>
              <a:effectLst>
                <a:outerShdw blurRad="38100" dist="38100" dir="2700000" algn="tl">
                  <a:srgbClr val="C0C0C0"/>
                </a:outerShdw>
              </a:effectLst>
            </a:endParaRPr>
          </a:p>
        </p:txBody>
      </p:sp>
      <p:sp>
        <p:nvSpPr>
          <p:cNvPr id="980997" name="Text Box 5"/>
          <p:cNvSpPr txBox="1">
            <a:spLocks noChangeArrowheads="1"/>
          </p:cNvSpPr>
          <p:nvPr/>
        </p:nvSpPr>
        <p:spPr bwMode="auto">
          <a:xfrm>
            <a:off x="-612775" y="2274888"/>
            <a:ext cx="2411413" cy="2444750"/>
          </a:xfrm>
          <a:prstGeom prst="rect">
            <a:avLst/>
          </a:prstGeom>
          <a:noFill/>
          <a:ln w="76200" algn="ctr">
            <a:noFill/>
            <a:miter lim="800000"/>
            <a:headEnd/>
            <a:tailEnd/>
          </a:ln>
          <a:effectLst/>
        </p:spPr>
        <p:txBody>
          <a:bodyPr>
            <a:spAutoFit/>
          </a:bodyPr>
          <a:lstStyle/>
          <a:p>
            <a:pPr algn="r">
              <a:lnSpc>
                <a:spcPct val="150000"/>
              </a:lnSpc>
              <a:spcBef>
                <a:spcPct val="50000"/>
              </a:spcBef>
              <a:defRPr/>
            </a:pPr>
            <a:r>
              <a:rPr lang="es-MX" sz="2800">
                <a:solidFill>
                  <a:srgbClr val="CC0000"/>
                </a:solidFill>
                <a:effectLst>
                  <a:outerShdw blurRad="38100" dist="38100" dir="2700000" algn="tl">
                    <a:srgbClr val="C0C0C0"/>
                  </a:outerShdw>
                </a:effectLst>
              </a:rPr>
              <a:t>Nivel</a:t>
            </a:r>
          </a:p>
          <a:p>
            <a:pPr algn="r">
              <a:lnSpc>
                <a:spcPct val="150000"/>
              </a:lnSpc>
              <a:spcBef>
                <a:spcPct val="50000"/>
              </a:spcBef>
              <a:defRPr/>
            </a:pPr>
            <a:r>
              <a:rPr lang="es-MX" sz="2800">
                <a:solidFill>
                  <a:srgbClr val="CC0000"/>
                </a:solidFill>
                <a:effectLst>
                  <a:outerShdw blurRad="38100" dist="38100" dir="2700000" algn="tl">
                    <a:srgbClr val="C0C0C0"/>
                  </a:outerShdw>
                </a:effectLst>
              </a:rPr>
              <a:t>De</a:t>
            </a:r>
          </a:p>
          <a:p>
            <a:pPr algn="r">
              <a:lnSpc>
                <a:spcPct val="150000"/>
              </a:lnSpc>
              <a:spcBef>
                <a:spcPct val="50000"/>
              </a:spcBef>
              <a:defRPr/>
            </a:pPr>
            <a:r>
              <a:rPr lang="es-MX" sz="2800">
                <a:solidFill>
                  <a:srgbClr val="CC0000"/>
                </a:solidFill>
                <a:effectLst>
                  <a:outerShdw blurRad="38100" dist="38100" dir="2700000" algn="tl">
                    <a:srgbClr val="C0C0C0"/>
                  </a:outerShdw>
                </a:effectLst>
              </a:rPr>
              <a:t>Atención</a:t>
            </a:r>
            <a:endParaRPr lang="es-ES" sz="2800">
              <a:solidFill>
                <a:srgbClr val="CC0000"/>
              </a:solidFill>
              <a:effectLst>
                <a:outerShdw blurRad="38100" dist="38100" dir="2700000" algn="tl">
                  <a:srgbClr val="C0C0C0"/>
                </a:outerShdw>
              </a:effectLst>
            </a:endParaRPr>
          </a:p>
        </p:txBody>
      </p:sp>
      <p:sp>
        <p:nvSpPr>
          <p:cNvPr id="980998" name="Line 6"/>
          <p:cNvSpPr>
            <a:spLocks noChangeShapeType="1"/>
          </p:cNvSpPr>
          <p:nvPr/>
        </p:nvSpPr>
        <p:spPr bwMode="auto">
          <a:xfrm flipH="1">
            <a:off x="2987675" y="1444625"/>
            <a:ext cx="34925" cy="4176713"/>
          </a:xfrm>
          <a:prstGeom prst="line">
            <a:avLst/>
          </a:prstGeom>
          <a:noFill/>
          <a:ln w="76200">
            <a:solidFill>
              <a:schemeClr val="accent2"/>
            </a:solidFill>
            <a:prstDash val="sysDot"/>
            <a:round/>
            <a:headEnd/>
            <a:tailEnd/>
          </a:ln>
        </p:spPr>
        <p:txBody>
          <a:bodyPr wrap="none" anchor="ctr"/>
          <a:lstStyle/>
          <a:p>
            <a:endParaRPr lang="es-ES"/>
          </a:p>
        </p:txBody>
      </p:sp>
      <p:sp>
        <p:nvSpPr>
          <p:cNvPr id="980999" name="Line 7"/>
          <p:cNvSpPr>
            <a:spLocks noChangeShapeType="1"/>
          </p:cNvSpPr>
          <p:nvPr/>
        </p:nvSpPr>
        <p:spPr bwMode="auto">
          <a:xfrm flipH="1">
            <a:off x="6948488" y="1516063"/>
            <a:ext cx="34925" cy="4105275"/>
          </a:xfrm>
          <a:prstGeom prst="line">
            <a:avLst/>
          </a:prstGeom>
          <a:noFill/>
          <a:ln w="76200">
            <a:solidFill>
              <a:schemeClr val="accent2"/>
            </a:solidFill>
            <a:prstDash val="sysDot"/>
            <a:round/>
            <a:headEnd/>
            <a:tailEnd/>
          </a:ln>
        </p:spPr>
        <p:txBody>
          <a:bodyPr wrap="none" anchor="ctr"/>
          <a:lstStyle/>
          <a:p>
            <a:endParaRPr lang="es-ES"/>
          </a:p>
        </p:txBody>
      </p:sp>
      <p:sp>
        <p:nvSpPr>
          <p:cNvPr id="981000" name="Text Box 8"/>
          <p:cNvSpPr txBox="1">
            <a:spLocks noChangeArrowheads="1"/>
          </p:cNvSpPr>
          <p:nvPr/>
        </p:nvSpPr>
        <p:spPr bwMode="auto">
          <a:xfrm>
            <a:off x="1763713" y="5260975"/>
            <a:ext cx="1368425" cy="336550"/>
          </a:xfrm>
          <a:prstGeom prst="rect">
            <a:avLst/>
          </a:prstGeom>
          <a:noFill/>
          <a:ln w="76200" algn="ctr">
            <a:noFill/>
            <a:miter lim="800000"/>
            <a:headEnd/>
            <a:tailEnd/>
          </a:ln>
        </p:spPr>
        <p:txBody>
          <a:bodyPr>
            <a:spAutoFit/>
          </a:bodyPr>
          <a:lstStyle/>
          <a:p>
            <a:pPr>
              <a:spcBef>
                <a:spcPct val="50000"/>
              </a:spcBef>
            </a:pPr>
            <a:r>
              <a:rPr lang="es-MX" sz="1600">
                <a:solidFill>
                  <a:srgbClr val="006600"/>
                </a:solidFill>
              </a:rPr>
              <a:t>5-10%</a:t>
            </a:r>
            <a:endParaRPr lang="es-ES" sz="1600">
              <a:solidFill>
                <a:srgbClr val="006600"/>
              </a:solidFill>
            </a:endParaRPr>
          </a:p>
        </p:txBody>
      </p:sp>
      <p:sp>
        <p:nvSpPr>
          <p:cNvPr id="981001" name="Text Box 9"/>
          <p:cNvSpPr txBox="1">
            <a:spLocks noChangeArrowheads="1"/>
          </p:cNvSpPr>
          <p:nvPr/>
        </p:nvSpPr>
        <p:spPr bwMode="auto">
          <a:xfrm>
            <a:off x="6948488" y="5284788"/>
            <a:ext cx="1368425" cy="336550"/>
          </a:xfrm>
          <a:prstGeom prst="rect">
            <a:avLst/>
          </a:prstGeom>
          <a:noFill/>
          <a:ln w="76200" algn="ctr">
            <a:noFill/>
            <a:miter lim="800000"/>
            <a:headEnd/>
            <a:tailEnd/>
          </a:ln>
        </p:spPr>
        <p:txBody>
          <a:bodyPr>
            <a:spAutoFit/>
          </a:bodyPr>
          <a:lstStyle/>
          <a:p>
            <a:pPr>
              <a:spcBef>
                <a:spcPct val="50000"/>
              </a:spcBef>
            </a:pPr>
            <a:r>
              <a:rPr lang="es-MX" sz="1600">
                <a:solidFill>
                  <a:srgbClr val="006600"/>
                </a:solidFill>
              </a:rPr>
              <a:t>5-10%</a:t>
            </a:r>
            <a:endParaRPr lang="es-ES" sz="1600">
              <a:solidFill>
                <a:srgbClr val="006600"/>
              </a:solidFill>
            </a:endParaRPr>
          </a:p>
        </p:txBody>
      </p:sp>
      <p:sp>
        <p:nvSpPr>
          <p:cNvPr id="981002" name="Text Box 10"/>
          <p:cNvSpPr txBox="1">
            <a:spLocks noChangeArrowheads="1"/>
          </p:cNvSpPr>
          <p:nvPr/>
        </p:nvSpPr>
        <p:spPr bwMode="auto">
          <a:xfrm>
            <a:off x="2268538" y="1804988"/>
            <a:ext cx="287337" cy="3025775"/>
          </a:xfrm>
          <a:prstGeom prst="rect">
            <a:avLst/>
          </a:prstGeom>
          <a:noFill/>
          <a:ln w="76200" algn="ctr">
            <a:noFill/>
            <a:miter lim="800000"/>
            <a:headEnd/>
            <a:tailEnd/>
          </a:ln>
        </p:spPr>
        <p:txBody>
          <a:bodyPr>
            <a:spAutoFit/>
          </a:bodyPr>
          <a:lstStyle/>
          <a:p>
            <a:pPr algn="ctr">
              <a:spcBef>
                <a:spcPct val="50000"/>
              </a:spcBef>
            </a:pPr>
            <a:r>
              <a:rPr lang="es-MX" sz="1600">
                <a:solidFill>
                  <a:srgbClr val="006600"/>
                </a:solidFill>
              </a:rPr>
              <a:t>Introducción</a:t>
            </a:r>
            <a:endParaRPr lang="es-ES" sz="1600">
              <a:solidFill>
                <a:srgbClr val="006600"/>
              </a:solidFill>
            </a:endParaRPr>
          </a:p>
        </p:txBody>
      </p:sp>
      <p:sp>
        <p:nvSpPr>
          <p:cNvPr id="981003" name="Text Box 11"/>
          <p:cNvSpPr txBox="1">
            <a:spLocks noChangeArrowheads="1"/>
          </p:cNvSpPr>
          <p:nvPr/>
        </p:nvSpPr>
        <p:spPr bwMode="auto">
          <a:xfrm>
            <a:off x="7308850" y="2788394"/>
            <a:ext cx="287338" cy="1558925"/>
          </a:xfrm>
          <a:prstGeom prst="rect">
            <a:avLst/>
          </a:prstGeom>
          <a:noFill/>
          <a:ln w="76200" algn="ctr">
            <a:noFill/>
            <a:miter lim="800000"/>
            <a:headEnd/>
            <a:tailEnd/>
          </a:ln>
        </p:spPr>
        <p:txBody>
          <a:bodyPr>
            <a:spAutoFit/>
          </a:bodyPr>
          <a:lstStyle/>
          <a:p>
            <a:pPr algn="ctr">
              <a:spcBef>
                <a:spcPct val="50000"/>
              </a:spcBef>
            </a:pPr>
            <a:r>
              <a:rPr lang="es-MX" sz="1600" dirty="0">
                <a:solidFill>
                  <a:srgbClr val="006600"/>
                </a:solidFill>
              </a:rPr>
              <a:t>cierre</a:t>
            </a:r>
            <a:endParaRPr lang="es-ES" sz="1600" dirty="0">
              <a:solidFill>
                <a:srgbClr val="006600"/>
              </a:solidFill>
            </a:endParaRPr>
          </a:p>
        </p:txBody>
      </p:sp>
      <p:sp>
        <p:nvSpPr>
          <p:cNvPr id="981004" name="Text Box 12"/>
          <p:cNvSpPr txBox="1">
            <a:spLocks noChangeArrowheads="1"/>
          </p:cNvSpPr>
          <p:nvPr/>
        </p:nvSpPr>
        <p:spPr bwMode="auto">
          <a:xfrm>
            <a:off x="7813675" y="2188319"/>
            <a:ext cx="287338" cy="2536825"/>
          </a:xfrm>
          <a:prstGeom prst="rect">
            <a:avLst/>
          </a:prstGeom>
          <a:noFill/>
          <a:ln w="76200" algn="ctr">
            <a:noFill/>
            <a:miter lim="800000"/>
            <a:headEnd/>
            <a:tailEnd/>
          </a:ln>
        </p:spPr>
        <p:txBody>
          <a:bodyPr>
            <a:spAutoFit/>
          </a:bodyPr>
          <a:lstStyle/>
          <a:p>
            <a:pPr algn="ctr">
              <a:spcBef>
                <a:spcPct val="50000"/>
              </a:spcBef>
            </a:pPr>
            <a:r>
              <a:rPr lang="es-MX" sz="1600">
                <a:solidFill>
                  <a:srgbClr val="006600"/>
                </a:solidFill>
              </a:rPr>
              <a:t>Conclusión</a:t>
            </a:r>
            <a:endParaRPr lang="es-ES" sz="1600">
              <a:solidFill>
                <a:srgbClr val="006600"/>
              </a:solidFill>
            </a:endParaRPr>
          </a:p>
        </p:txBody>
      </p:sp>
      <p:sp>
        <p:nvSpPr>
          <p:cNvPr id="981005" name="Line 13"/>
          <p:cNvSpPr>
            <a:spLocks noChangeShapeType="1"/>
          </p:cNvSpPr>
          <p:nvPr/>
        </p:nvSpPr>
        <p:spPr bwMode="auto">
          <a:xfrm>
            <a:off x="3706813" y="1444625"/>
            <a:ext cx="1587" cy="3671888"/>
          </a:xfrm>
          <a:prstGeom prst="line">
            <a:avLst/>
          </a:prstGeom>
          <a:noFill/>
          <a:ln w="76200" cap="rnd">
            <a:solidFill>
              <a:schemeClr val="hlink"/>
            </a:solidFill>
            <a:prstDash val="sysDot"/>
            <a:round/>
            <a:headEnd/>
            <a:tailEnd/>
          </a:ln>
        </p:spPr>
        <p:txBody>
          <a:bodyPr wrap="none" anchor="ctr"/>
          <a:lstStyle/>
          <a:p>
            <a:endParaRPr lang="es-ES"/>
          </a:p>
        </p:txBody>
      </p:sp>
      <p:sp>
        <p:nvSpPr>
          <p:cNvPr id="981006" name="Line 14"/>
          <p:cNvSpPr>
            <a:spLocks noChangeShapeType="1"/>
          </p:cNvSpPr>
          <p:nvPr/>
        </p:nvSpPr>
        <p:spPr bwMode="auto">
          <a:xfrm>
            <a:off x="4425950" y="1444625"/>
            <a:ext cx="1588" cy="3671888"/>
          </a:xfrm>
          <a:prstGeom prst="line">
            <a:avLst/>
          </a:prstGeom>
          <a:noFill/>
          <a:ln w="76200" cap="rnd">
            <a:solidFill>
              <a:schemeClr val="hlink"/>
            </a:solidFill>
            <a:prstDash val="sysDot"/>
            <a:round/>
            <a:headEnd/>
            <a:tailEnd/>
          </a:ln>
        </p:spPr>
        <p:txBody>
          <a:bodyPr wrap="none" anchor="ctr"/>
          <a:lstStyle/>
          <a:p>
            <a:endParaRPr lang="es-ES"/>
          </a:p>
        </p:txBody>
      </p:sp>
      <p:sp>
        <p:nvSpPr>
          <p:cNvPr id="981007" name="Line 15"/>
          <p:cNvSpPr>
            <a:spLocks noChangeShapeType="1"/>
          </p:cNvSpPr>
          <p:nvPr/>
        </p:nvSpPr>
        <p:spPr bwMode="auto">
          <a:xfrm>
            <a:off x="5362575" y="1444625"/>
            <a:ext cx="1588" cy="3671888"/>
          </a:xfrm>
          <a:prstGeom prst="line">
            <a:avLst/>
          </a:prstGeom>
          <a:noFill/>
          <a:ln w="76200" cap="rnd">
            <a:solidFill>
              <a:schemeClr val="hlink"/>
            </a:solidFill>
            <a:prstDash val="sysDot"/>
            <a:round/>
            <a:headEnd/>
            <a:tailEnd/>
          </a:ln>
        </p:spPr>
        <p:txBody>
          <a:bodyPr wrap="none" anchor="ctr"/>
          <a:lstStyle/>
          <a:p>
            <a:endParaRPr lang="es-ES"/>
          </a:p>
        </p:txBody>
      </p:sp>
      <p:sp>
        <p:nvSpPr>
          <p:cNvPr id="981008" name="Line 16"/>
          <p:cNvSpPr>
            <a:spLocks noChangeShapeType="1"/>
          </p:cNvSpPr>
          <p:nvPr/>
        </p:nvSpPr>
        <p:spPr bwMode="auto">
          <a:xfrm>
            <a:off x="6226175" y="1444625"/>
            <a:ext cx="1588" cy="3671888"/>
          </a:xfrm>
          <a:prstGeom prst="line">
            <a:avLst/>
          </a:prstGeom>
          <a:noFill/>
          <a:ln w="76200" cap="rnd">
            <a:solidFill>
              <a:schemeClr val="hlink"/>
            </a:solidFill>
            <a:prstDash val="sysDot"/>
            <a:round/>
            <a:headEnd/>
            <a:tailEnd/>
          </a:ln>
        </p:spPr>
        <p:txBody>
          <a:bodyPr wrap="none" anchor="ctr"/>
          <a:lstStyle/>
          <a:p>
            <a:endParaRPr lang="es-ES"/>
          </a:p>
        </p:txBody>
      </p:sp>
      <p:sp>
        <p:nvSpPr>
          <p:cNvPr id="981009" name="Text Box 17"/>
          <p:cNvSpPr txBox="1">
            <a:spLocks noChangeArrowheads="1"/>
          </p:cNvSpPr>
          <p:nvPr/>
        </p:nvSpPr>
        <p:spPr bwMode="auto">
          <a:xfrm>
            <a:off x="3276600" y="3533775"/>
            <a:ext cx="3097213" cy="519113"/>
          </a:xfrm>
          <a:prstGeom prst="rect">
            <a:avLst/>
          </a:prstGeom>
          <a:noFill/>
          <a:ln w="76200" algn="ctr">
            <a:noFill/>
            <a:miter lim="800000"/>
            <a:headEnd/>
            <a:tailEnd/>
          </a:ln>
        </p:spPr>
        <p:txBody>
          <a:bodyPr>
            <a:spAutoFit/>
          </a:bodyPr>
          <a:lstStyle/>
          <a:p>
            <a:pPr>
              <a:spcBef>
                <a:spcPct val="50000"/>
              </a:spcBef>
            </a:pPr>
            <a:r>
              <a:rPr lang="es-MX" sz="2800"/>
              <a:t>Sub - Temas</a:t>
            </a:r>
            <a:endParaRPr lang="es-ES" sz="2800"/>
          </a:p>
        </p:txBody>
      </p:sp>
      <p:sp>
        <p:nvSpPr>
          <p:cNvPr id="981010" name="Text Box 18"/>
          <p:cNvSpPr txBox="1">
            <a:spLocks noChangeArrowheads="1"/>
          </p:cNvSpPr>
          <p:nvPr/>
        </p:nvSpPr>
        <p:spPr bwMode="auto">
          <a:xfrm>
            <a:off x="4140200" y="5260975"/>
            <a:ext cx="1368425" cy="336550"/>
          </a:xfrm>
          <a:prstGeom prst="rect">
            <a:avLst/>
          </a:prstGeom>
          <a:noFill/>
          <a:ln w="76200" algn="ctr">
            <a:noFill/>
            <a:miter lim="800000"/>
            <a:headEnd/>
            <a:tailEnd/>
          </a:ln>
        </p:spPr>
        <p:txBody>
          <a:bodyPr>
            <a:spAutoFit/>
          </a:bodyPr>
          <a:lstStyle/>
          <a:p>
            <a:pPr>
              <a:spcBef>
                <a:spcPct val="50000"/>
              </a:spcBef>
            </a:pPr>
            <a:r>
              <a:rPr lang="es-MX" sz="1600">
                <a:solidFill>
                  <a:srgbClr val="006600"/>
                </a:solidFill>
              </a:rPr>
              <a:t>80-90%</a:t>
            </a:r>
            <a:endParaRPr lang="es-ES" sz="1600">
              <a:solidFill>
                <a:srgbClr val="006600"/>
              </a:solidFill>
            </a:endParaRPr>
          </a:p>
        </p:txBody>
      </p:sp>
      <p:sp>
        <p:nvSpPr>
          <p:cNvPr id="981011" name="Text Box 19"/>
          <p:cNvSpPr txBox="1">
            <a:spLocks noChangeArrowheads="1"/>
          </p:cNvSpPr>
          <p:nvPr/>
        </p:nvSpPr>
        <p:spPr bwMode="auto">
          <a:xfrm>
            <a:off x="4140200" y="908050"/>
            <a:ext cx="1655763" cy="581025"/>
          </a:xfrm>
          <a:prstGeom prst="rect">
            <a:avLst/>
          </a:prstGeom>
          <a:noFill/>
          <a:ln w="76200" algn="ctr">
            <a:noFill/>
            <a:miter lim="800000"/>
            <a:headEnd/>
            <a:tailEnd/>
          </a:ln>
          <a:effectLst/>
        </p:spPr>
        <p:txBody>
          <a:bodyPr>
            <a:spAutoFit/>
          </a:bodyPr>
          <a:lstStyle/>
          <a:p>
            <a:pPr>
              <a:lnSpc>
                <a:spcPct val="80000"/>
              </a:lnSpc>
              <a:spcBef>
                <a:spcPct val="50000"/>
              </a:spcBef>
              <a:defRPr/>
            </a:pPr>
            <a:r>
              <a:rPr lang="es-MX" sz="2000">
                <a:solidFill>
                  <a:srgbClr val="FF0000"/>
                </a:solidFill>
                <a:effectLst>
                  <a:outerShdw blurRad="38100" dist="38100" dir="2700000" algn="tl">
                    <a:srgbClr val="C0C0C0"/>
                  </a:outerShdw>
                </a:effectLst>
              </a:rPr>
              <a:t>Cima o Clímax</a:t>
            </a:r>
            <a:endParaRPr lang="es-ES" sz="2000">
              <a:solidFill>
                <a:srgbClr val="FF0000"/>
              </a:solidFill>
              <a:effectLst>
                <a:outerShdw blurRad="38100" dist="38100" dir="2700000" algn="tl">
                  <a:srgbClr val="C0C0C0"/>
                </a:outerShdw>
              </a:effectLst>
            </a:endParaRPr>
          </a:p>
        </p:txBody>
      </p:sp>
      <p:sp>
        <p:nvSpPr>
          <p:cNvPr id="981012" name="Freeform 20"/>
          <p:cNvSpPr>
            <a:spLocks/>
          </p:cNvSpPr>
          <p:nvPr/>
        </p:nvSpPr>
        <p:spPr bwMode="auto">
          <a:xfrm>
            <a:off x="1887538" y="1458913"/>
            <a:ext cx="6386512" cy="1754187"/>
          </a:xfrm>
          <a:custGeom>
            <a:avLst/>
            <a:gdLst>
              <a:gd name="T0" fmla="*/ 0 w 4023"/>
              <a:gd name="T1" fmla="*/ 2147483647 h 1105"/>
              <a:gd name="T2" fmla="*/ 2147483647 w 4023"/>
              <a:gd name="T3" fmla="*/ 2147483647 h 1105"/>
              <a:gd name="T4" fmla="*/ 2147483647 w 4023"/>
              <a:gd name="T5" fmla="*/ 2147483647 h 1105"/>
              <a:gd name="T6" fmla="*/ 2147483647 w 4023"/>
              <a:gd name="T7" fmla="*/ 2147483647 h 1105"/>
              <a:gd name="T8" fmla="*/ 2147483647 w 4023"/>
              <a:gd name="T9" fmla="*/ 2147483647 h 1105"/>
              <a:gd name="T10" fmla="*/ 2147483647 w 4023"/>
              <a:gd name="T11" fmla="*/ 2147483647 h 1105"/>
              <a:gd name="T12" fmla="*/ 2147483647 w 4023"/>
              <a:gd name="T13" fmla="*/ 2147483647 h 1105"/>
              <a:gd name="T14" fmla="*/ 2147483647 w 4023"/>
              <a:gd name="T15" fmla="*/ 2147483647 h 1105"/>
              <a:gd name="T16" fmla="*/ 2147483647 w 4023"/>
              <a:gd name="T17" fmla="*/ 2147483647 h 1105"/>
              <a:gd name="T18" fmla="*/ 2147483647 w 4023"/>
              <a:gd name="T19" fmla="*/ 2147483647 h 1105"/>
              <a:gd name="T20" fmla="*/ 2147483647 w 4023"/>
              <a:gd name="T21" fmla="*/ 2147483647 h 1105"/>
              <a:gd name="T22" fmla="*/ 2147483647 w 4023"/>
              <a:gd name="T23" fmla="*/ 2147483647 h 1105"/>
              <a:gd name="T24" fmla="*/ 2147483647 w 4023"/>
              <a:gd name="T25" fmla="*/ 2147483647 h 1105"/>
              <a:gd name="T26" fmla="*/ 2147483647 w 4023"/>
              <a:gd name="T27" fmla="*/ 2147483647 h 1105"/>
              <a:gd name="T28" fmla="*/ 2147483647 w 4023"/>
              <a:gd name="T29" fmla="*/ 2147483647 h 1105"/>
              <a:gd name="T30" fmla="*/ 2147483647 w 4023"/>
              <a:gd name="T31" fmla="*/ 2147483647 h 1105"/>
              <a:gd name="T32" fmla="*/ 2147483647 w 4023"/>
              <a:gd name="T33" fmla="*/ 2147483647 h 1105"/>
              <a:gd name="T34" fmla="*/ 2147483647 w 4023"/>
              <a:gd name="T35" fmla="*/ 2147483647 h 1105"/>
              <a:gd name="T36" fmla="*/ 2147483647 w 4023"/>
              <a:gd name="T37" fmla="*/ 2147483647 h 1105"/>
              <a:gd name="T38" fmla="*/ 2147483647 w 4023"/>
              <a:gd name="T39" fmla="*/ 2147483647 h 1105"/>
              <a:gd name="T40" fmla="*/ 2147483647 w 4023"/>
              <a:gd name="T41" fmla="*/ 2147483647 h 1105"/>
              <a:gd name="T42" fmla="*/ 2147483647 w 4023"/>
              <a:gd name="T43" fmla="*/ 2147483647 h 1105"/>
              <a:gd name="T44" fmla="*/ 2147483647 w 4023"/>
              <a:gd name="T45" fmla="*/ 2147483647 h 1105"/>
              <a:gd name="T46" fmla="*/ 2147483647 w 4023"/>
              <a:gd name="T47" fmla="*/ 2147483647 h 1105"/>
              <a:gd name="T48" fmla="*/ 2147483647 w 4023"/>
              <a:gd name="T49" fmla="*/ 2147483647 h 1105"/>
              <a:gd name="T50" fmla="*/ 2147483647 w 4023"/>
              <a:gd name="T51" fmla="*/ 2147483647 h 1105"/>
              <a:gd name="T52" fmla="*/ 2147483647 w 4023"/>
              <a:gd name="T53" fmla="*/ 2147483647 h 1105"/>
              <a:gd name="T54" fmla="*/ 2147483647 w 4023"/>
              <a:gd name="T55" fmla="*/ 2147483647 h 1105"/>
              <a:gd name="T56" fmla="*/ 2147483647 w 4023"/>
              <a:gd name="T57" fmla="*/ 2147483647 h 1105"/>
              <a:gd name="T58" fmla="*/ 2147483647 w 4023"/>
              <a:gd name="T59" fmla="*/ 2147483647 h 1105"/>
              <a:gd name="T60" fmla="*/ 2147483647 w 4023"/>
              <a:gd name="T61" fmla="*/ 2147483647 h 1105"/>
              <a:gd name="T62" fmla="*/ 2147483647 w 4023"/>
              <a:gd name="T63" fmla="*/ 2147483647 h 1105"/>
              <a:gd name="T64" fmla="*/ 2147483647 w 4023"/>
              <a:gd name="T65" fmla="*/ 2147483647 h 1105"/>
              <a:gd name="T66" fmla="*/ 2147483647 w 4023"/>
              <a:gd name="T67" fmla="*/ 2147483647 h 1105"/>
              <a:gd name="T68" fmla="*/ 2147483647 w 4023"/>
              <a:gd name="T69" fmla="*/ 2147483647 h 1105"/>
              <a:gd name="T70" fmla="*/ 2147483647 w 4023"/>
              <a:gd name="T71" fmla="*/ 2147483647 h 1105"/>
              <a:gd name="T72" fmla="*/ 2147483647 w 4023"/>
              <a:gd name="T73" fmla="*/ 2147483647 h 1105"/>
              <a:gd name="T74" fmla="*/ 2147483647 w 4023"/>
              <a:gd name="T75" fmla="*/ 2147483647 h 1105"/>
              <a:gd name="T76" fmla="*/ 2147483647 w 4023"/>
              <a:gd name="T77" fmla="*/ 2147483647 h 1105"/>
              <a:gd name="T78" fmla="*/ 2147483647 w 4023"/>
              <a:gd name="T79" fmla="*/ 2147483647 h 1105"/>
              <a:gd name="T80" fmla="*/ 2147483647 w 4023"/>
              <a:gd name="T81" fmla="*/ 2147483647 h 1105"/>
              <a:gd name="T82" fmla="*/ 2147483647 w 4023"/>
              <a:gd name="T83" fmla="*/ 2147483647 h 1105"/>
              <a:gd name="T84" fmla="*/ 2147483647 w 4023"/>
              <a:gd name="T85" fmla="*/ 2147483647 h 1105"/>
              <a:gd name="T86" fmla="*/ 2147483647 w 4023"/>
              <a:gd name="T87" fmla="*/ 2147483647 h 1105"/>
              <a:gd name="T88" fmla="*/ 2147483647 w 4023"/>
              <a:gd name="T89" fmla="*/ 2147483647 h 1105"/>
              <a:gd name="T90" fmla="*/ 2147483647 w 4023"/>
              <a:gd name="T91" fmla="*/ 2147483647 h 1105"/>
              <a:gd name="T92" fmla="*/ 2147483647 w 4023"/>
              <a:gd name="T93" fmla="*/ 2147483647 h 1105"/>
              <a:gd name="T94" fmla="*/ 2147483647 w 4023"/>
              <a:gd name="T95" fmla="*/ 2147483647 h 1105"/>
              <a:gd name="T96" fmla="*/ 2147483647 w 4023"/>
              <a:gd name="T97" fmla="*/ 2147483647 h 1105"/>
              <a:gd name="T98" fmla="*/ 2147483647 w 4023"/>
              <a:gd name="T99" fmla="*/ 2147483647 h 1105"/>
              <a:gd name="T100" fmla="*/ 2147483647 w 4023"/>
              <a:gd name="T101" fmla="*/ 2147483647 h 1105"/>
              <a:gd name="T102" fmla="*/ 2147483647 w 4023"/>
              <a:gd name="T103" fmla="*/ 2147483647 h 1105"/>
              <a:gd name="T104" fmla="*/ 2147483647 w 4023"/>
              <a:gd name="T105" fmla="*/ 2147483647 h 1105"/>
              <a:gd name="T106" fmla="*/ 2147483647 w 4023"/>
              <a:gd name="T107" fmla="*/ 2147483647 h 1105"/>
              <a:gd name="T108" fmla="*/ 2147483647 w 4023"/>
              <a:gd name="T109" fmla="*/ 2147483647 h 1105"/>
              <a:gd name="T110" fmla="*/ 2147483647 w 4023"/>
              <a:gd name="T111" fmla="*/ 2147483647 h 1105"/>
              <a:gd name="T112" fmla="*/ 2147483647 w 4023"/>
              <a:gd name="T113" fmla="*/ 2147483647 h 1105"/>
              <a:gd name="T114" fmla="*/ 2147483647 w 4023"/>
              <a:gd name="T115" fmla="*/ 2147483647 h 1105"/>
              <a:gd name="T116" fmla="*/ 2147483647 w 4023"/>
              <a:gd name="T117" fmla="*/ 2147483647 h 1105"/>
              <a:gd name="T118" fmla="*/ 2147483647 w 4023"/>
              <a:gd name="T119" fmla="*/ 2147483647 h 11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23"/>
              <a:gd name="T181" fmla="*/ 0 h 1105"/>
              <a:gd name="T182" fmla="*/ 4023 w 4023"/>
              <a:gd name="T183" fmla="*/ 1105 h 11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23" h="1105">
                <a:moveTo>
                  <a:pt x="0" y="1105"/>
                </a:moveTo>
                <a:cubicBezTo>
                  <a:pt x="25" y="1004"/>
                  <a:pt x="51" y="941"/>
                  <a:pt x="130" y="873"/>
                </a:cubicBezTo>
                <a:cubicBezTo>
                  <a:pt x="166" y="842"/>
                  <a:pt x="196" y="814"/>
                  <a:pt x="242" y="799"/>
                </a:cubicBezTo>
                <a:cubicBezTo>
                  <a:pt x="286" y="755"/>
                  <a:pt x="300" y="703"/>
                  <a:pt x="344" y="659"/>
                </a:cubicBezTo>
                <a:cubicBezTo>
                  <a:pt x="359" y="614"/>
                  <a:pt x="374" y="582"/>
                  <a:pt x="418" y="566"/>
                </a:cubicBezTo>
                <a:cubicBezTo>
                  <a:pt x="449" y="520"/>
                  <a:pt x="495" y="488"/>
                  <a:pt x="530" y="446"/>
                </a:cubicBezTo>
                <a:cubicBezTo>
                  <a:pt x="551" y="421"/>
                  <a:pt x="552" y="383"/>
                  <a:pt x="576" y="362"/>
                </a:cubicBezTo>
                <a:cubicBezTo>
                  <a:pt x="613" y="330"/>
                  <a:pt x="649" y="322"/>
                  <a:pt x="688" y="297"/>
                </a:cubicBezTo>
                <a:cubicBezTo>
                  <a:pt x="778" y="300"/>
                  <a:pt x="868" y="291"/>
                  <a:pt x="957" y="306"/>
                </a:cubicBezTo>
                <a:cubicBezTo>
                  <a:pt x="970" y="308"/>
                  <a:pt x="959" y="332"/>
                  <a:pt x="966" y="343"/>
                </a:cubicBezTo>
                <a:cubicBezTo>
                  <a:pt x="977" y="359"/>
                  <a:pt x="1005" y="366"/>
                  <a:pt x="1022" y="371"/>
                </a:cubicBezTo>
                <a:cubicBezTo>
                  <a:pt x="1025" y="380"/>
                  <a:pt x="1027" y="390"/>
                  <a:pt x="1031" y="399"/>
                </a:cubicBezTo>
                <a:cubicBezTo>
                  <a:pt x="1036" y="409"/>
                  <a:pt x="1046" y="417"/>
                  <a:pt x="1050" y="427"/>
                </a:cubicBezTo>
                <a:cubicBezTo>
                  <a:pt x="1082" y="502"/>
                  <a:pt x="1080" y="621"/>
                  <a:pt x="1171" y="650"/>
                </a:cubicBezTo>
                <a:cubicBezTo>
                  <a:pt x="1230" y="647"/>
                  <a:pt x="1289" y="651"/>
                  <a:pt x="1347" y="641"/>
                </a:cubicBezTo>
                <a:cubicBezTo>
                  <a:pt x="1384" y="635"/>
                  <a:pt x="1420" y="531"/>
                  <a:pt x="1449" y="501"/>
                </a:cubicBezTo>
                <a:cubicBezTo>
                  <a:pt x="1464" y="406"/>
                  <a:pt x="1474" y="389"/>
                  <a:pt x="1524" y="315"/>
                </a:cubicBezTo>
                <a:cubicBezTo>
                  <a:pt x="1534" y="265"/>
                  <a:pt x="1540" y="248"/>
                  <a:pt x="1589" y="232"/>
                </a:cubicBezTo>
                <a:cubicBezTo>
                  <a:pt x="1596" y="211"/>
                  <a:pt x="1598" y="188"/>
                  <a:pt x="1607" y="167"/>
                </a:cubicBezTo>
                <a:cubicBezTo>
                  <a:pt x="1642" y="85"/>
                  <a:pt x="1723" y="44"/>
                  <a:pt x="1802" y="18"/>
                </a:cubicBezTo>
                <a:cubicBezTo>
                  <a:pt x="1948" y="21"/>
                  <a:pt x="2096" y="0"/>
                  <a:pt x="2239" y="27"/>
                </a:cubicBezTo>
                <a:cubicBezTo>
                  <a:pt x="2264" y="32"/>
                  <a:pt x="2244" y="77"/>
                  <a:pt x="2248" y="102"/>
                </a:cubicBezTo>
                <a:cubicBezTo>
                  <a:pt x="2255" y="143"/>
                  <a:pt x="2261" y="163"/>
                  <a:pt x="2295" y="185"/>
                </a:cubicBezTo>
                <a:cubicBezTo>
                  <a:pt x="2304" y="198"/>
                  <a:pt x="2312" y="212"/>
                  <a:pt x="2323" y="223"/>
                </a:cubicBezTo>
                <a:cubicBezTo>
                  <a:pt x="2331" y="231"/>
                  <a:pt x="2344" y="232"/>
                  <a:pt x="2351" y="241"/>
                </a:cubicBezTo>
                <a:cubicBezTo>
                  <a:pt x="2357" y="249"/>
                  <a:pt x="2356" y="260"/>
                  <a:pt x="2360" y="269"/>
                </a:cubicBezTo>
                <a:cubicBezTo>
                  <a:pt x="2376" y="301"/>
                  <a:pt x="2385" y="303"/>
                  <a:pt x="2416" y="325"/>
                </a:cubicBezTo>
                <a:cubicBezTo>
                  <a:pt x="2434" y="338"/>
                  <a:pt x="2453" y="349"/>
                  <a:pt x="2471" y="362"/>
                </a:cubicBezTo>
                <a:cubicBezTo>
                  <a:pt x="2484" y="371"/>
                  <a:pt x="2496" y="381"/>
                  <a:pt x="2509" y="390"/>
                </a:cubicBezTo>
                <a:cubicBezTo>
                  <a:pt x="2518" y="396"/>
                  <a:pt x="2536" y="408"/>
                  <a:pt x="2536" y="408"/>
                </a:cubicBezTo>
                <a:cubicBezTo>
                  <a:pt x="2555" y="405"/>
                  <a:pt x="2577" y="410"/>
                  <a:pt x="2592" y="399"/>
                </a:cubicBezTo>
                <a:cubicBezTo>
                  <a:pt x="2598" y="395"/>
                  <a:pt x="2609" y="317"/>
                  <a:pt x="2620" y="306"/>
                </a:cubicBezTo>
                <a:cubicBezTo>
                  <a:pt x="2630" y="296"/>
                  <a:pt x="2645" y="294"/>
                  <a:pt x="2657" y="288"/>
                </a:cubicBezTo>
                <a:cubicBezTo>
                  <a:pt x="2707" y="292"/>
                  <a:pt x="2767" y="275"/>
                  <a:pt x="2806" y="306"/>
                </a:cubicBezTo>
                <a:cubicBezTo>
                  <a:pt x="2815" y="313"/>
                  <a:pt x="2816" y="326"/>
                  <a:pt x="2824" y="334"/>
                </a:cubicBezTo>
                <a:cubicBezTo>
                  <a:pt x="2832" y="342"/>
                  <a:pt x="2843" y="347"/>
                  <a:pt x="2852" y="353"/>
                </a:cubicBezTo>
                <a:cubicBezTo>
                  <a:pt x="2864" y="371"/>
                  <a:pt x="2877" y="390"/>
                  <a:pt x="2889" y="408"/>
                </a:cubicBezTo>
                <a:cubicBezTo>
                  <a:pt x="2895" y="417"/>
                  <a:pt x="2908" y="436"/>
                  <a:pt x="2908" y="436"/>
                </a:cubicBezTo>
                <a:cubicBezTo>
                  <a:pt x="2929" y="503"/>
                  <a:pt x="2899" y="422"/>
                  <a:pt x="2945" y="492"/>
                </a:cubicBezTo>
                <a:cubicBezTo>
                  <a:pt x="2950" y="500"/>
                  <a:pt x="2950" y="511"/>
                  <a:pt x="2954" y="520"/>
                </a:cubicBezTo>
                <a:cubicBezTo>
                  <a:pt x="2959" y="530"/>
                  <a:pt x="2967" y="539"/>
                  <a:pt x="2973" y="548"/>
                </a:cubicBezTo>
                <a:cubicBezTo>
                  <a:pt x="2998" y="627"/>
                  <a:pt x="2958" y="511"/>
                  <a:pt x="3010" y="613"/>
                </a:cubicBezTo>
                <a:cubicBezTo>
                  <a:pt x="3016" y="624"/>
                  <a:pt x="3015" y="638"/>
                  <a:pt x="3020" y="650"/>
                </a:cubicBezTo>
                <a:cubicBezTo>
                  <a:pt x="3024" y="660"/>
                  <a:pt x="3032" y="669"/>
                  <a:pt x="3038" y="678"/>
                </a:cubicBezTo>
                <a:cubicBezTo>
                  <a:pt x="3041" y="697"/>
                  <a:pt x="3040" y="717"/>
                  <a:pt x="3047" y="734"/>
                </a:cubicBezTo>
                <a:cubicBezTo>
                  <a:pt x="3056" y="755"/>
                  <a:pt x="3085" y="789"/>
                  <a:pt x="3085" y="789"/>
                </a:cubicBezTo>
                <a:cubicBezTo>
                  <a:pt x="3100" y="834"/>
                  <a:pt x="3096" y="847"/>
                  <a:pt x="3131" y="882"/>
                </a:cubicBezTo>
                <a:cubicBezTo>
                  <a:pt x="3144" y="952"/>
                  <a:pt x="3145" y="951"/>
                  <a:pt x="3215" y="938"/>
                </a:cubicBezTo>
                <a:cubicBezTo>
                  <a:pt x="3247" y="905"/>
                  <a:pt x="3270" y="873"/>
                  <a:pt x="3308" y="845"/>
                </a:cubicBezTo>
                <a:cubicBezTo>
                  <a:pt x="3334" y="791"/>
                  <a:pt x="3385" y="765"/>
                  <a:pt x="3419" y="715"/>
                </a:cubicBezTo>
                <a:cubicBezTo>
                  <a:pt x="3434" y="652"/>
                  <a:pt x="3419" y="700"/>
                  <a:pt x="3456" y="631"/>
                </a:cubicBezTo>
                <a:cubicBezTo>
                  <a:pt x="3478" y="589"/>
                  <a:pt x="3501" y="543"/>
                  <a:pt x="3521" y="501"/>
                </a:cubicBezTo>
                <a:cubicBezTo>
                  <a:pt x="3525" y="492"/>
                  <a:pt x="3523" y="480"/>
                  <a:pt x="3530" y="473"/>
                </a:cubicBezTo>
                <a:cubicBezTo>
                  <a:pt x="3537" y="466"/>
                  <a:pt x="3549" y="467"/>
                  <a:pt x="3558" y="464"/>
                </a:cubicBezTo>
                <a:cubicBezTo>
                  <a:pt x="3571" y="427"/>
                  <a:pt x="3586" y="408"/>
                  <a:pt x="3614" y="380"/>
                </a:cubicBezTo>
                <a:cubicBezTo>
                  <a:pt x="3635" y="317"/>
                  <a:pt x="3608" y="395"/>
                  <a:pt x="3642" y="315"/>
                </a:cubicBezTo>
                <a:cubicBezTo>
                  <a:pt x="3646" y="306"/>
                  <a:pt x="3642" y="292"/>
                  <a:pt x="3651" y="288"/>
                </a:cubicBezTo>
                <a:cubicBezTo>
                  <a:pt x="3686" y="273"/>
                  <a:pt x="3726" y="278"/>
                  <a:pt x="3763" y="269"/>
                </a:cubicBezTo>
                <a:cubicBezTo>
                  <a:pt x="3789" y="251"/>
                  <a:pt x="3845" y="185"/>
                  <a:pt x="3874" y="185"/>
                </a:cubicBezTo>
                <a:cubicBezTo>
                  <a:pt x="3924" y="185"/>
                  <a:pt x="3973" y="185"/>
                  <a:pt x="4023" y="185"/>
                </a:cubicBezTo>
              </a:path>
            </a:pathLst>
          </a:custGeom>
          <a:noFill/>
          <a:ln w="76200" cap="flat" cmpd="sng">
            <a:solidFill>
              <a:srgbClr val="CC0000"/>
            </a:solidFill>
            <a:prstDash val="solid"/>
            <a:round/>
            <a:headEnd/>
            <a:tailEnd/>
          </a:ln>
        </p:spPr>
        <p:txBody>
          <a:bodyPr wrap="none" anchor="ctr"/>
          <a:lstStyle/>
          <a:p>
            <a:endParaRPr lang="es-ES"/>
          </a:p>
        </p:txBody>
      </p:sp>
      <p:sp>
        <p:nvSpPr>
          <p:cNvPr id="22" name="Rectangle 2"/>
          <p:cNvSpPr>
            <a:spLocks noChangeArrowheads="1"/>
          </p:cNvSpPr>
          <p:nvPr/>
        </p:nvSpPr>
        <p:spPr bwMode="auto">
          <a:xfrm>
            <a:off x="565150" y="287338"/>
            <a:ext cx="7391400" cy="83820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r>
              <a:rPr lang="es-MX" sz="5400" dirty="0">
                <a:solidFill>
                  <a:schemeClr val="bg1"/>
                </a:solidFill>
                <a:latin typeface="Calibri" pitchFamily="34" charset="0"/>
                <a:cs typeface="Calibri" pitchFamily="34" charset="0"/>
              </a:rPr>
              <a:t>Estructura</a:t>
            </a:r>
          </a:p>
        </p:txBody>
      </p:sp>
    </p:spTree>
    <p:extLst>
      <p:ext uri="{BB962C8B-B14F-4D97-AF65-F5344CB8AC3E}">
        <p14:creationId xmlns:p14="http://schemas.microsoft.com/office/powerpoint/2010/main" val="10029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09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09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09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810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810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810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810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810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8100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809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8100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8100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8100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810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8100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81012">
                                            <p:bg/>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nodePh="1">
                                  <p:stCondLst>
                                    <p:cond delay="0"/>
                                  </p:stCondLst>
                                  <p:endCondLst>
                                    <p:cond evt="begin" delay="0">
                                      <p:tn val="51"/>
                                    </p:cond>
                                  </p:endCondLst>
                                  <p:childTnLst>
                                    <p:set>
                                      <p:cBhvr>
                                        <p:cTn id="52" dur="1" fill="hold">
                                          <p:stCondLst>
                                            <p:cond delay="0"/>
                                          </p:stCondLst>
                                        </p:cTn>
                                        <p:tgtEl>
                                          <p:spTgt spid="981012">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81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996" grpId="0"/>
      <p:bldP spid="980997" grpId="0"/>
      <p:bldP spid="980998" grpId="0" animBg="1"/>
      <p:bldP spid="980999" grpId="0" animBg="1"/>
      <p:bldP spid="981000" grpId="0"/>
      <p:bldP spid="981001" grpId="0"/>
      <p:bldP spid="981002" grpId="0"/>
      <p:bldP spid="981003" grpId="0"/>
      <p:bldP spid="981004" grpId="0"/>
      <p:bldP spid="981005" grpId="0" animBg="1"/>
      <p:bldP spid="981006" grpId="0" animBg="1"/>
      <p:bldP spid="981007" grpId="0" animBg="1"/>
      <p:bldP spid="981008" grpId="0" animBg="1"/>
      <p:bldP spid="981009" grpId="0"/>
      <p:bldP spid="981010" grpId="0"/>
      <p:bldP spid="981011" grpId="0"/>
      <p:bldP spid="981012" grpId="0" build="p" bldLvl="5"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Text Box 2"/>
          <p:cNvSpPr txBox="1">
            <a:spLocks noChangeArrowheads="1"/>
          </p:cNvSpPr>
          <p:nvPr/>
        </p:nvSpPr>
        <p:spPr bwMode="auto">
          <a:xfrm>
            <a:off x="468560" y="2924944"/>
            <a:ext cx="9144000" cy="2419124"/>
          </a:xfrm>
          <a:prstGeom prst="rect">
            <a:avLst/>
          </a:prstGeom>
          <a:noFill/>
          <a:ln w="9525">
            <a:noFill/>
            <a:miter lim="800000"/>
            <a:headEnd/>
            <a:tailEnd/>
          </a:ln>
        </p:spPr>
        <p:txBody>
          <a:bodyPr>
            <a:spAutoFit/>
          </a:bodyPr>
          <a:lstStyle/>
          <a:p>
            <a:pPr marL="665163" indent="-665163">
              <a:lnSpc>
                <a:spcPct val="70000"/>
              </a:lnSpc>
              <a:buFont typeface="Wingdings" pitchFamily="2" charset="2"/>
              <a:buChar char="Ø"/>
              <a:defRPr/>
            </a:pPr>
            <a:r>
              <a:rPr lang="es-MX" sz="3600" dirty="0" smtClean="0">
                <a:solidFill>
                  <a:srgbClr val="002060"/>
                </a:solidFill>
                <a:latin typeface="+mn-lt"/>
              </a:rPr>
              <a:t> </a:t>
            </a:r>
            <a:r>
              <a:rPr lang="es-MX" sz="3600" b="1" dirty="0">
                <a:solidFill>
                  <a:srgbClr val="002060"/>
                </a:solidFill>
                <a:latin typeface="Calibri" pitchFamily="34" charset="0"/>
                <a:cs typeface="Calibri" pitchFamily="34" charset="0"/>
              </a:rPr>
              <a:t>Captar la atención del grupo.</a:t>
            </a:r>
          </a:p>
          <a:p>
            <a:pPr marL="665163" indent="-665163">
              <a:lnSpc>
                <a:spcPct val="70000"/>
              </a:lnSpc>
              <a:defRPr/>
            </a:pPr>
            <a:endParaRPr lang="es-MX" sz="3600" b="1" dirty="0">
              <a:solidFill>
                <a:srgbClr val="002060"/>
              </a:solidFill>
              <a:latin typeface="Calibri" pitchFamily="34" charset="0"/>
              <a:cs typeface="Calibri" pitchFamily="34" charset="0"/>
            </a:endParaRPr>
          </a:p>
          <a:p>
            <a:pPr marL="665163" indent="-665163">
              <a:lnSpc>
                <a:spcPct val="70000"/>
              </a:lnSpc>
              <a:buFont typeface="Wingdings" pitchFamily="2" charset="2"/>
              <a:buChar char="Ø"/>
              <a:defRPr/>
            </a:pPr>
            <a:r>
              <a:rPr lang="es-MX" sz="3600" b="1" dirty="0" smtClean="0">
                <a:solidFill>
                  <a:srgbClr val="002060"/>
                </a:solidFill>
                <a:latin typeface="Calibri" pitchFamily="34" charset="0"/>
                <a:cs typeface="Calibri" pitchFamily="34" charset="0"/>
              </a:rPr>
              <a:t> Despertar el interés hacia el tema.</a:t>
            </a:r>
            <a:endParaRPr lang="es-MX" sz="3600" b="1" dirty="0">
              <a:solidFill>
                <a:srgbClr val="002060"/>
              </a:solidFill>
              <a:latin typeface="Calibri" pitchFamily="34" charset="0"/>
              <a:cs typeface="Calibri" pitchFamily="34" charset="0"/>
            </a:endParaRPr>
          </a:p>
          <a:p>
            <a:pPr marL="665163" indent="-665163">
              <a:lnSpc>
                <a:spcPct val="70000"/>
              </a:lnSpc>
              <a:defRPr/>
            </a:pPr>
            <a:endParaRPr lang="es-MX" sz="3600" b="1" dirty="0">
              <a:solidFill>
                <a:srgbClr val="002060"/>
              </a:solidFill>
              <a:latin typeface="Calibri" pitchFamily="34" charset="0"/>
              <a:cs typeface="Calibri" pitchFamily="34" charset="0"/>
            </a:endParaRPr>
          </a:p>
          <a:p>
            <a:pPr marL="665163" indent="-665163">
              <a:lnSpc>
                <a:spcPct val="70000"/>
              </a:lnSpc>
              <a:buFont typeface="Wingdings" pitchFamily="2" charset="2"/>
              <a:buChar char="Ø"/>
              <a:defRPr/>
            </a:pPr>
            <a:r>
              <a:rPr lang="es-MX" sz="3600" b="1" dirty="0" smtClean="0">
                <a:solidFill>
                  <a:srgbClr val="002060"/>
                </a:solidFill>
                <a:latin typeface="Calibri" pitchFamily="34" charset="0"/>
                <a:cs typeface="Calibri" pitchFamily="34" charset="0"/>
              </a:rPr>
              <a:t> Destacar su importancia.</a:t>
            </a:r>
            <a:endParaRPr lang="es-MX" sz="3600" b="1" dirty="0">
              <a:solidFill>
                <a:srgbClr val="002060"/>
              </a:solidFill>
              <a:latin typeface="Calibri" pitchFamily="34" charset="0"/>
              <a:cs typeface="Calibri" pitchFamily="34" charset="0"/>
            </a:endParaRPr>
          </a:p>
          <a:p>
            <a:pPr marL="665163" indent="-665163">
              <a:lnSpc>
                <a:spcPct val="70000"/>
              </a:lnSpc>
              <a:defRPr/>
            </a:pPr>
            <a:endParaRPr lang="es-MX" sz="3600" b="1" dirty="0">
              <a:solidFill>
                <a:srgbClr val="002060"/>
              </a:solidFill>
              <a:latin typeface="Calibri" pitchFamily="34" charset="0"/>
              <a:cs typeface="Calibri" pitchFamily="34" charset="0"/>
            </a:endParaRPr>
          </a:p>
        </p:txBody>
      </p:sp>
      <p:sp>
        <p:nvSpPr>
          <p:cNvPr id="694278" name="Text Box 6"/>
          <p:cNvSpPr txBox="1">
            <a:spLocks noChangeArrowheads="1"/>
          </p:cNvSpPr>
          <p:nvPr/>
        </p:nvSpPr>
        <p:spPr bwMode="auto">
          <a:xfrm>
            <a:off x="1954213" y="1733907"/>
            <a:ext cx="3817071" cy="830997"/>
          </a:xfrm>
          <a:prstGeom prst="rect">
            <a:avLst/>
          </a:prstGeom>
          <a:noFill/>
          <a:ln w="9525">
            <a:noFill/>
            <a:miter lim="800000"/>
            <a:headEnd/>
            <a:tailEnd/>
          </a:ln>
          <a:effectLst/>
        </p:spPr>
        <p:txBody>
          <a:bodyPr wrap="none" anchor="ctr">
            <a:spAutoFit/>
          </a:bodyPr>
          <a:lstStyle/>
          <a:p>
            <a:pPr>
              <a:defRPr/>
            </a:pPr>
            <a:r>
              <a:rPr lang="es-MX" sz="4800" dirty="0">
                <a:solidFill>
                  <a:srgbClr val="006600"/>
                </a:solidFill>
                <a:effectLst>
                  <a:outerShdw blurRad="38100" dist="38100" dir="2700000" algn="tl">
                    <a:srgbClr val="C0C0C0"/>
                  </a:outerShdw>
                </a:effectLst>
              </a:rPr>
              <a:t>Su </a:t>
            </a:r>
            <a:r>
              <a:rPr lang="es-MX" sz="4800" dirty="0" smtClean="0">
                <a:solidFill>
                  <a:srgbClr val="006600"/>
                </a:solidFill>
                <a:effectLst>
                  <a:outerShdw blurRad="38100" dist="38100" dir="2700000" algn="tl">
                    <a:srgbClr val="C0C0C0"/>
                  </a:outerShdw>
                </a:effectLst>
              </a:rPr>
              <a:t>propósito:</a:t>
            </a:r>
            <a:endParaRPr lang="es-MX" sz="4800" dirty="0">
              <a:solidFill>
                <a:srgbClr val="006600"/>
              </a:solidFill>
              <a:effectLst>
                <a:outerShdw blurRad="38100" dist="38100" dir="2700000" algn="tl">
                  <a:srgbClr val="C0C0C0"/>
                </a:outerShdw>
              </a:effectLst>
            </a:endParaRPr>
          </a:p>
        </p:txBody>
      </p:sp>
      <p:sp>
        <p:nvSpPr>
          <p:cNvPr id="5" name="Rectangle 2"/>
          <p:cNvSpPr>
            <a:spLocks noChangeArrowheads="1"/>
          </p:cNvSpPr>
          <p:nvPr/>
        </p:nvSpPr>
        <p:spPr bwMode="auto">
          <a:xfrm>
            <a:off x="853008" y="287338"/>
            <a:ext cx="7391400" cy="83820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r>
              <a:rPr lang="es-MX" sz="6000" dirty="0">
                <a:solidFill>
                  <a:schemeClr val="bg1"/>
                </a:solidFill>
                <a:latin typeface="Calibri" pitchFamily="34" charset="0"/>
                <a:cs typeface="Calibri" pitchFamily="34" charset="0"/>
              </a:rPr>
              <a:t>Introducción</a:t>
            </a:r>
          </a:p>
        </p:txBody>
      </p:sp>
      <p:pic>
        <p:nvPicPr>
          <p:cNvPr id="41989" name="Picture 10" descr="http://1.bp.blogspot.com/_rjfZ1eWpFwc/S_vfuXSi0cI/AAAAAAAAAHU/COY1Wgp3K8M/s320/orador.jpg"/>
          <p:cNvPicPr>
            <a:picLocks noChangeAspect="1" noChangeArrowheads="1"/>
          </p:cNvPicPr>
          <p:nvPr/>
        </p:nvPicPr>
        <p:blipFill>
          <a:blip r:embed="rId3" cstate="print"/>
          <a:srcRect/>
          <a:stretch>
            <a:fillRect/>
          </a:stretch>
        </p:blipFill>
        <p:spPr bwMode="auto">
          <a:xfrm>
            <a:off x="6970567" y="1162559"/>
            <a:ext cx="1921913" cy="2050417"/>
          </a:xfrm>
          <a:prstGeom prst="rect">
            <a:avLst/>
          </a:prstGeom>
          <a:noFill/>
          <a:ln w="9525">
            <a:noFill/>
            <a:miter lim="800000"/>
            <a:headEnd/>
            <a:tailEnd/>
          </a:ln>
        </p:spPr>
      </p:pic>
    </p:spTree>
    <p:extLst>
      <p:ext uri="{BB962C8B-B14F-4D97-AF65-F5344CB8AC3E}">
        <p14:creationId xmlns:p14="http://schemas.microsoft.com/office/powerpoint/2010/main" val="32716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94274">
                                            <p:txEl>
                                              <p:pRg st="0" end="0"/>
                                            </p:txEl>
                                          </p:spTgt>
                                        </p:tgtEl>
                                        <p:attrNameLst>
                                          <p:attrName>style.visibility</p:attrName>
                                        </p:attrNameLst>
                                      </p:cBhvr>
                                      <p:to>
                                        <p:strVal val="visible"/>
                                      </p:to>
                                    </p:set>
                                    <p:anim to="" calcmode="lin" valueType="num">
                                      <p:cBhvr>
                                        <p:cTn id="7" dur="1" fill="hold"/>
                                        <p:tgtEl>
                                          <p:spTgt spid="69427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94274">
                                            <p:txEl>
                                              <p:pRg st="2" end="2"/>
                                            </p:txEl>
                                          </p:spTgt>
                                        </p:tgtEl>
                                        <p:attrNameLst>
                                          <p:attrName>style.visibility</p:attrName>
                                        </p:attrNameLst>
                                      </p:cBhvr>
                                      <p:to>
                                        <p:strVal val="visible"/>
                                      </p:to>
                                    </p:set>
                                    <p:anim to="" calcmode="lin" valueType="num">
                                      <p:cBhvr>
                                        <p:cTn id="12" dur="1" fill="hold"/>
                                        <p:tgtEl>
                                          <p:spTgt spid="69427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94274">
                                            <p:txEl>
                                              <p:pRg st="4" end="4"/>
                                            </p:txEl>
                                          </p:spTgt>
                                        </p:tgtEl>
                                        <p:attrNameLst>
                                          <p:attrName>style.visibility</p:attrName>
                                        </p:attrNameLst>
                                      </p:cBhvr>
                                      <p:to>
                                        <p:strVal val="visible"/>
                                      </p:to>
                                    </p:set>
                                    <p:anim to="" calcmode="lin" valueType="num">
                                      <p:cBhvr>
                                        <p:cTn id="17" dur="1" fill="hold"/>
                                        <p:tgtEl>
                                          <p:spTgt spid="69427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4"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8" name="Text Box 10"/>
          <p:cNvSpPr txBox="1">
            <a:spLocks noChangeArrowheads="1"/>
          </p:cNvSpPr>
          <p:nvPr/>
        </p:nvSpPr>
        <p:spPr bwMode="auto">
          <a:xfrm>
            <a:off x="3635896" y="1422526"/>
            <a:ext cx="5364237" cy="4382738"/>
          </a:xfrm>
          <a:prstGeom prst="rect">
            <a:avLst/>
          </a:prstGeom>
          <a:noFill/>
          <a:ln w="9525">
            <a:noFill/>
            <a:miter lim="800000"/>
            <a:headEnd/>
            <a:tailEnd/>
          </a:ln>
        </p:spPr>
        <p:txBody>
          <a:bodyPr wrap="square">
            <a:spAutoFit/>
          </a:bodyPr>
          <a:lstStyle/>
          <a:p>
            <a:pPr>
              <a:lnSpc>
                <a:spcPct val="170000"/>
              </a:lnSpc>
            </a:pPr>
            <a:r>
              <a:rPr lang="es-MX" sz="3600" b="1" dirty="0">
                <a:solidFill>
                  <a:srgbClr val="660066"/>
                </a:solidFill>
              </a:rPr>
              <a:t>1. </a:t>
            </a:r>
            <a:r>
              <a:rPr lang="es-MX" sz="3200" b="1" dirty="0">
                <a:solidFill>
                  <a:srgbClr val="660066"/>
                </a:solidFill>
              </a:rPr>
              <a:t>Antecedentes</a:t>
            </a:r>
          </a:p>
          <a:p>
            <a:pPr>
              <a:lnSpc>
                <a:spcPct val="170000"/>
              </a:lnSpc>
            </a:pPr>
            <a:r>
              <a:rPr lang="es-MX" sz="3200" b="1" dirty="0">
                <a:solidFill>
                  <a:srgbClr val="660066"/>
                </a:solidFill>
              </a:rPr>
              <a:t>2. La </a:t>
            </a:r>
            <a:r>
              <a:rPr lang="es-MX" sz="3200" b="1" dirty="0" smtClean="0">
                <a:solidFill>
                  <a:srgbClr val="660066"/>
                </a:solidFill>
              </a:rPr>
              <a:t>metáfora</a:t>
            </a:r>
            <a:endParaRPr lang="es-MX" sz="3200" b="1" dirty="0">
              <a:solidFill>
                <a:srgbClr val="660066"/>
              </a:solidFill>
            </a:endParaRPr>
          </a:p>
          <a:p>
            <a:pPr>
              <a:lnSpc>
                <a:spcPct val="170000"/>
              </a:lnSpc>
            </a:pPr>
            <a:r>
              <a:rPr lang="es-MX" sz="3200" b="1" dirty="0">
                <a:solidFill>
                  <a:srgbClr val="660066"/>
                </a:solidFill>
              </a:rPr>
              <a:t>3</a:t>
            </a:r>
            <a:r>
              <a:rPr lang="es-MX" sz="3200" b="1" dirty="0" smtClean="0">
                <a:solidFill>
                  <a:srgbClr val="660066"/>
                </a:solidFill>
              </a:rPr>
              <a:t>. </a:t>
            </a:r>
            <a:r>
              <a:rPr lang="es-MX" sz="3200" b="1" dirty="0">
                <a:solidFill>
                  <a:srgbClr val="660066"/>
                </a:solidFill>
              </a:rPr>
              <a:t>D</a:t>
            </a:r>
            <a:r>
              <a:rPr lang="es-MX" sz="3200" b="1" dirty="0" smtClean="0">
                <a:solidFill>
                  <a:srgbClr val="660066"/>
                </a:solidFill>
              </a:rPr>
              <a:t>eclaración sorpresiva</a:t>
            </a:r>
            <a:endParaRPr lang="es-MX" sz="3200" b="1" dirty="0">
              <a:solidFill>
                <a:srgbClr val="660066"/>
              </a:solidFill>
            </a:endParaRPr>
          </a:p>
          <a:p>
            <a:pPr>
              <a:lnSpc>
                <a:spcPct val="170000"/>
              </a:lnSpc>
            </a:pPr>
            <a:r>
              <a:rPr lang="es-MX" sz="3200" b="1" dirty="0">
                <a:solidFill>
                  <a:srgbClr val="660066"/>
                </a:solidFill>
              </a:rPr>
              <a:t>4. Pregunta </a:t>
            </a:r>
            <a:r>
              <a:rPr lang="es-MX" sz="3200" b="1" dirty="0" smtClean="0">
                <a:solidFill>
                  <a:srgbClr val="660066"/>
                </a:solidFill>
              </a:rPr>
              <a:t>Retórica</a:t>
            </a:r>
          </a:p>
          <a:p>
            <a:pPr>
              <a:lnSpc>
                <a:spcPct val="170000"/>
              </a:lnSpc>
            </a:pPr>
            <a:r>
              <a:rPr lang="es-MX" sz="3200" b="1" dirty="0" smtClean="0">
                <a:solidFill>
                  <a:srgbClr val="660066"/>
                </a:solidFill>
              </a:rPr>
              <a:t>5. Frase célebre</a:t>
            </a:r>
            <a:endParaRPr lang="es-MX" sz="3200" b="1" dirty="0">
              <a:solidFill>
                <a:srgbClr val="660066"/>
              </a:solidFill>
            </a:endParaRPr>
          </a:p>
        </p:txBody>
      </p:sp>
      <p:sp>
        <p:nvSpPr>
          <p:cNvPr id="5" name="Rectangle 2"/>
          <p:cNvSpPr>
            <a:spLocks noChangeArrowheads="1"/>
          </p:cNvSpPr>
          <p:nvPr/>
        </p:nvSpPr>
        <p:spPr bwMode="auto">
          <a:xfrm>
            <a:off x="468313" y="358775"/>
            <a:ext cx="7391400" cy="838200"/>
          </a:xfrm>
          <a:prstGeom prst="rect">
            <a:avLst/>
          </a:prstGeom>
          <a:noFill/>
          <a:ln w="12700">
            <a:noFill/>
            <a:miter lim="800000"/>
            <a:headEnd/>
            <a:tailEnd/>
          </a:ln>
          <a:effectLst>
            <a:outerShdw dist="35921" dir="2700000" algn="ctr" rotWithShape="0">
              <a:schemeClr val="tx2"/>
            </a:outerShdw>
          </a:effectLst>
        </p:spPr>
        <p:txBody>
          <a:bodyPr lIns="90488" tIns="44450" rIns="90488" bIns="44450"/>
          <a:lstStyle/>
          <a:p>
            <a:pPr marL="342900" indent="-342900" defTabSz="762000">
              <a:lnSpc>
                <a:spcPct val="50000"/>
              </a:lnSpc>
              <a:spcBef>
                <a:spcPct val="20000"/>
              </a:spcBef>
              <a:defRPr/>
            </a:pPr>
            <a:r>
              <a:rPr lang="es-MX" sz="5400" dirty="0">
                <a:solidFill>
                  <a:schemeClr val="bg1"/>
                </a:solidFill>
                <a:latin typeface="Calibri" pitchFamily="34" charset="0"/>
                <a:cs typeface="Calibri" pitchFamily="34" charset="0"/>
              </a:rPr>
              <a:t>Tipos de Introducción</a:t>
            </a:r>
          </a:p>
        </p:txBody>
      </p:sp>
      <p:pic>
        <p:nvPicPr>
          <p:cNvPr id="27650" name="Picture 2" descr="http://tse2.mm.bing.net/th?id=OIP.M1bfc446b127ef841e7a2ed356fb9d2ce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314827"/>
            <a:ext cx="3291440" cy="219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48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98378">
                                            <p:txEl>
                                              <p:pRg st="0" end="0"/>
                                            </p:txEl>
                                          </p:spTgt>
                                        </p:tgtEl>
                                        <p:attrNameLst>
                                          <p:attrName>style.visibility</p:attrName>
                                        </p:attrNameLst>
                                      </p:cBhvr>
                                      <p:to>
                                        <p:strVal val="visible"/>
                                      </p:to>
                                    </p:set>
                                    <p:anim calcmode="lin" valueType="num">
                                      <p:cBhvr additive="base">
                                        <p:cTn id="7" dur="500" fill="hold"/>
                                        <p:tgtEl>
                                          <p:spTgt spid="6983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983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98378">
                                            <p:txEl>
                                              <p:pRg st="1" end="1"/>
                                            </p:txEl>
                                          </p:spTgt>
                                        </p:tgtEl>
                                        <p:attrNameLst>
                                          <p:attrName>style.visibility</p:attrName>
                                        </p:attrNameLst>
                                      </p:cBhvr>
                                      <p:to>
                                        <p:strVal val="visible"/>
                                      </p:to>
                                    </p:set>
                                    <p:anim calcmode="lin" valueType="num">
                                      <p:cBhvr additive="base">
                                        <p:cTn id="13" dur="500" fill="hold"/>
                                        <p:tgtEl>
                                          <p:spTgt spid="6983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9837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98378">
                                            <p:txEl>
                                              <p:pRg st="2" end="2"/>
                                            </p:txEl>
                                          </p:spTgt>
                                        </p:tgtEl>
                                        <p:attrNameLst>
                                          <p:attrName>style.visibility</p:attrName>
                                        </p:attrNameLst>
                                      </p:cBhvr>
                                      <p:to>
                                        <p:strVal val="visible"/>
                                      </p:to>
                                    </p:set>
                                    <p:anim calcmode="lin" valueType="num">
                                      <p:cBhvr additive="base">
                                        <p:cTn id="19" dur="500" fill="hold"/>
                                        <p:tgtEl>
                                          <p:spTgt spid="69837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9837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698378">
                                            <p:txEl>
                                              <p:pRg st="3" end="3"/>
                                            </p:txEl>
                                          </p:spTgt>
                                        </p:tgtEl>
                                        <p:attrNameLst>
                                          <p:attrName>style.visibility</p:attrName>
                                        </p:attrNameLst>
                                      </p:cBhvr>
                                      <p:to>
                                        <p:strVal val="visible"/>
                                      </p:to>
                                    </p:set>
                                    <p:anim calcmode="lin" valueType="num">
                                      <p:cBhvr additive="base">
                                        <p:cTn id="25" dur="500" fill="hold"/>
                                        <p:tgtEl>
                                          <p:spTgt spid="69837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9837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698378">
                                            <p:txEl>
                                              <p:pRg st="4" end="4"/>
                                            </p:txEl>
                                          </p:spTgt>
                                        </p:tgtEl>
                                        <p:attrNameLst>
                                          <p:attrName>style.visibility</p:attrName>
                                        </p:attrNameLst>
                                      </p:cBhvr>
                                      <p:to>
                                        <p:strVal val="visible"/>
                                      </p:to>
                                    </p:set>
                                    <p:anim calcmode="lin" valueType="num">
                                      <p:cBhvr additive="base">
                                        <p:cTn id="31" dur="500" fill="hold"/>
                                        <p:tgtEl>
                                          <p:spTgt spid="69837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98378">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8"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3" name="Rectangle 3"/>
          <p:cNvSpPr>
            <a:spLocks noChangeArrowheads="1"/>
          </p:cNvSpPr>
          <p:nvPr/>
        </p:nvSpPr>
        <p:spPr bwMode="auto">
          <a:xfrm>
            <a:off x="827584" y="1031011"/>
            <a:ext cx="5791200" cy="4918269"/>
          </a:xfrm>
          <a:prstGeom prst="rect">
            <a:avLst/>
          </a:prstGeom>
          <a:noFill/>
          <a:ln w="9525">
            <a:noFill/>
            <a:miter lim="800000"/>
            <a:headEnd/>
            <a:tailEnd/>
          </a:ln>
        </p:spPr>
        <p:txBody>
          <a:bodyPr>
            <a:spAutoFit/>
          </a:bodyPr>
          <a:lstStyle/>
          <a:p>
            <a:pPr marL="381000" indent="-381000">
              <a:lnSpc>
                <a:spcPct val="140000"/>
              </a:lnSpc>
            </a:pPr>
            <a:r>
              <a:rPr lang="es-MX" sz="2800" dirty="0"/>
              <a:t>1. </a:t>
            </a:r>
            <a:r>
              <a:rPr lang="es-MX" sz="2800" b="1" dirty="0">
                <a:solidFill>
                  <a:srgbClr val="002060"/>
                </a:solidFill>
                <a:latin typeface="Calibri" pitchFamily="34" charset="0"/>
                <a:ea typeface="Calibri" pitchFamily="34" charset="0"/>
                <a:cs typeface="Calibri" pitchFamily="34" charset="0"/>
              </a:rPr>
              <a:t>No soy experto en el tema</a:t>
            </a:r>
          </a:p>
          <a:p>
            <a:pPr marL="381000" indent="-381000">
              <a:lnSpc>
                <a:spcPct val="140000"/>
              </a:lnSpc>
            </a:pPr>
            <a:r>
              <a:rPr lang="es-MX" sz="2800" b="1" dirty="0">
                <a:solidFill>
                  <a:srgbClr val="002060"/>
                </a:solidFill>
                <a:latin typeface="Calibri" pitchFamily="34" charset="0"/>
                <a:ea typeface="Calibri" pitchFamily="34" charset="0"/>
                <a:cs typeface="Calibri" pitchFamily="34" charset="0"/>
              </a:rPr>
              <a:t>2. No soy el indicado...</a:t>
            </a:r>
          </a:p>
          <a:p>
            <a:pPr marL="381000" indent="-381000">
              <a:lnSpc>
                <a:spcPct val="140000"/>
              </a:lnSpc>
            </a:pPr>
            <a:r>
              <a:rPr lang="es-MX" sz="2800" b="1" dirty="0">
                <a:solidFill>
                  <a:srgbClr val="002060"/>
                </a:solidFill>
                <a:latin typeface="Calibri" pitchFamily="34" charset="0"/>
                <a:ea typeface="Calibri" pitchFamily="34" charset="0"/>
                <a:cs typeface="Calibri" pitchFamily="34" charset="0"/>
              </a:rPr>
              <a:t>3. No vengo preparado.....</a:t>
            </a:r>
          </a:p>
          <a:p>
            <a:pPr marL="381000" indent="-381000">
              <a:lnSpc>
                <a:spcPct val="140000"/>
              </a:lnSpc>
            </a:pPr>
            <a:r>
              <a:rPr lang="es-MX" sz="2800" b="1" dirty="0">
                <a:solidFill>
                  <a:srgbClr val="002060"/>
                </a:solidFill>
                <a:latin typeface="Calibri" pitchFamily="34" charset="0"/>
                <a:ea typeface="Calibri" pitchFamily="34" charset="0"/>
                <a:cs typeface="Calibri" pitchFamily="34" charset="0"/>
              </a:rPr>
              <a:t>4. No conozco el tema...</a:t>
            </a:r>
          </a:p>
          <a:p>
            <a:pPr marL="381000" indent="-381000">
              <a:lnSpc>
                <a:spcPct val="140000"/>
              </a:lnSpc>
            </a:pPr>
            <a:r>
              <a:rPr lang="es-MX" sz="2800" b="1" dirty="0">
                <a:solidFill>
                  <a:srgbClr val="002060"/>
                </a:solidFill>
                <a:latin typeface="Calibri" pitchFamily="34" charset="0"/>
                <a:ea typeface="Calibri" pitchFamily="34" charset="0"/>
                <a:cs typeface="Calibri" pitchFamily="34" charset="0"/>
              </a:rPr>
              <a:t>5. No sé cómo empezar..</a:t>
            </a:r>
          </a:p>
          <a:p>
            <a:pPr marL="381000" indent="-381000">
              <a:lnSpc>
                <a:spcPct val="140000"/>
              </a:lnSpc>
            </a:pPr>
            <a:r>
              <a:rPr lang="es-MX" sz="2800" b="1" dirty="0">
                <a:solidFill>
                  <a:srgbClr val="002060"/>
                </a:solidFill>
                <a:latin typeface="Calibri" pitchFamily="34" charset="0"/>
                <a:ea typeface="Calibri" pitchFamily="34" charset="0"/>
                <a:cs typeface="Calibri" pitchFamily="34" charset="0"/>
              </a:rPr>
              <a:t>6. No quisiera aburrirlos...</a:t>
            </a:r>
          </a:p>
          <a:p>
            <a:pPr marL="381000" indent="-381000">
              <a:lnSpc>
                <a:spcPct val="140000"/>
              </a:lnSpc>
            </a:pPr>
            <a:r>
              <a:rPr lang="es-MX" sz="2800" b="1" dirty="0">
                <a:solidFill>
                  <a:srgbClr val="002060"/>
                </a:solidFill>
                <a:latin typeface="Calibri" pitchFamily="34" charset="0"/>
                <a:ea typeface="Calibri" pitchFamily="34" charset="0"/>
                <a:cs typeface="Calibri" pitchFamily="34" charset="0"/>
              </a:rPr>
              <a:t>7. Estoy un poco nervioso...</a:t>
            </a:r>
          </a:p>
          <a:p>
            <a:pPr marL="381000" indent="-381000">
              <a:lnSpc>
                <a:spcPct val="140000"/>
              </a:lnSpc>
            </a:pPr>
            <a:r>
              <a:rPr lang="es-MX" sz="2800" b="1" dirty="0" smtClean="0">
                <a:solidFill>
                  <a:srgbClr val="002060"/>
                </a:solidFill>
                <a:latin typeface="Calibri" pitchFamily="34" charset="0"/>
                <a:ea typeface="Calibri" pitchFamily="34" charset="0"/>
                <a:cs typeface="Calibri" pitchFamily="34" charset="0"/>
              </a:rPr>
              <a:t>8. </a:t>
            </a:r>
            <a:r>
              <a:rPr lang="es-MX" sz="2800" b="1" dirty="0">
                <a:solidFill>
                  <a:srgbClr val="002060"/>
                </a:solidFill>
                <a:latin typeface="Calibri" pitchFamily="34" charset="0"/>
                <a:ea typeface="Calibri" pitchFamily="34" charset="0"/>
                <a:cs typeface="Calibri" pitchFamily="34" charset="0"/>
              </a:rPr>
              <a:t>Me pidieron que les dijera…..</a:t>
            </a:r>
          </a:p>
        </p:txBody>
      </p:sp>
      <p:sp>
        <p:nvSpPr>
          <p:cNvPr id="5" name="Rectangle 2"/>
          <p:cNvSpPr>
            <a:spLocks noChangeArrowheads="1"/>
          </p:cNvSpPr>
          <p:nvPr/>
        </p:nvSpPr>
        <p:spPr bwMode="auto">
          <a:xfrm>
            <a:off x="683444" y="358775"/>
            <a:ext cx="8857108" cy="838200"/>
          </a:xfrm>
          <a:prstGeom prst="rect">
            <a:avLst/>
          </a:prstGeom>
          <a:noFill/>
          <a:ln w="12700">
            <a:noFill/>
            <a:miter lim="800000"/>
            <a:headEnd/>
            <a:tailEnd/>
          </a:ln>
          <a:effectLst/>
        </p:spPr>
        <p:txBody>
          <a:bodyPr lIns="90488" tIns="44450" rIns="90488" bIns="44450"/>
          <a:lstStyle/>
          <a:p>
            <a:pPr marL="342900" indent="-342900" defTabSz="762000">
              <a:lnSpc>
                <a:spcPct val="70000"/>
              </a:lnSpc>
              <a:spcBef>
                <a:spcPct val="20000"/>
              </a:spcBef>
              <a:defRPr/>
            </a:pPr>
            <a:r>
              <a:rPr lang="es-MX" sz="4000" b="1" dirty="0">
                <a:solidFill>
                  <a:schemeClr val="bg1"/>
                </a:solidFill>
                <a:effectLst>
                  <a:outerShdw blurRad="38100" dist="38100" dir="2700000" algn="tl">
                    <a:srgbClr val="000000">
                      <a:alpha val="43137"/>
                    </a:srgbClr>
                  </a:outerShdw>
                </a:effectLst>
                <a:latin typeface="Calibri" pitchFamily="34" charset="0"/>
                <a:cs typeface="Calibri" pitchFamily="34" charset="0"/>
              </a:rPr>
              <a:t>Frases con las que NO  debes iniciar</a:t>
            </a:r>
          </a:p>
        </p:txBody>
      </p:sp>
      <p:pic>
        <p:nvPicPr>
          <p:cNvPr id="45060" name="Picture 6" descr="http://www.andresrada.com/wp-content/publico1.jpg"/>
          <p:cNvPicPr>
            <a:picLocks noChangeAspect="1" noChangeArrowheads="1"/>
          </p:cNvPicPr>
          <p:nvPr/>
        </p:nvPicPr>
        <p:blipFill>
          <a:blip r:embed="rId3" cstate="print"/>
          <a:srcRect/>
          <a:stretch>
            <a:fillRect/>
          </a:stretch>
        </p:blipFill>
        <p:spPr bwMode="auto">
          <a:xfrm>
            <a:off x="5939035" y="1628775"/>
            <a:ext cx="2665413" cy="3744913"/>
          </a:xfrm>
          <a:prstGeom prst="rect">
            <a:avLst/>
          </a:prstGeom>
          <a:noFill/>
          <a:ln w="9525">
            <a:noFill/>
            <a:miter lim="800000"/>
            <a:headEnd/>
            <a:tailEnd/>
          </a:ln>
        </p:spPr>
      </p:pic>
    </p:spTree>
    <p:extLst>
      <p:ext uri="{BB962C8B-B14F-4D97-AF65-F5344CB8AC3E}">
        <p14:creationId xmlns:p14="http://schemas.microsoft.com/office/powerpoint/2010/main" val="333617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96323">
                                            <p:txEl>
                                              <p:pRg st="0" end="0"/>
                                            </p:txEl>
                                          </p:spTgt>
                                        </p:tgtEl>
                                        <p:attrNameLst>
                                          <p:attrName>style.visibility</p:attrName>
                                        </p:attrNameLst>
                                      </p:cBhvr>
                                      <p:to>
                                        <p:strVal val="visible"/>
                                      </p:to>
                                    </p:set>
                                    <p:animEffect transition="in" filter="box(out)">
                                      <p:cBhvr>
                                        <p:cTn id="7" dur="500"/>
                                        <p:tgtEl>
                                          <p:spTgt spid="696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96323">
                                            <p:txEl>
                                              <p:pRg st="1" end="1"/>
                                            </p:txEl>
                                          </p:spTgt>
                                        </p:tgtEl>
                                        <p:attrNameLst>
                                          <p:attrName>style.visibility</p:attrName>
                                        </p:attrNameLst>
                                      </p:cBhvr>
                                      <p:to>
                                        <p:strVal val="visible"/>
                                      </p:to>
                                    </p:set>
                                    <p:animEffect transition="in" filter="box(out)">
                                      <p:cBhvr>
                                        <p:cTn id="12" dur="500"/>
                                        <p:tgtEl>
                                          <p:spTgt spid="696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96323">
                                            <p:txEl>
                                              <p:pRg st="2" end="2"/>
                                            </p:txEl>
                                          </p:spTgt>
                                        </p:tgtEl>
                                        <p:attrNameLst>
                                          <p:attrName>style.visibility</p:attrName>
                                        </p:attrNameLst>
                                      </p:cBhvr>
                                      <p:to>
                                        <p:strVal val="visible"/>
                                      </p:to>
                                    </p:set>
                                    <p:animEffect transition="in" filter="box(out)">
                                      <p:cBhvr>
                                        <p:cTn id="17" dur="500"/>
                                        <p:tgtEl>
                                          <p:spTgt spid="6963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96323">
                                            <p:txEl>
                                              <p:pRg st="3" end="3"/>
                                            </p:txEl>
                                          </p:spTgt>
                                        </p:tgtEl>
                                        <p:attrNameLst>
                                          <p:attrName>style.visibility</p:attrName>
                                        </p:attrNameLst>
                                      </p:cBhvr>
                                      <p:to>
                                        <p:strVal val="visible"/>
                                      </p:to>
                                    </p:set>
                                    <p:animEffect transition="in" filter="box(out)">
                                      <p:cBhvr>
                                        <p:cTn id="22" dur="500"/>
                                        <p:tgtEl>
                                          <p:spTgt spid="6963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96323">
                                            <p:txEl>
                                              <p:pRg st="4" end="4"/>
                                            </p:txEl>
                                          </p:spTgt>
                                        </p:tgtEl>
                                        <p:attrNameLst>
                                          <p:attrName>style.visibility</p:attrName>
                                        </p:attrNameLst>
                                      </p:cBhvr>
                                      <p:to>
                                        <p:strVal val="visible"/>
                                      </p:to>
                                    </p:set>
                                    <p:animEffect transition="in" filter="box(out)">
                                      <p:cBhvr>
                                        <p:cTn id="27" dur="500"/>
                                        <p:tgtEl>
                                          <p:spTgt spid="6963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96323">
                                            <p:txEl>
                                              <p:pRg st="5" end="5"/>
                                            </p:txEl>
                                          </p:spTgt>
                                        </p:tgtEl>
                                        <p:attrNameLst>
                                          <p:attrName>style.visibility</p:attrName>
                                        </p:attrNameLst>
                                      </p:cBhvr>
                                      <p:to>
                                        <p:strVal val="visible"/>
                                      </p:to>
                                    </p:set>
                                    <p:animEffect transition="in" filter="box(out)">
                                      <p:cBhvr>
                                        <p:cTn id="32" dur="500"/>
                                        <p:tgtEl>
                                          <p:spTgt spid="6963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96323">
                                            <p:txEl>
                                              <p:pRg st="6" end="6"/>
                                            </p:txEl>
                                          </p:spTgt>
                                        </p:tgtEl>
                                        <p:attrNameLst>
                                          <p:attrName>style.visibility</p:attrName>
                                        </p:attrNameLst>
                                      </p:cBhvr>
                                      <p:to>
                                        <p:strVal val="visible"/>
                                      </p:to>
                                    </p:set>
                                    <p:animEffect transition="in" filter="box(out)">
                                      <p:cBhvr>
                                        <p:cTn id="37" dur="500"/>
                                        <p:tgtEl>
                                          <p:spTgt spid="6963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696323">
                                            <p:txEl>
                                              <p:pRg st="7" end="7"/>
                                            </p:txEl>
                                          </p:spTgt>
                                        </p:tgtEl>
                                        <p:attrNameLst>
                                          <p:attrName>style.visibility</p:attrName>
                                        </p:attrNameLst>
                                      </p:cBhvr>
                                      <p:to>
                                        <p:strVal val="visible"/>
                                      </p:to>
                                    </p:set>
                                    <p:animEffect transition="in" filter="box(out)">
                                      <p:cBhvr>
                                        <p:cTn id="42" dur="500"/>
                                        <p:tgtEl>
                                          <p:spTgt spid="6963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3"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2.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3.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4.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Lst>
</file>

<file path=ppt/theme/theme1.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Arial"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Arial"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Arial"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12676</TotalTime>
  <Pages>27</Pages>
  <Words>5755</Words>
  <Application>Microsoft Office PowerPoint</Application>
  <PresentationFormat>Presentación en pantalla (4:3)</PresentationFormat>
  <Paragraphs>966</Paragraphs>
  <Slides>116</Slides>
  <Notes>63</Notes>
  <HiddenSlides>0</HiddenSlides>
  <MMClips>0</MMClips>
  <ScaleCrop>false</ScaleCrop>
  <HeadingPairs>
    <vt:vector size="6" baseType="variant">
      <vt:variant>
        <vt:lpstr>Tema</vt:lpstr>
      </vt:variant>
      <vt:variant>
        <vt:i4>3</vt:i4>
      </vt:variant>
      <vt:variant>
        <vt:lpstr>Servidores OLE incrustados</vt:lpstr>
      </vt:variant>
      <vt:variant>
        <vt:i4>3</vt:i4>
      </vt:variant>
      <vt:variant>
        <vt:lpstr>Títulos de diapositiva</vt:lpstr>
      </vt:variant>
      <vt:variant>
        <vt:i4>116</vt:i4>
      </vt:variant>
    </vt:vector>
  </HeadingPairs>
  <TitlesOfParts>
    <vt:vector size="122" baseType="lpstr">
      <vt:lpstr>Professional</vt:lpstr>
      <vt:lpstr>2_Professional</vt:lpstr>
      <vt:lpstr>1_Professional</vt:lpstr>
      <vt:lpstr>Microsoft ClipArt Gallery</vt:lpstr>
      <vt:lpstr>Imagen de mapa de bits</vt:lpstr>
      <vt:lpstr>Fotografía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 una presentación la voz       es lo más importante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SENSIBILIZACION HACIA EL CAMBIO</dc:title>
  <dc:creator>Silvia Farias Cantú</dc:creator>
  <cp:lastModifiedBy>Portatil</cp:lastModifiedBy>
  <cp:revision>502</cp:revision>
  <cp:lastPrinted>2016-05-28T00:04:59Z</cp:lastPrinted>
  <dcterms:created xsi:type="dcterms:W3CDTF">1997-04-10T18:38:40Z</dcterms:created>
  <dcterms:modified xsi:type="dcterms:W3CDTF">2016-06-09T22:33:52Z</dcterms:modified>
</cp:coreProperties>
</file>